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6"/>
  </p:notesMasterIdLst>
  <p:handoutMasterIdLst>
    <p:handoutMasterId r:id="rId27"/>
  </p:handoutMasterIdLst>
  <p:sldIdLst>
    <p:sldId id="303" r:id="rId2"/>
    <p:sldId id="304" r:id="rId3"/>
    <p:sldId id="290" r:id="rId4"/>
    <p:sldId id="313" r:id="rId5"/>
    <p:sldId id="314" r:id="rId6"/>
    <p:sldId id="278" r:id="rId7"/>
    <p:sldId id="276" r:id="rId8"/>
    <p:sldId id="277" r:id="rId9"/>
    <p:sldId id="279" r:id="rId10"/>
    <p:sldId id="280" r:id="rId11"/>
    <p:sldId id="281" r:id="rId12"/>
    <p:sldId id="284" r:id="rId13"/>
    <p:sldId id="287" r:id="rId14"/>
    <p:sldId id="424" r:id="rId15"/>
    <p:sldId id="485" r:id="rId16"/>
    <p:sldId id="395" r:id="rId17"/>
    <p:sldId id="783" r:id="rId18"/>
    <p:sldId id="785" r:id="rId19"/>
    <p:sldId id="425" r:id="rId20"/>
    <p:sldId id="294" r:id="rId21"/>
    <p:sldId id="295" r:id="rId22"/>
    <p:sldId id="296" r:id="rId23"/>
    <p:sldId id="297" r:id="rId24"/>
    <p:sldId id="29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3"/>
  </p:normalViewPr>
  <p:slideViewPr>
    <p:cSldViewPr snapToGrid="0" snapToObjects="1">
      <p:cViewPr varScale="1">
        <p:scale>
          <a:sx n="90" d="100"/>
          <a:sy n="90" d="100"/>
        </p:scale>
        <p:origin x="896" y="192"/>
      </p:cViewPr>
      <p:guideLst/>
    </p:cSldViewPr>
  </p:slid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3052BBB-CF87-5D4D-B2C8-6787EB504C6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767F802-249D-9D41-B870-8255E01C34A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24647F-029A-F941-B2EA-0A8494994314}" type="datetimeFigureOut">
              <a:rPr lang="en-US" smtClean="0"/>
              <a:t>11/7/18</a:t>
            </a:fld>
            <a:endParaRPr lang="en-US"/>
          </a:p>
        </p:txBody>
      </p:sp>
      <p:sp>
        <p:nvSpPr>
          <p:cNvPr id="4" name="Footer Placeholder 3">
            <a:extLst>
              <a:ext uri="{FF2B5EF4-FFF2-40B4-BE49-F238E27FC236}">
                <a16:creationId xmlns:a16="http://schemas.microsoft.com/office/drawing/2014/main" id="{AD0BA5DF-280B-A442-9CBB-234F0A113A8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18E417A-EE4D-AE49-A9FD-E2ABCA97336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94CB1F-F38B-0347-8070-5E2776BA4D1C}" type="slidenum">
              <a:rPr lang="en-US" smtClean="0"/>
              <a:t>‹#›</a:t>
            </a:fld>
            <a:endParaRPr lang="en-US"/>
          </a:p>
        </p:txBody>
      </p:sp>
    </p:spTree>
    <p:extLst>
      <p:ext uri="{BB962C8B-B14F-4D97-AF65-F5344CB8AC3E}">
        <p14:creationId xmlns:p14="http://schemas.microsoft.com/office/powerpoint/2010/main" val="315972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A30B9D-49A3-1B48-AE59-CB529745D443}" type="datetimeFigureOut">
              <a:rPr lang="en-US" smtClean="0"/>
              <a:t>11/7/18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6C67B5-2C1B-6C47-8444-96BA7235B98A}" type="slidenum">
              <a:rPr lang="en-US" smtClean="0"/>
              <a:t>‹#›</a:t>
            </a:fld>
            <a:endParaRPr lang="en-US"/>
          </a:p>
        </p:txBody>
      </p:sp>
    </p:spTree>
    <p:extLst>
      <p:ext uri="{BB962C8B-B14F-4D97-AF65-F5344CB8AC3E}">
        <p14:creationId xmlns:p14="http://schemas.microsoft.com/office/powerpoint/2010/main" val="169654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fld id="{551E28A1-8AF1-EC4C-B90E-8EC1870B9482}" type="slidenum">
              <a:rPr lang="en-US">
                <a:latin typeface="Times New Roman" pitchFamily="-65" charset="0"/>
              </a:rPr>
              <a:pPr/>
              <a:t>5</a:t>
            </a:fld>
            <a:endParaRPr lang="en-US">
              <a:latin typeface="Times New Roman" pitchFamily="-65" charset="0"/>
            </a:endParaRPr>
          </a:p>
        </p:txBody>
      </p:sp>
      <p:sp>
        <p:nvSpPr>
          <p:cNvPr id="190467" name="Rectangle 2"/>
          <p:cNvSpPr>
            <a:spLocks noGrp="1" noRot="1" noChangeAspect="1" noChangeArrowheads="1" noTextEdit="1"/>
          </p:cNvSpPr>
          <p:nvPr>
            <p:ph type="sldImg"/>
          </p:nvPr>
        </p:nvSpPr>
        <p:spPr>
          <a:xfrm>
            <a:off x="365125" y="674688"/>
            <a:ext cx="6127750" cy="3448050"/>
          </a:xfrm>
          <a:ln/>
        </p:spPr>
      </p:sp>
      <p:sp>
        <p:nvSpPr>
          <p:cNvPr id="190468" name="Rectangle 3"/>
          <p:cNvSpPr>
            <a:spLocks noGrp="1" noChangeArrowheads="1"/>
          </p:cNvSpPr>
          <p:nvPr>
            <p:ph type="body" idx="1"/>
          </p:nvPr>
        </p:nvSpPr>
        <p:spPr>
          <a:xfrm>
            <a:off x="914400" y="4346575"/>
            <a:ext cx="5029200" cy="4122738"/>
          </a:xfrm>
          <a:noFill/>
          <a:ln/>
        </p:spPr>
        <p:txBody>
          <a:bodyPr/>
          <a:lstStyle/>
          <a:p>
            <a:r>
              <a:rPr lang="en-US">
                <a:latin typeface="Times New Roman" pitchFamily="-65" charset="0"/>
              </a:rPr>
              <a:t>eg No money</a:t>
            </a:r>
          </a:p>
        </p:txBody>
      </p:sp>
    </p:spTree>
    <p:extLst>
      <p:ext uri="{BB962C8B-B14F-4D97-AF65-F5344CB8AC3E}">
        <p14:creationId xmlns:p14="http://schemas.microsoft.com/office/powerpoint/2010/main" val="25695471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190638309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C83D148-9FED-664A-9B0D-00A000F01896}"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1697217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347627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2558173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3448973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1268153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467105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74BB-A69F-E64E-A22C-B5A3C18755C5}"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6491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122578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212609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83D148-9FED-664A-9B0D-00A000F01896}"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157107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83D148-9FED-664A-9B0D-00A000F01896}"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345261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83D148-9FED-664A-9B0D-00A000F01896}" type="datetimeFigureOut">
              <a:rPr lang="en-US" smtClean="0"/>
              <a:t>11/7/18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3415441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83D148-9FED-664A-9B0D-00A000F01896}" type="datetimeFigureOut">
              <a:rPr lang="en-US" smtClean="0"/>
              <a:t>11/7/18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178790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2C83D148-9FED-664A-9B0D-00A000F01896}" type="datetimeFigureOut">
              <a:rPr lang="en-US" smtClean="0"/>
              <a:t>11/7/18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1108199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C83D148-9FED-664A-9B0D-00A000F01896}"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746618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C83D148-9FED-664A-9B0D-00A000F01896}"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074BB-A69F-E64E-A22C-B5A3C18755C5}" type="slidenum">
              <a:rPr lang="en-US" smtClean="0"/>
              <a:t>‹#›</a:t>
            </a:fld>
            <a:endParaRPr lang="en-US"/>
          </a:p>
        </p:txBody>
      </p:sp>
    </p:spTree>
    <p:extLst>
      <p:ext uri="{BB962C8B-B14F-4D97-AF65-F5344CB8AC3E}">
        <p14:creationId xmlns:p14="http://schemas.microsoft.com/office/powerpoint/2010/main" val="616392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C83D148-9FED-664A-9B0D-00A000F01896}" type="datetimeFigureOut">
              <a:rPr lang="en-US" smtClean="0"/>
              <a:t>11/7/18</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C074BB-A69F-E64E-A22C-B5A3C18755C5}" type="slidenum">
              <a:rPr lang="en-US" smtClean="0"/>
              <a:t>‹#›</a:t>
            </a:fld>
            <a:endParaRPr lang="en-US"/>
          </a:p>
        </p:txBody>
      </p:sp>
    </p:spTree>
    <p:extLst>
      <p:ext uri="{BB962C8B-B14F-4D97-AF65-F5344CB8AC3E}">
        <p14:creationId xmlns:p14="http://schemas.microsoft.com/office/powerpoint/2010/main" val="229883878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TRANSITIONS AND TERMINATIONS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09325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2303464" y="255740"/>
            <a:ext cx="7583487" cy="1447800"/>
          </a:xfrm>
        </p:spPr>
        <p:txBody>
          <a:bodyPr>
            <a:normAutofit fontScale="90000"/>
          </a:bodyPr>
          <a:lstStyle/>
          <a:p>
            <a:pPr eaLnBrk="1" hangingPunct="1"/>
            <a:r>
              <a:rPr lang="en-US" sz="5400" dirty="0"/>
              <a:t>Discipline and Termination</a:t>
            </a:r>
          </a:p>
        </p:txBody>
      </p:sp>
      <p:sp>
        <p:nvSpPr>
          <p:cNvPr id="195587" name="Rectangle 3"/>
          <p:cNvSpPr>
            <a:spLocks noGrp="1" noChangeArrowheads="1"/>
          </p:cNvSpPr>
          <p:nvPr>
            <p:ph idx="1"/>
          </p:nvPr>
        </p:nvSpPr>
        <p:spPr/>
        <p:txBody>
          <a:bodyPr/>
          <a:lstStyle/>
          <a:p>
            <a:pPr eaLnBrk="1" hangingPunct="1"/>
            <a:r>
              <a:rPr lang="en-US" sz="4400"/>
              <a:t>Contact Human Resources for guidance any time you have a situation you believe could escalate to the point of discharge.</a:t>
            </a:r>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10</a:t>
            </a:fld>
            <a:endParaRPr lang="en-US"/>
          </a:p>
        </p:txBody>
      </p:sp>
    </p:spTree>
    <p:extLst>
      <p:ext uri="{BB962C8B-B14F-4D97-AF65-F5344CB8AC3E}">
        <p14:creationId xmlns:p14="http://schemas.microsoft.com/office/powerpoint/2010/main" val="237535394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2303464" y="255740"/>
            <a:ext cx="7583487" cy="1447800"/>
          </a:xfrm>
        </p:spPr>
        <p:txBody>
          <a:bodyPr>
            <a:normAutofit fontScale="90000"/>
          </a:bodyPr>
          <a:lstStyle/>
          <a:p>
            <a:pPr eaLnBrk="1" hangingPunct="1"/>
            <a:r>
              <a:rPr lang="en-US" sz="5400" dirty="0"/>
              <a:t>Discipline and Termination</a:t>
            </a:r>
          </a:p>
        </p:txBody>
      </p:sp>
      <p:sp>
        <p:nvSpPr>
          <p:cNvPr id="196611" name="Rectangle 3"/>
          <p:cNvSpPr>
            <a:spLocks noGrp="1" noChangeArrowheads="1"/>
          </p:cNvSpPr>
          <p:nvPr>
            <p:ph idx="1"/>
          </p:nvPr>
        </p:nvSpPr>
        <p:spPr/>
        <p:txBody>
          <a:bodyPr/>
          <a:lstStyle/>
          <a:p>
            <a:pPr eaLnBrk="1" hangingPunct="1">
              <a:lnSpc>
                <a:spcPct val="90000"/>
              </a:lnSpc>
            </a:pPr>
            <a:r>
              <a:rPr lang="en-US" sz="4000"/>
              <a:t>Human Resources will assist you in achieving an outcome that is fair to both the employee and the organization, and that can be defended if legally challenged.</a:t>
            </a:r>
            <a:endParaRPr lang="en-US" sz="2800"/>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11</a:t>
            </a:fld>
            <a:endParaRPr lang="en-US"/>
          </a:p>
        </p:txBody>
      </p:sp>
    </p:spTree>
    <p:extLst>
      <p:ext uri="{BB962C8B-B14F-4D97-AF65-F5344CB8AC3E}">
        <p14:creationId xmlns:p14="http://schemas.microsoft.com/office/powerpoint/2010/main" val="220065914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3464" y="380999"/>
            <a:ext cx="7278790" cy="2582650"/>
          </a:xfrm>
        </p:spPr>
        <p:txBody>
          <a:bodyPr/>
          <a:lstStyle/>
          <a:p>
            <a:r>
              <a:rPr lang="en-US" dirty="0"/>
              <a:t>FINANCIAL IMPLICATIONS OF VOLUNTARY AND INVOLUNTARY TERMINATIONS</a:t>
            </a:r>
          </a:p>
        </p:txBody>
      </p:sp>
      <p:sp>
        <p:nvSpPr>
          <p:cNvPr id="3" name="Content Placeholder 2"/>
          <p:cNvSpPr>
            <a:spLocks noGrp="1"/>
          </p:cNvSpPr>
          <p:nvPr>
            <p:ph idx="1"/>
          </p:nvPr>
        </p:nvSpPr>
        <p:spPr>
          <a:xfrm>
            <a:off x="2303464" y="3168038"/>
            <a:ext cx="7583486" cy="2869692"/>
          </a:xfrm>
        </p:spPr>
        <p:txBody>
          <a:bodyPr/>
          <a:lstStyle/>
          <a:p>
            <a:endParaRPr lang="en-US" dirty="0"/>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12</a:t>
            </a:fld>
            <a:endParaRPr lang="en-US"/>
          </a:p>
        </p:txBody>
      </p:sp>
    </p:spTree>
    <p:extLst>
      <p:ext uri="{BB962C8B-B14F-4D97-AF65-F5344CB8AC3E}">
        <p14:creationId xmlns:p14="http://schemas.microsoft.com/office/powerpoint/2010/main" val="2577624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GENERAL REMARKS ABOUT CHANGE		</a:t>
            </a:r>
          </a:p>
        </p:txBody>
      </p:sp>
      <p:sp>
        <p:nvSpPr>
          <p:cNvPr id="3" name="Content Placeholder 2"/>
          <p:cNvSpPr>
            <a:spLocks noGrp="1"/>
          </p:cNvSpPr>
          <p:nvPr>
            <p:ph idx="1"/>
          </p:nvPr>
        </p:nvSpPr>
        <p:spPr>
          <a:xfrm>
            <a:off x="1981200" y="1600201"/>
            <a:ext cx="8229600" cy="3923778"/>
          </a:xfrm>
        </p:spPr>
        <p:txBody>
          <a:bodyPr/>
          <a:lstStyle/>
          <a:p>
            <a:r>
              <a:rPr lang="en-US" dirty="0"/>
              <a:t>Change is not easy even when it’s simple</a:t>
            </a:r>
          </a:p>
          <a:p>
            <a:r>
              <a:rPr lang="en-US" dirty="0"/>
              <a:t>Change goes better when it’s self-imposed or at least agreed to by those involved in the change</a:t>
            </a:r>
          </a:p>
          <a:p>
            <a:r>
              <a:rPr lang="en-US" dirty="0"/>
              <a:t>Change without a goal will make it naturally more difficult due to the added uncertainty </a:t>
            </a:r>
          </a:p>
          <a:p>
            <a:pPr lvl="1"/>
            <a:endParaRPr lang="en-US" dirty="0"/>
          </a:p>
          <a:p>
            <a:pPr lvl="1">
              <a:buNone/>
            </a:pPr>
            <a:endParaRPr lang="en-US" dirty="0"/>
          </a:p>
        </p:txBody>
      </p:sp>
      <p:sp>
        <p:nvSpPr>
          <p:cNvPr id="5" name="Footer Placeholder 4"/>
          <p:cNvSpPr>
            <a:spLocks noGrp="1"/>
          </p:cNvSpPr>
          <p:nvPr>
            <p:ph type="ftr" sz="quarter" idx="11"/>
          </p:nvPr>
        </p:nvSpPr>
        <p:spPr/>
        <p:txBody>
          <a:bodyPr/>
          <a:lstStyle/>
          <a:p>
            <a:r>
              <a:rPr lang="en-US" dirty="0"/>
              <a:t>Copyright(c)2013 by Dennis Corcoran</a:t>
            </a:r>
          </a:p>
        </p:txBody>
      </p:sp>
      <p:sp>
        <p:nvSpPr>
          <p:cNvPr id="6" name="Slide Number Placeholder 5"/>
          <p:cNvSpPr>
            <a:spLocks noGrp="1"/>
          </p:cNvSpPr>
          <p:nvPr>
            <p:ph type="sldNum" sz="quarter" idx="12"/>
          </p:nvPr>
        </p:nvSpPr>
        <p:spPr/>
        <p:txBody>
          <a:bodyPr/>
          <a:lstStyle/>
          <a:p>
            <a:fld id="{A36373AA-19C3-6546-BC88-12ACCF7951E6}" type="slidenum">
              <a:rPr lang="en-US" smtClean="0"/>
              <a:pPr/>
              <a:t>13</a:t>
            </a:fld>
            <a:endParaRPr lang="en-US"/>
          </a:p>
        </p:txBody>
      </p:sp>
    </p:spTree>
    <p:extLst>
      <p:ext uri="{BB962C8B-B14F-4D97-AF65-F5344CB8AC3E}">
        <p14:creationId xmlns:p14="http://schemas.microsoft.com/office/powerpoint/2010/main" val="1483556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2667000" y="130176"/>
            <a:ext cx="7772400" cy="1446213"/>
          </a:xfrm>
        </p:spPr>
        <p:txBody>
          <a:bodyPr/>
          <a:lstStyle/>
          <a:p>
            <a:r>
              <a:rPr lang="en-US" altLang="en-US">
                <a:ln>
                  <a:noFill/>
                </a:ln>
              </a:rPr>
              <a:t>NEW PASTORS/LEADERS</a:t>
            </a:r>
          </a:p>
        </p:txBody>
      </p:sp>
      <p:sp>
        <p:nvSpPr>
          <p:cNvPr id="82946" name="Rectangle 3"/>
          <p:cNvSpPr>
            <a:spLocks noGrp="1" noChangeArrowheads="1"/>
          </p:cNvSpPr>
          <p:nvPr>
            <p:ph idx="1"/>
          </p:nvPr>
        </p:nvSpPr>
        <p:spPr/>
        <p:txBody>
          <a:bodyPr>
            <a:normAutofit/>
          </a:bodyPr>
          <a:lstStyle/>
          <a:p>
            <a:r>
              <a:rPr lang="en-US" altLang="en-US" sz="2400" dirty="0"/>
              <a:t>Resist the urge to make immediate changes</a:t>
            </a:r>
          </a:p>
          <a:p>
            <a:r>
              <a:rPr lang="en-US" altLang="en-US" sz="2400" dirty="0"/>
              <a:t>Don’t assume that the way people are currently doing things is what they prefer</a:t>
            </a:r>
          </a:p>
          <a:p>
            <a:r>
              <a:rPr lang="en-US" altLang="en-US" sz="2400" dirty="0"/>
              <a:t>Evaluate current job descriptions and schedules</a:t>
            </a:r>
          </a:p>
        </p:txBody>
      </p:sp>
    </p:spTree>
    <p:extLst>
      <p:ext uri="{BB962C8B-B14F-4D97-AF65-F5344CB8AC3E}">
        <p14:creationId xmlns:p14="http://schemas.microsoft.com/office/powerpoint/2010/main" val="40165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A147868C-D2EA-F545-A7F9-F3957F79FE7B}"/>
              </a:ext>
            </a:extLst>
          </p:cNvPr>
          <p:cNvSpPr>
            <a:spLocks noGrp="1" noChangeArrowheads="1"/>
          </p:cNvSpPr>
          <p:nvPr>
            <p:ph type="title"/>
          </p:nvPr>
        </p:nvSpPr>
        <p:spPr>
          <a:xfrm>
            <a:off x="2667000" y="814388"/>
            <a:ext cx="7772400" cy="762000"/>
          </a:xfrm>
        </p:spPr>
        <p:txBody>
          <a:bodyPr/>
          <a:lstStyle/>
          <a:p>
            <a:pPr eaLnBrk="1" hangingPunct="1"/>
            <a:r>
              <a:rPr lang="en-US" altLang="en-US">
                <a:ea typeface="ＭＳ Ｐゴシック" panose="020B0600070205080204" pitchFamily="34" charset="-128"/>
              </a:rPr>
              <a:t>NEW LEADERS cont.</a:t>
            </a:r>
          </a:p>
        </p:txBody>
      </p:sp>
      <p:sp>
        <p:nvSpPr>
          <p:cNvPr id="152579" name="Rectangle 3">
            <a:extLst>
              <a:ext uri="{FF2B5EF4-FFF2-40B4-BE49-F238E27FC236}">
                <a16:creationId xmlns:a16="http://schemas.microsoft.com/office/drawing/2014/main" id="{81F6BF8A-4577-884B-84C0-37A77793F186}"/>
              </a:ext>
            </a:extLst>
          </p:cNvPr>
          <p:cNvSpPr>
            <a:spLocks noGrp="1" noChangeArrowheads="1"/>
          </p:cNvSpPr>
          <p:nvPr>
            <p:ph idx="1"/>
          </p:nvPr>
        </p:nvSpPr>
        <p:spPr/>
        <p:txBody>
          <a:bodyPr>
            <a:normAutofit/>
          </a:bodyPr>
          <a:lstStyle/>
          <a:p>
            <a:pPr eaLnBrk="1" hangingPunct="1"/>
            <a:r>
              <a:rPr lang="en-US" altLang="en-US" sz="2400" dirty="0">
                <a:ea typeface="ＭＳ Ｐゴシック" panose="020B0600070205080204" pitchFamily="34" charset="-128"/>
              </a:rPr>
              <a:t>Clarify verbally and in writing your expectations</a:t>
            </a:r>
          </a:p>
          <a:p>
            <a:pPr eaLnBrk="1" hangingPunct="1"/>
            <a:r>
              <a:rPr lang="en-US" altLang="en-US" sz="2400" dirty="0">
                <a:ea typeface="ＭＳ Ｐゴシック" panose="020B0600070205080204" pitchFamily="34" charset="-128"/>
              </a:rPr>
              <a:t>Allow a reasonable period of time to assess the employee’s willingness and ability to meet these expectations</a:t>
            </a:r>
          </a:p>
        </p:txBody>
      </p:sp>
    </p:spTree>
    <p:extLst>
      <p:ext uri="{BB962C8B-B14F-4D97-AF65-F5344CB8AC3E}">
        <p14:creationId xmlns:p14="http://schemas.microsoft.com/office/powerpoint/2010/main" val="323305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a:extLst>
              <a:ext uri="{FF2B5EF4-FFF2-40B4-BE49-F238E27FC236}">
                <a16:creationId xmlns:a16="http://schemas.microsoft.com/office/drawing/2014/main" id="{2A1B96CC-9644-BD4D-82F8-78821BC0E18E}"/>
              </a:ext>
            </a:extLst>
          </p:cNvPr>
          <p:cNvSpPr>
            <a:spLocks noGrp="1" noChangeArrowheads="1"/>
          </p:cNvSpPr>
          <p:nvPr>
            <p:ph type="title"/>
          </p:nvPr>
        </p:nvSpPr>
        <p:spPr>
          <a:xfrm>
            <a:off x="2667000" y="152401"/>
            <a:ext cx="7772400" cy="1431925"/>
          </a:xfrm>
        </p:spPr>
        <p:txBody>
          <a:bodyPr/>
          <a:lstStyle/>
          <a:p>
            <a:pPr eaLnBrk="1" hangingPunct="1"/>
            <a:r>
              <a:rPr lang="en-US" altLang="en-US">
                <a:ea typeface="ＭＳ Ｐゴシック" panose="020B0600070205080204" pitchFamily="34" charset="-128"/>
              </a:rPr>
              <a:t>New Leaders</a:t>
            </a:r>
          </a:p>
        </p:txBody>
      </p:sp>
      <p:sp>
        <p:nvSpPr>
          <p:cNvPr id="153603" name="Rectangle 3">
            <a:extLst>
              <a:ext uri="{FF2B5EF4-FFF2-40B4-BE49-F238E27FC236}">
                <a16:creationId xmlns:a16="http://schemas.microsoft.com/office/drawing/2014/main" id="{B074A711-9D83-1043-90D9-4578425AFB6C}"/>
              </a:ext>
            </a:extLst>
          </p:cNvPr>
          <p:cNvSpPr>
            <a:spLocks noGrp="1" noChangeArrowheads="1"/>
          </p:cNvSpPr>
          <p:nvPr>
            <p:ph idx="1"/>
          </p:nvPr>
        </p:nvSpPr>
        <p:spPr/>
        <p:txBody>
          <a:bodyPr>
            <a:normAutofit/>
          </a:bodyPr>
          <a:lstStyle/>
          <a:p>
            <a:pPr eaLnBrk="1" hangingPunct="1">
              <a:lnSpc>
                <a:spcPct val="90000"/>
              </a:lnSpc>
            </a:pPr>
            <a:r>
              <a:rPr lang="en-US" altLang="en-US" sz="2400" dirty="0">
                <a:ea typeface="ＭＳ Ｐゴシック" panose="020B0600070205080204" pitchFamily="34" charset="-128"/>
              </a:rPr>
              <a:t>Have the right to replace any employee who cannot or will not meet their expectations.</a:t>
            </a:r>
          </a:p>
          <a:p>
            <a:pPr eaLnBrk="1" hangingPunct="1">
              <a:lnSpc>
                <a:spcPct val="90000"/>
              </a:lnSpc>
            </a:pPr>
            <a:endParaRPr lang="en-US" altLang="en-US" sz="2400" dirty="0">
              <a:ea typeface="ＭＳ Ｐゴシック" panose="020B0600070205080204" pitchFamily="34" charset="-128"/>
            </a:endParaRPr>
          </a:p>
          <a:p>
            <a:pPr eaLnBrk="1" hangingPunct="1">
              <a:lnSpc>
                <a:spcPct val="90000"/>
              </a:lnSpc>
            </a:pPr>
            <a:r>
              <a:rPr lang="en-US" altLang="en-US" sz="2400" dirty="0">
                <a:ea typeface="ＭＳ Ｐゴシック" panose="020B0600070205080204" pitchFamily="34" charset="-128"/>
              </a:rPr>
              <a:t>If the new leader does not communicate his or her expectations, it is a good idea to be proactive and ask. </a:t>
            </a:r>
          </a:p>
        </p:txBody>
      </p:sp>
    </p:spTree>
    <p:extLst>
      <p:ext uri="{BB962C8B-B14F-4D97-AF65-F5344CB8AC3E}">
        <p14:creationId xmlns:p14="http://schemas.microsoft.com/office/powerpoint/2010/main" val="2368951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itle 1">
            <a:extLst>
              <a:ext uri="{FF2B5EF4-FFF2-40B4-BE49-F238E27FC236}">
                <a16:creationId xmlns:a16="http://schemas.microsoft.com/office/drawing/2014/main" id="{C781DB6F-CCD3-8746-99FD-F9DA289AD831}"/>
              </a:ext>
            </a:extLst>
          </p:cNvPr>
          <p:cNvSpPr>
            <a:spLocks noGrp="1"/>
          </p:cNvSpPr>
          <p:nvPr>
            <p:ph type="title"/>
          </p:nvPr>
        </p:nvSpPr>
        <p:spPr/>
        <p:txBody>
          <a:bodyPr/>
          <a:lstStyle/>
          <a:p>
            <a:r>
              <a:rPr lang="en-US" altLang="en-US">
                <a:ea typeface="ＭＳ Ｐゴシック" panose="020B0600070205080204" pitchFamily="34" charset="-128"/>
              </a:rPr>
              <a:t>LEADER TRANSITIONS</a:t>
            </a:r>
          </a:p>
        </p:txBody>
      </p:sp>
      <p:sp>
        <p:nvSpPr>
          <p:cNvPr id="154627" name="Content Placeholder 2">
            <a:extLst>
              <a:ext uri="{FF2B5EF4-FFF2-40B4-BE49-F238E27FC236}">
                <a16:creationId xmlns:a16="http://schemas.microsoft.com/office/drawing/2014/main" id="{78631C71-8FBC-1E48-8CBD-FC55D753F815}"/>
              </a:ext>
            </a:extLst>
          </p:cNvPr>
          <p:cNvSpPr>
            <a:spLocks noGrp="1"/>
          </p:cNvSpPr>
          <p:nvPr>
            <p:ph idx="1"/>
          </p:nvPr>
        </p:nvSpPr>
        <p:spPr/>
        <p:txBody>
          <a:bodyPr>
            <a:normAutofit/>
          </a:bodyPr>
          <a:lstStyle/>
          <a:p>
            <a:r>
              <a:rPr lang="en-US" altLang="en-US" sz="2400" dirty="0">
                <a:ea typeface="ＭＳ Ｐゴシック" panose="020B0600070205080204" pitchFamily="34" charset="-128"/>
              </a:rPr>
              <a:t>Old Parish/Organization</a:t>
            </a:r>
          </a:p>
          <a:p>
            <a:r>
              <a:rPr lang="en-US" altLang="en-US" sz="2400" dirty="0">
                <a:ea typeface="ＭＳ Ｐゴシック" panose="020B0600070205080204" pitchFamily="34" charset="-128"/>
              </a:rPr>
              <a:t>New Parish/Organization</a:t>
            </a:r>
          </a:p>
          <a:p>
            <a:r>
              <a:rPr lang="en-US" altLang="en-US" sz="2400" dirty="0">
                <a:ea typeface="ＭＳ Ｐゴシック" panose="020B0600070205080204" pitchFamily="34" charset="-128"/>
              </a:rPr>
              <a:t>New Location</a:t>
            </a:r>
          </a:p>
          <a:p>
            <a:r>
              <a:rPr lang="en-US" altLang="en-US" sz="2400" dirty="0">
                <a:ea typeface="ＭＳ Ｐゴシック" panose="020B0600070205080204" pitchFamily="34" charset="-128"/>
              </a:rPr>
              <a:t>New Job</a:t>
            </a:r>
          </a:p>
        </p:txBody>
      </p:sp>
      <p:sp>
        <p:nvSpPr>
          <p:cNvPr id="154628" name="Footer Placeholder 5">
            <a:extLst>
              <a:ext uri="{FF2B5EF4-FFF2-40B4-BE49-F238E27FC236}">
                <a16:creationId xmlns:a16="http://schemas.microsoft.com/office/drawing/2014/main" id="{4DD2A49F-025C-AC4A-A4E8-72227720825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36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3600">
                <a:solidFill>
                  <a:schemeClr val="tx1"/>
                </a:solidFill>
                <a:latin typeface="Times New Roman" panose="02020603050405020304" pitchFamily="18" charset="0"/>
                <a:ea typeface="ＭＳ Ｐゴシック" panose="020B0600070205080204" pitchFamily="34" charset="-128"/>
              </a:defRPr>
            </a:lvl2pPr>
            <a:lvl3pPr eaLnBrk="0" hangingPunct="0">
              <a:defRPr sz="3600">
                <a:solidFill>
                  <a:schemeClr val="tx1"/>
                </a:solidFill>
                <a:latin typeface="Times New Roman" panose="02020603050405020304" pitchFamily="18" charset="0"/>
                <a:ea typeface="ＭＳ Ｐゴシック" panose="020B0600070205080204" pitchFamily="34" charset="-128"/>
              </a:defRPr>
            </a:lvl3pPr>
            <a:lvl4pPr eaLnBrk="0" hangingPunct="0">
              <a:defRPr sz="3600">
                <a:solidFill>
                  <a:schemeClr val="tx1"/>
                </a:solidFill>
                <a:latin typeface="Times New Roman" panose="02020603050405020304" pitchFamily="18" charset="0"/>
                <a:ea typeface="ＭＳ Ｐゴシック" panose="020B0600070205080204" pitchFamily="34" charset="-128"/>
              </a:defRPr>
            </a:lvl4pPr>
            <a:lvl5pPr eaLnBrk="0" hangingPunct="0">
              <a:defRPr sz="36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solidFill>
                  <a:schemeClr val="bg2"/>
                </a:solidFill>
              </a:rPr>
              <a:t>Copyright(c)2013 by Carol Fowler</a:t>
            </a:r>
          </a:p>
        </p:txBody>
      </p:sp>
      <p:sp>
        <p:nvSpPr>
          <p:cNvPr id="154629" name="Slide Number Placeholder 4">
            <a:extLst>
              <a:ext uri="{FF2B5EF4-FFF2-40B4-BE49-F238E27FC236}">
                <a16:creationId xmlns:a16="http://schemas.microsoft.com/office/drawing/2014/main" id="{F610643D-6913-1E45-A7C6-3075438617E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3600">
                <a:solidFill>
                  <a:schemeClr val="tx1"/>
                </a:solidFill>
                <a:latin typeface="Times New Roman" panose="02020603050405020304" pitchFamily="18" charset="0"/>
                <a:ea typeface="ＭＳ Ｐゴシック" panose="020B0600070205080204" pitchFamily="34" charset="-128"/>
              </a:defRPr>
            </a:lvl2pPr>
            <a:lvl3pPr eaLnBrk="0" hangingPunct="0">
              <a:defRPr sz="3600">
                <a:solidFill>
                  <a:schemeClr val="tx1"/>
                </a:solidFill>
                <a:latin typeface="Times New Roman" panose="02020603050405020304" pitchFamily="18" charset="0"/>
                <a:ea typeface="ＭＳ Ｐゴシック" panose="020B0600070205080204" pitchFamily="34" charset="-128"/>
              </a:defRPr>
            </a:lvl3pPr>
            <a:lvl4pPr eaLnBrk="0" hangingPunct="0">
              <a:defRPr sz="3600">
                <a:solidFill>
                  <a:schemeClr val="tx1"/>
                </a:solidFill>
                <a:latin typeface="Times New Roman" panose="02020603050405020304" pitchFamily="18" charset="0"/>
                <a:ea typeface="ＭＳ Ｐゴシック" panose="020B0600070205080204" pitchFamily="34" charset="-128"/>
              </a:defRPr>
            </a:lvl4pPr>
            <a:lvl5pPr eaLnBrk="0" hangingPunct="0">
              <a:defRPr sz="36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9pPr>
          </a:lstStyle>
          <a:p>
            <a:pPr eaLnBrk="1" hangingPunct="1"/>
            <a:fld id="{12F59817-663A-4A48-8A52-23F907650ADE}" type="slidenum">
              <a:rPr lang="en-US" altLang="en-US" sz="1200">
                <a:solidFill>
                  <a:schemeClr val="tx2"/>
                </a:solidFill>
              </a:rPr>
              <a:pPr eaLnBrk="1" hangingPunct="1"/>
              <a:t>17</a:t>
            </a:fld>
            <a:endParaRPr lang="en-US" altLang="en-US" sz="1200">
              <a:solidFill>
                <a:schemeClr val="tx2"/>
              </a:solidFill>
            </a:endParaRPr>
          </a:p>
        </p:txBody>
      </p:sp>
    </p:spTree>
    <p:extLst>
      <p:ext uri="{BB962C8B-B14F-4D97-AF65-F5344CB8AC3E}">
        <p14:creationId xmlns:p14="http://schemas.microsoft.com/office/powerpoint/2010/main" val="133804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a:extLst>
              <a:ext uri="{FF2B5EF4-FFF2-40B4-BE49-F238E27FC236}">
                <a16:creationId xmlns:a16="http://schemas.microsoft.com/office/drawing/2014/main" id="{63FA604A-F4CA-ED45-B40F-306231C9DC08}"/>
              </a:ext>
            </a:extLst>
          </p:cNvPr>
          <p:cNvSpPr>
            <a:spLocks noGrp="1"/>
          </p:cNvSpPr>
          <p:nvPr>
            <p:ph type="title"/>
          </p:nvPr>
        </p:nvSpPr>
        <p:spPr/>
        <p:txBody>
          <a:bodyPr/>
          <a:lstStyle/>
          <a:p>
            <a:endParaRPr lang="en-US" altLang="en-US">
              <a:ea typeface="ＭＳ Ｐゴシック" panose="020B0600070205080204" pitchFamily="34" charset="-128"/>
            </a:endParaRPr>
          </a:p>
        </p:txBody>
      </p:sp>
      <p:sp>
        <p:nvSpPr>
          <p:cNvPr id="155651" name="Content Placeholder 2">
            <a:extLst>
              <a:ext uri="{FF2B5EF4-FFF2-40B4-BE49-F238E27FC236}">
                <a16:creationId xmlns:a16="http://schemas.microsoft.com/office/drawing/2014/main" id="{BDA13849-50CC-0C4F-BB21-CDC4E563E0FC}"/>
              </a:ext>
            </a:extLst>
          </p:cNvPr>
          <p:cNvSpPr>
            <a:spLocks noGrp="1"/>
          </p:cNvSpPr>
          <p:nvPr>
            <p:ph idx="1"/>
          </p:nvPr>
        </p:nvSpPr>
        <p:spPr/>
        <p:txBody>
          <a:bodyPr>
            <a:normAutofit/>
          </a:bodyPr>
          <a:lstStyle/>
          <a:p>
            <a:r>
              <a:rPr lang="en-US" altLang="en-US" sz="2400" dirty="0">
                <a:ea typeface="ＭＳ Ｐゴシック" panose="020B0600070205080204" pitchFamily="34" charset="-128"/>
              </a:rPr>
              <a:t>Working with new staff</a:t>
            </a:r>
          </a:p>
          <a:p>
            <a:r>
              <a:rPr lang="en-US" altLang="en-US" sz="2400" dirty="0">
                <a:ea typeface="ＭＳ Ｐゴシック" panose="020B0600070205080204" pitchFamily="34" charset="-128"/>
              </a:rPr>
              <a:t>Working with parish/organization leadership</a:t>
            </a:r>
          </a:p>
          <a:p>
            <a:r>
              <a:rPr lang="en-US" altLang="en-US" sz="2400" dirty="0">
                <a:ea typeface="ＭＳ Ｐゴシック" panose="020B0600070205080204" pitchFamily="34" charset="-128"/>
              </a:rPr>
              <a:t>Expectations of parishioners or organization stakeholders</a:t>
            </a:r>
          </a:p>
          <a:p>
            <a:pPr lvl="1"/>
            <a:r>
              <a:rPr lang="en-US" altLang="en-US" sz="2400" dirty="0">
                <a:ea typeface="ＭＳ Ｐゴシック" panose="020B0600070205080204" pitchFamily="34" charset="-128"/>
              </a:rPr>
              <a:t>Trust</a:t>
            </a:r>
          </a:p>
          <a:p>
            <a:pPr lvl="1"/>
            <a:r>
              <a:rPr lang="en-US" altLang="en-US" sz="2400" dirty="0">
                <a:ea typeface="ＭＳ Ｐゴシック" panose="020B0600070205080204" pitchFamily="34" charset="-128"/>
              </a:rPr>
              <a:t>Connection</a:t>
            </a:r>
          </a:p>
          <a:p>
            <a:pPr lvl="1"/>
            <a:r>
              <a:rPr lang="en-US" altLang="en-US" sz="2400" dirty="0">
                <a:ea typeface="ＭＳ Ｐゴシック" panose="020B0600070205080204" pitchFamily="34" charset="-128"/>
              </a:rPr>
              <a:t>Time</a:t>
            </a:r>
          </a:p>
          <a:p>
            <a:pPr lvl="1"/>
            <a:r>
              <a:rPr lang="en-US" altLang="en-US" sz="2400" dirty="0">
                <a:ea typeface="ＭＳ Ｐゴシック" panose="020B0600070205080204" pitchFamily="34" charset="-128"/>
              </a:rPr>
              <a:t>Communication including conflict</a:t>
            </a:r>
          </a:p>
        </p:txBody>
      </p:sp>
      <p:sp>
        <p:nvSpPr>
          <p:cNvPr id="155652" name="Footer Placeholder 4">
            <a:extLst>
              <a:ext uri="{FF2B5EF4-FFF2-40B4-BE49-F238E27FC236}">
                <a16:creationId xmlns:a16="http://schemas.microsoft.com/office/drawing/2014/main" id="{F91D548C-1FD3-E443-ABCD-840152D89D9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36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3600">
                <a:solidFill>
                  <a:schemeClr val="tx1"/>
                </a:solidFill>
                <a:latin typeface="Times New Roman" panose="02020603050405020304" pitchFamily="18" charset="0"/>
                <a:ea typeface="ＭＳ Ｐゴシック" panose="020B0600070205080204" pitchFamily="34" charset="-128"/>
              </a:defRPr>
            </a:lvl2pPr>
            <a:lvl3pPr eaLnBrk="0" hangingPunct="0">
              <a:defRPr sz="3600">
                <a:solidFill>
                  <a:schemeClr val="tx1"/>
                </a:solidFill>
                <a:latin typeface="Times New Roman" panose="02020603050405020304" pitchFamily="18" charset="0"/>
                <a:ea typeface="ＭＳ Ｐゴシック" panose="020B0600070205080204" pitchFamily="34" charset="-128"/>
              </a:defRPr>
            </a:lvl3pPr>
            <a:lvl4pPr eaLnBrk="0" hangingPunct="0">
              <a:defRPr sz="3600">
                <a:solidFill>
                  <a:schemeClr val="tx1"/>
                </a:solidFill>
                <a:latin typeface="Times New Roman" panose="02020603050405020304" pitchFamily="18" charset="0"/>
                <a:ea typeface="ＭＳ Ｐゴシック" panose="020B0600070205080204" pitchFamily="34" charset="-128"/>
              </a:defRPr>
            </a:lvl4pPr>
            <a:lvl5pPr eaLnBrk="0" hangingPunct="0">
              <a:defRPr sz="36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solidFill>
                  <a:schemeClr val="bg2"/>
                </a:solidFill>
              </a:rPr>
              <a:t>Copyright(c)2013 by Carol Fowler</a:t>
            </a:r>
          </a:p>
        </p:txBody>
      </p:sp>
      <p:sp>
        <p:nvSpPr>
          <p:cNvPr id="155653" name="Slide Number Placeholder 5">
            <a:extLst>
              <a:ext uri="{FF2B5EF4-FFF2-40B4-BE49-F238E27FC236}">
                <a16:creationId xmlns:a16="http://schemas.microsoft.com/office/drawing/2014/main" id="{039E938B-A04C-414D-87A0-ABE4C153A6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3600">
                <a:solidFill>
                  <a:schemeClr val="tx1"/>
                </a:solidFill>
                <a:latin typeface="Times New Roman" panose="02020603050405020304" pitchFamily="18" charset="0"/>
                <a:ea typeface="ＭＳ Ｐゴシック" panose="020B0600070205080204" pitchFamily="34" charset="-128"/>
              </a:defRPr>
            </a:lvl2pPr>
            <a:lvl3pPr eaLnBrk="0" hangingPunct="0">
              <a:defRPr sz="3600">
                <a:solidFill>
                  <a:schemeClr val="tx1"/>
                </a:solidFill>
                <a:latin typeface="Times New Roman" panose="02020603050405020304" pitchFamily="18" charset="0"/>
                <a:ea typeface="ＭＳ Ｐゴシック" panose="020B0600070205080204" pitchFamily="34" charset="-128"/>
              </a:defRPr>
            </a:lvl3pPr>
            <a:lvl4pPr eaLnBrk="0" hangingPunct="0">
              <a:defRPr sz="3600">
                <a:solidFill>
                  <a:schemeClr val="tx1"/>
                </a:solidFill>
                <a:latin typeface="Times New Roman" panose="02020603050405020304" pitchFamily="18" charset="0"/>
                <a:ea typeface="ＭＳ Ｐゴシック" panose="020B0600070205080204" pitchFamily="34" charset="-128"/>
              </a:defRPr>
            </a:lvl4pPr>
            <a:lvl5pPr eaLnBrk="0" hangingPunct="0">
              <a:defRPr sz="36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3600">
                <a:solidFill>
                  <a:schemeClr val="tx1"/>
                </a:solidFill>
                <a:latin typeface="Times New Roman" panose="02020603050405020304" pitchFamily="18" charset="0"/>
                <a:ea typeface="ＭＳ Ｐゴシック" panose="020B0600070205080204" pitchFamily="34" charset="-128"/>
              </a:defRPr>
            </a:lvl9pPr>
          </a:lstStyle>
          <a:p>
            <a:pPr eaLnBrk="1" hangingPunct="1"/>
            <a:fld id="{C9A36370-BC0E-8A4D-9C21-A6FCE48B5092}" type="slidenum">
              <a:rPr lang="en-US" altLang="en-US" sz="1200">
                <a:solidFill>
                  <a:schemeClr val="tx2"/>
                </a:solidFill>
              </a:rPr>
              <a:pPr eaLnBrk="1" hangingPunct="1"/>
              <a:t>18</a:t>
            </a:fld>
            <a:endParaRPr lang="en-US" altLang="en-US" sz="1200">
              <a:solidFill>
                <a:schemeClr val="tx2"/>
              </a:solidFill>
            </a:endParaRPr>
          </a:p>
        </p:txBody>
      </p:sp>
    </p:spTree>
    <p:extLst>
      <p:ext uri="{BB962C8B-B14F-4D97-AF65-F5344CB8AC3E}">
        <p14:creationId xmlns:p14="http://schemas.microsoft.com/office/powerpoint/2010/main" val="3661406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a:xfrm>
            <a:off x="2667000" y="814388"/>
            <a:ext cx="7772400" cy="762000"/>
          </a:xfrm>
        </p:spPr>
        <p:txBody>
          <a:bodyPr/>
          <a:lstStyle/>
          <a:p>
            <a:r>
              <a:rPr lang="en-US" altLang="en-US">
                <a:ln>
                  <a:noFill/>
                </a:ln>
              </a:rPr>
              <a:t>NEW PASTORS cont.</a:t>
            </a:r>
          </a:p>
        </p:txBody>
      </p:sp>
      <p:sp>
        <p:nvSpPr>
          <p:cNvPr id="83970" name="Rectangle 3"/>
          <p:cNvSpPr>
            <a:spLocks noGrp="1" noChangeArrowheads="1"/>
          </p:cNvSpPr>
          <p:nvPr>
            <p:ph idx="1"/>
          </p:nvPr>
        </p:nvSpPr>
        <p:spPr/>
        <p:txBody>
          <a:bodyPr>
            <a:normAutofit/>
          </a:bodyPr>
          <a:lstStyle/>
          <a:p>
            <a:r>
              <a:rPr lang="en-US" altLang="en-US" sz="2400" dirty="0"/>
              <a:t>Clarify verbally and in writing your expectations</a:t>
            </a:r>
          </a:p>
          <a:p>
            <a:r>
              <a:rPr lang="en-US" altLang="en-US" sz="2400" dirty="0"/>
              <a:t>Allow a reasonable period of time to assess the employee’s willingness and ability to meet these expectations</a:t>
            </a:r>
          </a:p>
        </p:txBody>
      </p:sp>
    </p:spTree>
    <p:extLst>
      <p:ext uri="{BB962C8B-B14F-4D97-AF65-F5344CB8AC3E}">
        <p14:creationId xmlns:p14="http://schemas.microsoft.com/office/powerpoint/2010/main" val="2337729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609601"/>
            <a:ext cx="9870310" cy="605742"/>
          </a:xfrm>
        </p:spPr>
        <p:txBody>
          <a:bodyPr>
            <a:normAutofit fontScale="90000"/>
          </a:bodyPr>
          <a:lstStyle/>
          <a:p>
            <a:r>
              <a:rPr lang="en-US" altLang="x-none" sz="3400">
                <a:ea typeface="ＭＳ Ｐゴシック" charset="-128"/>
              </a:rPr>
              <a:t>	</a:t>
            </a:r>
          </a:p>
        </p:txBody>
      </p:sp>
      <p:sp>
        <p:nvSpPr>
          <p:cNvPr id="164867" name="Content Placeholder 2"/>
          <p:cNvSpPr>
            <a:spLocks noGrp="1"/>
          </p:cNvSpPr>
          <p:nvPr>
            <p:ph idx="1"/>
          </p:nvPr>
        </p:nvSpPr>
        <p:spPr>
          <a:xfrm>
            <a:off x="1905000" y="1676401"/>
            <a:ext cx="8218488" cy="4460875"/>
          </a:xfrm>
        </p:spPr>
        <p:txBody>
          <a:bodyPr>
            <a:normAutofit fontScale="92500" lnSpcReduction="10000"/>
          </a:bodyPr>
          <a:lstStyle/>
          <a:p>
            <a:pPr>
              <a:lnSpc>
                <a:spcPct val="90000"/>
              </a:lnSpc>
            </a:pPr>
            <a:r>
              <a:rPr lang="en-US" altLang="x-none" sz="3300" dirty="0">
                <a:ea typeface="ＭＳ Ｐゴシック" charset="-128"/>
              </a:rPr>
              <a:t>Voluntary Terminations</a:t>
            </a:r>
          </a:p>
          <a:p>
            <a:pPr marL="457200" lvl="1" indent="0">
              <a:lnSpc>
                <a:spcPct val="90000"/>
              </a:lnSpc>
              <a:buNone/>
            </a:pPr>
            <a:r>
              <a:rPr lang="en-US" altLang="x-none" sz="1900" dirty="0">
                <a:ea typeface="ＭＳ Ｐゴシック" charset="-128"/>
              </a:rPr>
              <a:t>	</a:t>
            </a:r>
            <a:r>
              <a:rPr lang="en-US" altLang="x-none" sz="2400" dirty="0">
                <a:ea typeface="ＭＳ Ｐゴシック" charset="-128"/>
              </a:rPr>
              <a:t>Resignations</a:t>
            </a:r>
          </a:p>
          <a:p>
            <a:pPr marL="457200" lvl="1" indent="0">
              <a:lnSpc>
                <a:spcPct val="90000"/>
              </a:lnSpc>
              <a:buNone/>
            </a:pPr>
            <a:r>
              <a:rPr lang="en-US" altLang="x-none" sz="2400" dirty="0">
                <a:ea typeface="ＭＳ Ｐゴシック" charset="-128"/>
              </a:rPr>
              <a:t>	Retirements</a:t>
            </a:r>
          </a:p>
          <a:p>
            <a:pPr>
              <a:lnSpc>
                <a:spcPct val="90000"/>
              </a:lnSpc>
            </a:pPr>
            <a:r>
              <a:rPr lang="en-US" altLang="x-none" sz="3300" dirty="0">
                <a:ea typeface="ＭＳ Ｐゴシック" charset="-128"/>
              </a:rPr>
              <a:t>Involuntary Terminations</a:t>
            </a:r>
          </a:p>
          <a:p>
            <a:pPr marL="457200" lvl="1" indent="0">
              <a:lnSpc>
                <a:spcPct val="90000"/>
              </a:lnSpc>
              <a:buNone/>
            </a:pPr>
            <a:r>
              <a:rPr lang="en-US" altLang="x-none" sz="1900" dirty="0">
                <a:ea typeface="ＭＳ Ｐゴシック" charset="-128"/>
              </a:rPr>
              <a:t>		</a:t>
            </a:r>
            <a:r>
              <a:rPr lang="en-US" altLang="x-none" sz="2400" dirty="0">
                <a:ea typeface="ＭＳ Ｐゴシック" charset="-128"/>
              </a:rPr>
              <a:t>Legal and Moral Framework</a:t>
            </a:r>
          </a:p>
          <a:p>
            <a:pPr marL="457200" lvl="1" indent="0">
              <a:lnSpc>
                <a:spcPct val="90000"/>
              </a:lnSpc>
              <a:buNone/>
            </a:pPr>
            <a:r>
              <a:rPr lang="en-US" altLang="x-none" sz="2400" dirty="0">
                <a:ea typeface="ＭＳ Ｐゴシック" charset="-128"/>
              </a:rPr>
              <a:t>		Finances</a:t>
            </a:r>
          </a:p>
          <a:p>
            <a:pPr marL="457200" lvl="1" indent="0">
              <a:lnSpc>
                <a:spcPct val="90000"/>
              </a:lnSpc>
              <a:buNone/>
            </a:pPr>
            <a:r>
              <a:rPr lang="en-US" altLang="x-none" sz="2400" dirty="0">
                <a:ea typeface="ＭＳ Ｐゴシック" charset="-128"/>
              </a:rPr>
              <a:t>		Reorganization</a:t>
            </a:r>
          </a:p>
          <a:p>
            <a:pPr marL="457200" lvl="1" indent="0">
              <a:lnSpc>
                <a:spcPct val="90000"/>
              </a:lnSpc>
              <a:buNone/>
            </a:pPr>
            <a:r>
              <a:rPr lang="en-US" altLang="x-none" sz="2400" dirty="0">
                <a:ea typeface="ＭＳ Ｐゴシック" charset="-128"/>
              </a:rPr>
              <a:t>		Performance</a:t>
            </a:r>
          </a:p>
          <a:p>
            <a:pPr marL="457200" lvl="1" indent="0">
              <a:lnSpc>
                <a:spcPct val="90000"/>
              </a:lnSpc>
              <a:buNone/>
            </a:pPr>
            <a:r>
              <a:rPr lang="en-US" altLang="x-none" sz="2400" dirty="0">
                <a:ea typeface="ＭＳ Ｐゴシック" charset="-128"/>
              </a:rPr>
              <a:t>		Misconduct</a:t>
            </a:r>
          </a:p>
          <a:p>
            <a:pPr>
              <a:lnSpc>
                <a:spcPct val="90000"/>
              </a:lnSpc>
            </a:pPr>
            <a:r>
              <a:rPr lang="en-US" altLang="x-none" sz="3300" dirty="0">
                <a:ea typeface="ＭＳ Ｐゴシック" charset="-128"/>
              </a:rPr>
              <a:t>Leader Transitions</a:t>
            </a:r>
          </a:p>
          <a:p>
            <a:pPr marL="457200" lvl="1" indent="0">
              <a:lnSpc>
                <a:spcPct val="90000"/>
              </a:lnSpc>
              <a:buNone/>
            </a:pPr>
            <a:endParaRPr lang="en-US" altLang="x-none" sz="1900" dirty="0">
              <a:ea typeface="ＭＳ Ｐゴシック" charset="-128"/>
            </a:endParaRPr>
          </a:p>
          <a:p>
            <a:pPr marL="457200" lvl="1" indent="0">
              <a:lnSpc>
                <a:spcPct val="90000"/>
              </a:lnSpc>
            </a:pPr>
            <a:endParaRPr lang="en-US" altLang="x-none" sz="1900" dirty="0">
              <a:ea typeface="ＭＳ Ｐゴシック" charset="-128"/>
            </a:endParaRPr>
          </a:p>
          <a:p>
            <a:pPr marL="457200" lvl="1" indent="0">
              <a:lnSpc>
                <a:spcPct val="90000"/>
              </a:lnSpc>
              <a:buNone/>
            </a:pPr>
            <a:endParaRPr lang="en-US" altLang="x-none" sz="1900" dirty="0">
              <a:ea typeface="ＭＳ Ｐゴシック" charset="-128"/>
            </a:endParaRPr>
          </a:p>
        </p:txBody>
      </p:sp>
      <p:sp>
        <p:nvSpPr>
          <p:cNvPr id="16486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3600">
                <a:solidFill>
                  <a:schemeClr val="tx1"/>
                </a:solidFill>
                <a:latin typeface="Times New Roman" charset="0"/>
                <a:ea typeface="ＭＳ Ｐゴシック" charset="-128"/>
              </a:defRPr>
            </a:lvl1pPr>
            <a:lvl2pPr marL="37931725" indent="-37474525" eaLnBrk="0" hangingPunct="0">
              <a:defRPr sz="3600">
                <a:solidFill>
                  <a:schemeClr val="tx1"/>
                </a:solidFill>
                <a:latin typeface="Times New Roman" charset="0"/>
                <a:ea typeface="ＭＳ Ｐゴシック" charset="-128"/>
              </a:defRPr>
            </a:lvl2pPr>
            <a:lvl3pPr eaLnBrk="0" hangingPunct="0">
              <a:defRPr sz="3600">
                <a:solidFill>
                  <a:schemeClr val="tx1"/>
                </a:solidFill>
                <a:latin typeface="Times New Roman" charset="0"/>
                <a:ea typeface="ＭＳ Ｐゴシック" charset="-128"/>
              </a:defRPr>
            </a:lvl3pPr>
            <a:lvl4pPr eaLnBrk="0" hangingPunct="0">
              <a:defRPr sz="3600">
                <a:solidFill>
                  <a:schemeClr val="tx1"/>
                </a:solidFill>
                <a:latin typeface="Times New Roman" charset="0"/>
                <a:ea typeface="ＭＳ Ｐゴシック" charset="-128"/>
              </a:defRPr>
            </a:lvl4pPr>
            <a:lvl5pPr eaLnBrk="0" hangingPunct="0">
              <a:defRPr sz="3600">
                <a:solidFill>
                  <a:schemeClr val="tx1"/>
                </a:solidFill>
                <a:latin typeface="Times New Roman" charset="0"/>
                <a:ea typeface="ＭＳ Ｐゴシック" charset="-128"/>
              </a:defRPr>
            </a:lvl5pPr>
            <a:lvl6pPr marL="457200" eaLnBrk="0" fontAlgn="base" hangingPunct="0">
              <a:spcBef>
                <a:spcPct val="0"/>
              </a:spcBef>
              <a:spcAft>
                <a:spcPct val="0"/>
              </a:spcAft>
              <a:defRPr sz="3600">
                <a:solidFill>
                  <a:schemeClr val="tx1"/>
                </a:solidFill>
                <a:latin typeface="Times New Roman" charset="0"/>
                <a:ea typeface="ＭＳ Ｐゴシック" charset="-128"/>
              </a:defRPr>
            </a:lvl6pPr>
            <a:lvl7pPr marL="914400" eaLnBrk="0" fontAlgn="base" hangingPunct="0">
              <a:spcBef>
                <a:spcPct val="0"/>
              </a:spcBef>
              <a:spcAft>
                <a:spcPct val="0"/>
              </a:spcAft>
              <a:defRPr sz="3600">
                <a:solidFill>
                  <a:schemeClr val="tx1"/>
                </a:solidFill>
                <a:latin typeface="Times New Roman" charset="0"/>
                <a:ea typeface="ＭＳ Ｐゴシック" charset="-128"/>
              </a:defRPr>
            </a:lvl7pPr>
            <a:lvl8pPr marL="1371600" eaLnBrk="0" fontAlgn="base" hangingPunct="0">
              <a:spcBef>
                <a:spcPct val="0"/>
              </a:spcBef>
              <a:spcAft>
                <a:spcPct val="0"/>
              </a:spcAft>
              <a:defRPr sz="3600">
                <a:solidFill>
                  <a:schemeClr val="tx1"/>
                </a:solidFill>
                <a:latin typeface="Times New Roman" charset="0"/>
                <a:ea typeface="ＭＳ Ｐゴシック" charset="-128"/>
              </a:defRPr>
            </a:lvl8pPr>
            <a:lvl9pPr marL="1828800" eaLnBrk="0" fontAlgn="base" hangingPunct="0">
              <a:spcBef>
                <a:spcPct val="0"/>
              </a:spcBef>
              <a:spcAft>
                <a:spcPct val="0"/>
              </a:spcAft>
              <a:defRPr sz="3600">
                <a:solidFill>
                  <a:schemeClr val="tx1"/>
                </a:solidFill>
                <a:latin typeface="Times New Roman" charset="0"/>
                <a:ea typeface="ＭＳ Ｐゴシック" charset="-128"/>
              </a:defRPr>
            </a:lvl9pPr>
          </a:lstStyle>
          <a:p>
            <a:pPr eaLnBrk="1" hangingPunct="1"/>
            <a:r>
              <a:rPr lang="en-US" altLang="x-none" sz="1200">
                <a:solidFill>
                  <a:schemeClr val="bg2"/>
                </a:solidFill>
              </a:rPr>
              <a:t>Copyright(c)2013 by Carol Fowler</a:t>
            </a:r>
          </a:p>
        </p:txBody>
      </p:sp>
      <p:sp>
        <p:nvSpPr>
          <p:cNvPr id="16486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imes New Roman" charset="0"/>
                <a:ea typeface="ＭＳ Ｐゴシック" charset="-128"/>
              </a:defRPr>
            </a:lvl1pPr>
            <a:lvl2pPr marL="37931725" indent="-37474525" eaLnBrk="0" hangingPunct="0">
              <a:defRPr sz="3600">
                <a:solidFill>
                  <a:schemeClr val="tx1"/>
                </a:solidFill>
                <a:latin typeface="Times New Roman" charset="0"/>
                <a:ea typeface="ＭＳ Ｐゴシック" charset="-128"/>
              </a:defRPr>
            </a:lvl2pPr>
            <a:lvl3pPr eaLnBrk="0" hangingPunct="0">
              <a:defRPr sz="3600">
                <a:solidFill>
                  <a:schemeClr val="tx1"/>
                </a:solidFill>
                <a:latin typeface="Times New Roman" charset="0"/>
                <a:ea typeface="ＭＳ Ｐゴシック" charset="-128"/>
              </a:defRPr>
            </a:lvl3pPr>
            <a:lvl4pPr eaLnBrk="0" hangingPunct="0">
              <a:defRPr sz="3600">
                <a:solidFill>
                  <a:schemeClr val="tx1"/>
                </a:solidFill>
                <a:latin typeface="Times New Roman" charset="0"/>
                <a:ea typeface="ＭＳ Ｐゴシック" charset="-128"/>
              </a:defRPr>
            </a:lvl4pPr>
            <a:lvl5pPr eaLnBrk="0" hangingPunct="0">
              <a:defRPr sz="3600">
                <a:solidFill>
                  <a:schemeClr val="tx1"/>
                </a:solidFill>
                <a:latin typeface="Times New Roman" charset="0"/>
                <a:ea typeface="ＭＳ Ｐゴシック" charset="-128"/>
              </a:defRPr>
            </a:lvl5pPr>
            <a:lvl6pPr marL="457200" eaLnBrk="0" fontAlgn="base" hangingPunct="0">
              <a:spcBef>
                <a:spcPct val="0"/>
              </a:spcBef>
              <a:spcAft>
                <a:spcPct val="0"/>
              </a:spcAft>
              <a:defRPr sz="3600">
                <a:solidFill>
                  <a:schemeClr val="tx1"/>
                </a:solidFill>
                <a:latin typeface="Times New Roman" charset="0"/>
                <a:ea typeface="ＭＳ Ｐゴシック" charset="-128"/>
              </a:defRPr>
            </a:lvl6pPr>
            <a:lvl7pPr marL="914400" eaLnBrk="0" fontAlgn="base" hangingPunct="0">
              <a:spcBef>
                <a:spcPct val="0"/>
              </a:spcBef>
              <a:spcAft>
                <a:spcPct val="0"/>
              </a:spcAft>
              <a:defRPr sz="3600">
                <a:solidFill>
                  <a:schemeClr val="tx1"/>
                </a:solidFill>
                <a:latin typeface="Times New Roman" charset="0"/>
                <a:ea typeface="ＭＳ Ｐゴシック" charset="-128"/>
              </a:defRPr>
            </a:lvl7pPr>
            <a:lvl8pPr marL="1371600" eaLnBrk="0" fontAlgn="base" hangingPunct="0">
              <a:spcBef>
                <a:spcPct val="0"/>
              </a:spcBef>
              <a:spcAft>
                <a:spcPct val="0"/>
              </a:spcAft>
              <a:defRPr sz="3600">
                <a:solidFill>
                  <a:schemeClr val="tx1"/>
                </a:solidFill>
                <a:latin typeface="Times New Roman" charset="0"/>
                <a:ea typeface="ＭＳ Ｐゴシック" charset="-128"/>
              </a:defRPr>
            </a:lvl8pPr>
            <a:lvl9pPr marL="1828800" eaLnBrk="0" fontAlgn="base" hangingPunct="0">
              <a:spcBef>
                <a:spcPct val="0"/>
              </a:spcBef>
              <a:spcAft>
                <a:spcPct val="0"/>
              </a:spcAft>
              <a:defRPr sz="3600">
                <a:solidFill>
                  <a:schemeClr val="tx1"/>
                </a:solidFill>
                <a:latin typeface="Times New Roman" charset="0"/>
                <a:ea typeface="ＭＳ Ｐゴシック" charset="-128"/>
              </a:defRPr>
            </a:lvl9pPr>
          </a:lstStyle>
          <a:p>
            <a:pPr eaLnBrk="1" hangingPunct="1"/>
            <a:fld id="{CFA834EC-D219-3C45-94F9-A680BC9171E1}" type="slidenum">
              <a:rPr lang="en-US" altLang="x-none" sz="1200">
                <a:solidFill>
                  <a:schemeClr val="tx2"/>
                </a:solidFill>
              </a:rPr>
              <a:pPr eaLnBrk="1" hangingPunct="1"/>
              <a:t>2</a:t>
            </a:fld>
            <a:endParaRPr lang="en-US" altLang="x-none" sz="1200">
              <a:solidFill>
                <a:schemeClr val="tx2"/>
              </a:solidFill>
            </a:endParaRPr>
          </a:p>
        </p:txBody>
      </p:sp>
    </p:spTree>
    <p:extLst>
      <p:ext uri="{BB962C8B-B14F-4D97-AF65-F5344CB8AC3E}">
        <p14:creationId xmlns:p14="http://schemas.microsoft.com/office/powerpoint/2010/main" val="3310076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t>New colleagues who are ordained</a:t>
            </a:r>
          </a:p>
          <a:p>
            <a:pPr lvl="1"/>
            <a:r>
              <a:rPr lang="en-US" sz="2400" dirty="0"/>
              <a:t>Retired predecessor</a:t>
            </a:r>
          </a:p>
          <a:p>
            <a:pPr lvl="1"/>
            <a:r>
              <a:rPr lang="en-US" sz="2400" dirty="0"/>
              <a:t>Senior priest</a:t>
            </a:r>
          </a:p>
          <a:p>
            <a:pPr lvl="1"/>
            <a:r>
              <a:rPr lang="en-US" sz="2400" dirty="0"/>
              <a:t>Associate pastor</a:t>
            </a:r>
          </a:p>
          <a:p>
            <a:pPr lvl="1"/>
            <a:r>
              <a:rPr lang="en-US" sz="2400" dirty="0"/>
              <a:t>Deacon</a:t>
            </a:r>
          </a:p>
          <a:p>
            <a:pPr lvl="1"/>
            <a:r>
              <a:rPr lang="en-US" sz="2400" dirty="0"/>
              <a:t>Rectory life</a:t>
            </a:r>
          </a:p>
        </p:txBody>
      </p:sp>
      <p:sp>
        <p:nvSpPr>
          <p:cNvPr id="5" name="Footer Placeholder 4"/>
          <p:cNvSpPr>
            <a:spLocks noGrp="1"/>
          </p:cNvSpPr>
          <p:nvPr>
            <p:ph type="ftr" sz="quarter" idx="11"/>
          </p:nvPr>
        </p:nvSpPr>
        <p:spPr/>
        <p:txBody>
          <a:bodyPr/>
          <a:lstStyle/>
          <a:p>
            <a:r>
              <a:rPr lang="en-US"/>
              <a:t>Copyright(c)2013 by Carol Fowler</a:t>
            </a:r>
          </a:p>
        </p:txBody>
      </p:sp>
      <p:sp>
        <p:nvSpPr>
          <p:cNvPr id="6" name="Slide Number Placeholder 5"/>
          <p:cNvSpPr>
            <a:spLocks noGrp="1"/>
          </p:cNvSpPr>
          <p:nvPr>
            <p:ph type="sldNum" sz="quarter" idx="12"/>
          </p:nvPr>
        </p:nvSpPr>
        <p:spPr/>
        <p:txBody>
          <a:bodyPr/>
          <a:lstStyle/>
          <a:p>
            <a:fld id="{A36373AA-19C3-6546-BC88-12ACCF7951E6}" type="slidenum">
              <a:rPr lang="en-US" smtClean="0"/>
              <a:pPr/>
              <a:t>20</a:t>
            </a:fld>
            <a:endParaRPr lang="en-US"/>
          </a:p>
        </p:txBody>
      </p:sp>
    </p:spTree>
    <p:extLst>
      <p:ext uri="{BB962C8B-B14F-4D97-AF65-F5344CB8AC3E}">
        <p14:creationId xmlns:p14="http://schemas.microsoft.com/office/powerpoint/2010/main" val="3003539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t>Working with new staff</a:t>
            </a:r>
          </a:p>
          <a:p>
            <a:r>
              <a:rPr lang="en-US" sz="2400" dirty="0"/>
              <a:t>Working with parish leadership</a:t>
            </a:r>
          </a:p>
          <a:p>
            <a:r>
              <a:rPr lang="en-US" sz="2400" dirty="0"/>
              <a:t>Expectations of parishioners</a:t>
            </a:r>
          </a:p>
          <a:p>
            <a:pPr lvl="1"/>
            <a:r>
              <a:rPr lang="en-US" sz="2400" dirty="0"/>
              <a:t>Trust</a:t>
            </a:r>
          </a:p>
          <a:p>
            <a:pPr lvl="1"/>
            <a:r>
              <a:rPr lang="en-US" sz="2400" dirty="0"/>
              <a:t>Connection</a:t>
            </a:r>
          </a:p>
          <a:p>
            <a:pPr lvl="1"/>
            <a:r>
              <a:rPr lang="en-US" sz="2400" dirty="0"/>
              <a:t>Time</a:t>
            </a:r>
          </a:p>
          <a:p>
            <a:pPr lvl="1"/>
            <a:r>
              <a:rPr lang="en-US" sz="2400" dirty="0"/>
              <a:t>Communication including conflict</a:t>
            </a:r>
          </a:p>
        </p:txBody>
      </p:sp>
      <p:sp>
        <p:nvSpPr>
          <p:cNvPr id="5" name="Footer Placeholder 4"/>
          <p:cNvSpPr>
            <a:spLocks noGrp="1"/>
          </p:cNvSpPr>
          <p:nvPr>
            <p:ph type="ftr" sz="quarter" idx="11"/>
          </p:nvPr>
        </p:nvSpPr>
        <p:spPr/>
        <p:txBody>
          <a:bodyPr/>
          <a:lstStyle/>
          <a:p>
            <a:r>
              <a:rPr lang="en-US"/>
              <a:t>Copyright(c)2013 by Carol Fowler</a:t>
            </a:r>
          </a:p>
        </p:txBody>
      </p:sp>
      <p:sp>
        <p:nvSpPr>
          <p:cNvPr id="6" name="Slide Number Placeholder 5"/>
          <p:cNvSpPr>
            <a:spLocks noGrp="1"/>
          </p:cNvSpPr>
          <p:nvPr>
            <p:ph type="sldNum" sz="quarter" idx="12"/>
          </p:nvPr>
        </p:nvSpPr>
        <p:spPr/>
        <p:txBody>
          <a:bodyPr/>
          <a:lstStyle/>
          <a:p>
            <a:fld id="{A36373AA-19C3-6546-BC88-12ACCF7951E6}" type="slidenum">
              <a:rPr lang="en-US" smtClean="0"/>
              <a:pPr/>
              <a:t>21</a:t>
            </a:fld>
            <a:endParaRPr lang="en-US"/>
          </a:p>
        </p:txBody>
      </p:sp>
    </p:spTree>
    <p:extLst>
      <p:ext uri="{BB962C8B-B14F-4D97-AF65-F5344CB8AC3E}">
        <p14:creationId xmlns:p14="http://schemas.microsoft.com/office/powerpoint/2010/main" val="2716570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Works During a Pastor Transition?</a:t>
            </a:r>
          </a:p>
        </p:txBody>
      </p:sp>
      <p:sp>
        <p:nvSpPr>
          <p:cNvPr id="3" name="Content Placeholder 2"/>
          <p:cNvSpPr>
            <a:spLocks noGrp="1"/>
          </p:cNvSpPr>
          <p:nvPr>
            <p:ph idx="1"/>
          </p:nvPr>
        </p:nvSpPr>
        <p:spPr/>
        <p:txBody>
          <a:bodyPr>
            <a:normAutofit/>
          </a:bodyPr>
          <a:lstStyle/>
          <a:p>
            <a:r>
              <a:rPr lang="en-US" sz="2000" dirty="0"/>
              <a:t>Observe, inquire, learn</a:t>
            </a:r>
          </a:p>
          <a:p>
            <a:r>
              <a:rPr lang="en-US" sz="2000" dirty="0"/>
              <a:t>Small changes with a purpose</a:t>
            </a:r>
          </a:p>
          <a:p>
            <a:r>
              <a:rPr lang="en-US" sz="2000" dirty="0"/>
              <a:t>Evaluate staff looking to affirm and collaborate</a:t>
            </a:r>
          </a:p>
          <a:p>
            <a:r>
              <a:rPr lang="en-US" sz="2000" dirty="0"/>
              <a:t>Master the budget</a:t>
            </a:r>
          </a:p>
          <a:p>
            <a:r>
              <a:rPr lang="en-US" sz="2000" dirty="0"/>
              <a:t>Recognize key players</a:t>
            </a:r>
          </a:p>
          <a:p>
            <a:r>
              <a:rPr lang="en-US" sz="2000" dirty="0"/>
              <a:t>Seek to resolve problems</a:t>
            </a:r>
          </a:p>
          <a:p>
            <a:r>
              <a:rPr lang="en-US" sz="2000" dirty="0"/>
              <a:t>Life balance and prayer</a:t>
            </a:r>
          </a:p>
        </p:txBody>
      </p:sp>
      <p:sp>
        <p:nvSpPr>
          <p:cNvPr id="5" name="Footer Placeholder 4"/>
          <p:cNvSpPr>
            <a:spLocks noGrp="1"/>
          </p:cNvSpPr>
          <p:nvPr>
            <p:ph type="ftr" sz="quarter" idx="11"/>
          </p:nvPr>
        </p:nvSpPr>
        <p:spPr/>
        <p:txBody>
          <a:bodyPr/>
          <a:lstStyle/>
          <a:p>
            <a:r>
              <a:rPr lang="en-US"/>
              <a:t>Copyright(c)2013 by Carol Fowler</a:t>
            </a:r>
          </a:p>
        </p:txBody>
      </p:sp>
      <p:sp>
        <p:nvSpPr>
          <p:cNvPr id="6" name="Slide Number Placeholder 5"/>
          <p:cNvSpPr>
            <a:spLocks noGrp="1"/>
          </p:cNvSpPr>
          <p:nvPr>
            <p:ph type="sldNum" sz="quarter" idx="12"/>
          </p:nvPr>
        </p:nvSpPr>
        <p:spPr/>
        <p:txBody>
          <a:bodyPr/>
          <a:lstStyle/>
          <a:p>
            <a:fld id="{A36373AA-19C3-6546-BC88-12ACCF7951E6}" type="slidenum">
              <a:rPr lang="en-US" smtClean="0"/>
              <a:pPr/>
              <a:t>22</a:t>
            </a:fld>
            <a:endParaRPr lang="en-US"/>
          </a:p>
        </p:txBody>
      </p:sp>
    </p:spTree>
    <p:extLst>
      <p:ext uri="{BB962C8B-B14F-4D97-AF65-F5344CB8AC3E}">
        <p14:creationId xmlns:p14="http://schemas.microsoft.com/office/powerpoint/2010/main" val="417493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Does Not Work within Transition?</a:t>
            </a:r>
          </a:p>
        </p:txBody>
      </p:sp>
      <p:sp>
        <p:nvSpPr>
          <p:cNvPr id="3" name="Content Placeholder 2"/>
          <p:cNvSpPr>
            <a:spLocks noGrp="1"/>
          </p:cNvSpPr>
          <p:nvPr>
            <p:ph idx="1"/>
          </p:nvPr>
        </p:nvSpPr>
        <p:spPr/>
        <p:txBody>
          <a:bodyPr/>
          <a:lstStyle/>
          <a:p>
            <a:r>
              <a:rPr lang="en-US" dirty="0"/>
              <a:t>“</a:t>
            </a:r>
            <a:r>
              <a:rPr lang="en-US" sz="2000" dirty="0"/>
              <a:t>I want to be liked.” Therefore, cannot say no.</a:t>
            </a:r>
          </a:p>
          <a:p>
            <a:r>
              <a:rPr lang="en-US" sz="2000" dirty="0"/>
              <a:t>Lack of consultation.  “I can do what I want.”</a:t>
            </a:r>
          </a:p>
          <a:p>
            <a:r>
              <a:rPr lang="en-US" sz="2000" dirty="0"/>
              <a:t>“It is just a job change.”</a:t>
            </a:r>
          </a:p>
          <a:p>
            <a:r>
              <a:rPr lang="en-US" sz="2000" dirty="0"/>
              <a:t>“I don’t want to be there.”</a:t>
            </a:r>
          </a:p>
          <a:p>
            <a:r>
              <a:rPr lang="en-US" sz="2000" dirty="0"/>
              <a:t>Not meeting with the new parish until the first day.</a:t>
            </a:r>
          </a:p>
          <a:p>
            <a:r>
              <a:rPr lang="en-US" sz="2000" dirty="0"/>
              <a:t>Making changes in staff prior to arrival or to soon after arrival.</a:t>
            </a:r>
          </a:p>
        </p:txBody>
      </p:sp>
      <p:sp>
        <p:nvSpPr>
          <p:cNvPr id="5" name="Footer Placeholder 4"/>
          <p:cNvSpPr>
            <a:spLocks noGrp="1"/>
          </p:cNvSpPr>
          <p:nvPr>
            <p:ph type="ftr" sz="quarter" idx="11"/>
          </p:nvPr>
        </p:nvSpPr>
        <p:spPr/>
        <p:txBody>
          <a:bodyPr/>
          <a:lstStyle/>
          <a:p>
            <a:r>
              <a:rPr lang="en-US"/>
              <a:t>Copyright(c)2013 by Carol Fowler</a:t>
            </a:r>
          </a:p>
        </p:txBody>
      </p:sp>
      <p:sp>
        <p:nvSpPr>
          <p:cNvPr id="6" name="Slide Number Placeholder 5"/>
          <p:cNvSpPr>
            <a:spLocks noGrp="1"/>
          </p:cNvSpPr>
          <p:nvPr>
            <p:ph type="sldNum" sz="quarter" idx="12"/>
          </p:nvPr>
        </p:nvSpPr>
        <p:spPr/>
        <p:txBody>
          <a:bodyPr/>
          <a:lstStyle/>
          <a:p>
            <a:fld id="{A36373AA-19C3-6546-BC88-12ACCF7951E6}" type="slidenum">
              <a:rPr lang="en-US" smtClean="0"/>
              <a:pPr/>
              <a:t>23</a:t>
            </a:fld>
            <a:endParaRPr lang="en-US"/>
          </a:p>
        </p:txBody>
      </p:sp>
    </p:spTree>
    <p:extLst>
      <p:ext uri="{BB962C8B-B14F-4D97-AF65-F5344CB8AC3E}">
        <p14:creationId xmlns:p14="http://schemas.microsoft.com/office/powerpoint/2010/main" val="2676686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Not Work, cont.</a:t>
            </a:r>
          </a:p>
        </p:txBody>
      </p:sp>
      <p:sp>
        <p:nvSpPr>
          <p:cNvPr id="3" name="Content Placeholder 2"/>
          <p:cNvSpPr>
            <a:spLocks noGrp="1"/>
          </p:cNvSpPr>
          <p:nvPr>
            <p:ph idx="1"/>
          </p:nvPr>
        </p:nvSpPr>
        <p:spPr/>
        <p:txBody>
          <a:bodyPr/>
          <a:lstStyle/>
          <a:p>
            <a:r>
              <a:rPr lang="en-US" sz="2000" dirty="0"/>
              <a:t>Bring old staff along to new parish.</a:t>
            </a:r>
          </a:p>
          <a:p>
            <a:r>
              <a:rPr lang="en-US" sz="2000" dirty="0"/>
              <a:t>Closed minded or negative attitudes to new people, new staff or new parish.</a:t>
            </a:r>
          </a:p>
          <a:p>
            <a:r>
              <a:rPr lang="en-US" sz="2000" dirty="0"/>
              <a:t>Lack of listening or asking good questions.</a:t>
            </a:r>
          </a:p>
          <a:p>
            <a:endParaRPr lang="en-US" sz="2000" dirty="0"/>
          </a:p>
          <a:p>
            <a:r>
              <a:rPr lang="en-US" sz="2000" dirty="0"/>
              <a:t>COLLABORATION IS KEY.  Listen, inquire, pray.</a:t>
            </a:r>
          </a:p>
          <a:p>
            <a:r>
              <a:rPr lang="en-US" sz="2000" dirty="0"/>
              <a:t>YOU ARE NOT ALONE.</a:t>
            </a:r>
          </a:p>
          <a:p>
            <a:endParaRPr lang="en-US" dirty="0"/>
          </a:p>
          <a:p>
            <a:endParaRPr lang="en-US" dirty="0"/>
          </a:p>
        </p:txBody>
      </p:sp>
      <p:sp>
        <p:nvSpPr>
          <p:cNvPr id="5" name="Footer Placeholder 4"/>
          <p:cNvSpPr>
            <a:spLocks noGrp="1"/>
          </p:cNvSpPr>
          <p:nvPr>
            <p:ph type="ftr" sz="quarter" idx="11"/>
          </p:nvPr>
        </p:nvSpPr>
        <p:spPr/>
        <p:txBody>
          <a:bodyPr/>
          <a:lstStyle/>
          <a:p>
            <a:r>
              <a:rPr lang="en-US" dirty="0"/>
              <a:t>Copyright(c)2012 by </a:t>
            </a:r>
            <a:r>
              <a:rPr lang="en-US" dirty="0" err="1"/>
              <a:t>Arachdiocese</a:t>
            </a:r>
            <a:r>
              <a:rPr lang="en-US" dirty="0"/>
              <a:t> of Chicago</a:t>
            </a:r>
          </a:p>
        </p:txBody>
      </p:sp>
      <p:sp>
        <p:nvSpPr>
          <p:cNvPr id="6" name="Slide Number Placeholder 5"/>
          <p:cNvSpPr>
            <a:spLocks noGrp="1"/>
          </p:cNvSpPr>
          <p:nvPr>
            <p:ph type="sldNum" sz="quarter" idx="12"/>
          </p:nvPr>
        </p:nvSpPr>
        <p:spPr/>
        <p:txBody>
          <a:bodyPr/>
          <a:lstStyle/>
          <a:p>
            <a:fld id="{A36373AA-19C3-6546-BC88-12ACCF7951E6}" type="slidenum">
              <a:rPr lang="en-US" smtClean="0"/>
              <a:pPr/>
              <a:t>24</a:t>
            </a:fld>
            <a:endParaRPr lang="en-US"/>
          </a:p>
        </p:txBody>
      </p:sp>
    </p:spTree>
    <p:extLst>
      <p:ext uri="{BB962C8B-B14F-4D97-AF65-F5344CB8AC3E}">
        <p14:creationId xmlns:p14="http://schemas.microsoft.com/office/powerpoint/2010/main" val="1841390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normAutofit/>
          </a:bodyPr>
          <a:lstStyle/>
          <a:p>
            <a:pPr eaLnBrk="1" hangingPunct="1"/>
            <a:r>
              <a:rPr lang="en-US" dirty="0"/>
              <a:t>VOLUNTARY TERMINATIONS: </a:t>
            </a:r>
            <a:br>
              <a:rPr lang="en-US" dirty="0"/>
            </a:br>
            <a:r>
              <a:rPr lang="en-US" dirty="0"/>
              <a:t>Resignations and Retirements</a:t>
            </a:r>
          </a:p>
        </p:txBody>
      </p:sp>
      <p:sp>
        <p:nvSpPr>
          <p:cNvPr id="187395" name="Rectangle 3"/>
          <p:cNvSpPr>
            <a:spLocks noGrp="1" noChangeArrowheads="1"/>
          </p:cNvSpPr>
          <p:nvPr>
            <p:ph idx="1"/>
          </p:nvPr>
        </p:nvSpPr>
        <p:spPr/>
        <p:txBody>
          <a:bodyPr/>
          <a:lstStyle/>
          <a:p>
            <a:pPr eaLnBrk="1" hangingPunct="1"/>
            <a:r>
              <a:rPr lang="en-US" dirty="0"/>
              <a:t>Payroll issues</a:t>
            </a:r>
          </a:p>
          <a:p>
            <a:pPr eaLnBrk="1" hangingPunct="1"/>
            <a:r>
              <a:rPr lang="en-US" dirty="0"/>
              <a:t>Exit interviews</a:t>
            </a:r>
          </a:p>
          <a:p>
            <a:pPr eaLnBrk="1" hangingPunct="1"/>
            <a:r>
              <a:rPr lang="en-US" dirty="0"/>
              <a:t>Record keeping</a:t>
            </a:r>
          </a:p>
          <a:p>
            <a:pPr eaLnBrk="1" hangingPunct="1"/>
            <a:r>
              <a:rPr lang="en-US" dirty="0"/>
              <a:t>Unemployment compensation</a:t>
            </a:r>
          </a:p>
          <a:p>
            <a:pPr eaLnBrk="1" hangingPunct="1"/>
            <a:r>
              <a:rPr lang="en-US" dirty="0"/>
              <a:t>Resignations – Verbal and written</a:t>
            </a:r>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3</a:t>
            </a:fld>
            <a:endParaRPr lang="en-US"/>
          </a:p>
        </p:txBody>
      </p:sp>
    </p:spTree>
    <p:extLst>
      <p:ext uri="{BB962C8B-B14F-4D97-AF65-F5344CB8AC3E}">
        <p14:creationId xmlns:p14="http://schemas.microsoft.com/office/powerpoint/2010/main" val="336898825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eaLnBrk="1" hangingPunct="1"/>
            <a:r>
              <a:rPr lang="en-US"/>
              <a:t>INVOLUNTARY TERMINATIONS</a:t>
            </a:r>
          </a:p>
        </p:txBody>
      </p:sp>
      <p:sp>
        <p:nvSpPr>
          <p:cNvPr id="188419" name="Rectangle 3"/>
          <p:cNvSpPr>
            <a:spLocks noGrp="1" noChangeArrowheads="1"/>
          </p:cNvSpPr>
          <p:nvPr>
            <p:ph idx="1"/>
          </p:nvPr>
        </p:nvSpPr>
        <p:spPr/>
        <p:txBody>
          <a:bodyPr>
            <a:normAutofit/>
          </a:bodyPr>
          <a:lstStyle/>
          <a:p>
            <a:pPr eaLnBrk="1" hangingPunct="1">
              <a:buFontTx/>
              <a:buNone/>
            </a:pPr>
            <a:endParaRPr lang="en-US" sz="2400" dirty="0"/>
          </a:p>
          <a:p>
            <a:pPr eaLnBrk="1" hangingPunct="1"/>
            <a:r>
              <a:rPr lang="en-US" sz="2400" dirty="0"/>
              <a:t>Severance</a:t>
            </a:r>
          </a:p>
          <a:p>
            <a:pPr eaLnBrk="1" hangingPunct="1"/>
            <a:r>
              <a:rPr lang="en-US" sz="2400" dirty="0"/>
              <a:t>Unemployment compensation</a:t>
            </a:r>
          </a:p>
          <a:p>
            <a:pPr eaLnBrk="1" hangingPunct="1"/>
            <a:r>
              <a:rPr lang="en-US" sz="2400" dirty="0"/>
              <a:t>Benefits</a:t>
            </a:r>
          </a:p>
          <a:p>
            <a:pPr eaLnBrk="1" hangingPunct="1"/>
            <a:r>
              <a:rPr lang="en-US" sz="2400" dirty="0"/>
              <a:t>Outplacement</a:t>
            </a:r>
          </a:p>
          <a:p>
            <a:pPr eaLnBrk="1" hangingPunct="1"/>
            <a:r>
              <a:rPr lang="en-US" sz="2400" dirty="0"/>
              <a:t>Process</a:t>
            </a:r>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4</a:t>
            </a:fld>
            <a:endParaRPr lang="en-US"/>
          </a:p>
        </p:txBody>
      </p:sp>
    </p:spTree>
    <p:extLst>
      <p:ext uri="{BB962C8B-B14F-4D97-AF65-F5344CB8AC3E}">
        <p14:creationId xmlns:p14="http://schemas.microsoft.com/office/powerpoint/2010/main" val="307548196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eaLnBrk="1" hangingPunct="1"/>
            <a:endParaRPr lang="en-US"/>
          </a:p>
        </p:txBody>
      </p:sp>
      <p:sp>
        <p:nvSpPr>
          <p:cNvPr id="189443" name="Rectangle 3"/>
          <p:cNvSpPr>
            <a:spLocks noGrp="1" noChangeArrowheads="1"/>
          </p:cNvSpPr>
          <p:nvPr>
            <p:ph idx="1"/>
          </p:nvPr>
        </p:nvSpPr>
        <p:spPr/>
        <p:txBody>
          <a:bodyPr/>
          <a:lstStyle/>
          <a:p>
            <a:pPr eaLnBrk="1" hangingPunct="1"/>
            <a:r>
              <a:rPr lang="en-US"/>
              <a:t>At-will and just clause employment</a:t>
            </a:r>
          </a:p>
          <a:p>
            <a:pPr eaLnBrk="1" hangingPunct="1"/>
            <a:r>
              <a:rPr lang="en-US"/>
              <a:t>Get legal assistance</a:t>
            </a:r>
          </a:p>
          <a:p>
            <a:pPr eaLnBrk="1" hangingPunct="1"/>
            <a:r>
              <a:rPr lang="en-US"/>
              <a:t>Contracts</a:t>
            </a:r>
          </a:p>
          <a:p>
            <a:pPr eaLnBrk="1" hangingPunct="1"/>
            <a:r>
              <a:rPr lang="en-US"/>
              <a:t>Record keeping</a:t>
            </a:r>
          </a:p>
          <a:p>
            <a:pPr eaLnBrk="1" hangingPunct="1"/>
            <a:r>
              <a:rPr lang="en-US"/>
              <a:t>Payroll</a:t>
            </a:r>
          </a:p>
          <a:p>
            <a:pPr eaLnBrk="1" hangingPunct="1"/>
            <a:r>
              <a:rPr lang="en-US"/>
              <a:t>Parish “reorganization”</a:t>
            </a:r>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5</a:t>
            </a:fld>
            <a:endParaRPr lang="en-US"/>
          </a:p>
        </p:txBody>
      </p:sp>
    </p:spTree>
    <p:extLst>
      <p:ext uri="{BB962C8B-B14F-4D97-AF65-F5344CB8AC3E}">
        <p14:creationId xmlns:p14="http://schemas.microsoft.com/office/powerpoint/2010/main" val="10167528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2191012" y="260504"/>
            <a:ext cx="7772400" cy="1190625"/>
          </a:xfrm>
        </p:spPr>
        <p:txBody>
          <a:bodyPr/>
          <a:lstStyle/>
          <a:p>
            <a:pPr eaLnBrk="1" hangingPunct="1"/>
            <a:r>
              <a:rPr lang="en-US" dirty="0"/>
              <a:t>DISCIPLINE AND INVOLUNTARY TERMINATION</a:t>
            </a:r>
          </a:p>
        </p:txBody>
      </p:sp>
      <p:sp>
        <p:nvSpPr>
          <p:cNvPr id="193539" name="Rectangle 3"/>
          <p:cNvSpPr>
            <a:spLocks noGrp="1" noChangeArrowheads="1"/>
          </p:cNvSpPr>
          <p:nvPr>
            <p:ph idx="1"/>
          </p:nvPr>
        </p:nvSpPr>
        <p:spPr/>
        <p:txBody>
          <a:bodyPr>
            <a:normAutofit/>
          </a:bodyPr>
          <a:lstStyle/>
          <a:p>
            <a:pPr eaLnBrk="1" hangingPunct="1"/>
            <a:r>
              <a:rPr lang="en-US" sz="2400" dirty="0"/>
              <a:t>Progressive discipline with the right to by-pass any or all steps</a:t>
            </a:r>
          </a:p>
          <a:p>
            <a:pPr eaLnBrk="1" hangingPunct="1"/>
            <a:r>
              <a:rPr lang="en-US" sz="2400" dirty="0"/>
              <a:t>Verbal and written</a:t>
            </a:r>
          </a:p>
          <a:p>
            <a:pPr eaLnBrk="1" hangingPunct="1"/>
            <a:r>
              <a:rPr lang="en-US" sz="2400" dirty="0"/>
              <a:t>Involuntary terminations need documentation, awareness of discrimination issues and the offer of COBRA</a:t>
            </a:r>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6</a:t>
            </a:fld>
            <a:endParaRPr lang="en-US"/>
          </a:p>
        </p:txBody>
      </p:sp>
    </p:spTree>
    <p:extLst>
      <p:ext uri="{BB962C8B-B14F-4D97-AF65-F5344CB8AC3E}">
        <p14:creationId xmlns:p14="http://schemas.microsoft.com/office/powerpoint/2010/main" val="159551611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2303464" y="130480"/>
            <a:ext cx="7583487" cy="1447800"/>
          </a:xfrm>
        </p:spPr>
        <p:txBody>
          <a:bodyPr>
            <a:normAutofit fontScale="90000"/>
          </a:bodyPr>
          <a:lstStyle/>
          <a:p>
            <a:pPr eaLnBrk="1" hangingPunct="1"/>
            <a:r>
              <a:rPr lang="en-US" sz="5400" dirty="0"/>
              <a:t>Discipline and Termination</a:t>
            </a:r>
          </a:p>
        </p:txBody>
      </p:sp>
      <p:sp>
        <p:nvSpPr>
          <p:cNvPr id="191491" name="Rectangle 3"/>
          <p:cNvSpPr>
            <a:spLocks noGrp="1" noChangeArrowheads="1"/>
          </p:cNvSpPr>
          <p:nvPr>
            <p:ph idx="1"/>
          </p:nvPr>
        </p:nvSpPr>
        <p:spPr/>
        <p:txBody>
          <a:bodyPr>
            <a:normAutofit/>
          </a:bodyPr>
          <a:lstStyle/>
          <a:p>
            <a:pPr eaLnBrk="1" hangingPunct="1"/>
            <a:r>
              <a:rPr lang="en-US" sz="2400" dirty="0"/>
              <a:t>While some situations may warrant immediate discharge, most terminations should be preceded by warnings that spell out what the problem is, what change will be required, and the consequences if that change does not occur.</a:t>
            </a:r>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7</a:t>
            </a:fld>
            <a:endParaRPr lang="en-US"/>
          </a:p>
        </p:txBody>
      </p:sp>
    </p:spTree>
    <p:extLst>
      <p:ext uri="{BB962C8B-B14F-4D97-AF65-F5344CB8AC3E}">
        <p14:creationId xmlns:p14="http://schemas.microsoft.com/office/powerpoint/2010/main" val="23069135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2303464" y="381000"/>
            <a:ext cx="7583487" cy="1447800"/>
          </a:xfrm>
        </p:spPr>
        <p:txBody>
          <a:bodyPr>
            <a:normAutofit fontScale="90000"/>
          </a:bodyPr>
          <a:lstStyle/>
          <a:p>
            <a:pPr eaLnBrk="1" hangingPunct="1"/>
            <a:r>
              <a:rPr lang="en-US" sz="5400" dirty="0"/>
              <a:t>Discipline and Termination</a:t>
            </a:r>
          </a:p>
        </p:txBody>
      </p:sp>
      <p:sp>
        <p:nvSpPr>
          <p:cNvPr id="192515" name="Rectangle 3"/>
          <p:cNvSpPr>
            <a:spLocks noGrp="1" noChangeArrowheads="1"/>
          </p:cNvSpPr>
          <p:nvPr>
            <p:ph idx="1"/>
          </p:nvPr>
        </p:nvSpPr>
        <p:spPr/>
        <p:txBody>
          <a:bodyPr/>
          <a:lstStyle/>
          <a:p>
            <a:pPr eaLnBrk="1" hangingPunct="1"/>
            <a:r>
              <a:rPr lang="en-US" sz="4000"/>
              <a:t>Appropriate forms of discipline include verbal warnings, written warnings, suspensions with or without pay, and discharge.</a:t>
            </a:r>
            <a:endParaRPr lang="en-US" sz="2800"/>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8</a:t>
            </a:fld>
            <a:endParaRPr lang="en-US"/>
          </a:p>
        </p:txBody>
      </p:sp>
    </p:spTree>
    <p:extLst>
      <p:ext uri="{BB962C8B-B14F-4D97-AF65-F5344CB8AC3E}">
        <p14:creationId xmlns:p14="http://schemas.microsoft.com/office/powerpoint/2010/main" val="183705903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2303464" y="255740"/>
            <a:ext cx="7583487" cy="1447800"/>
          </a:xfrm>
        </p:spPr>
        <p:txBody>
          <a:bodyPr>
            <a:normAutofit fontScale="90000"/>
          </a:bodyPr>
          <a:lstStyle/>
          <a:p>
            <a:pPr eaLnBrk="1" hangingPunct="1"/>
            <a:r>
              <a:rPr lang="en-US" sz="5400" dirty="0"/>
              <a:t>Discipline and Termination</a:t>
            </a:r>
          </a:p>
        </p:txBody>
      </p:sp>
      <p:sp>
        <p:nvSpPr>
          <p:cNvPr id="194563" name="Rectangle 3"/>
          <p:cNvSpPr>
            <a:spLocks noGrp="1" noChangeArrowheads="1"/>
          </p:cNvSpPr>
          <p:nvPr>
            <p:ph idx="1"/>
          </p:nvPr>
        </p:nvSpPr>
        <p:spPr/>
        <p:txBody>
          <a:bodyPr>
            <a:normAutofit/>
          </a:bodyPr>
          <a:lstStyle/>
          <a:p>
            <a:pPr eaLnBrk="1" hangingPunct="1"/>
            <a:r>
              <a:rPr lang="en-US" sz="2400" dirty="0"/>
              <a:t>If you do not document issues as they occur, you may not be able to discharge a problem employee when you feel you need to without significant legal and financial risk to your parish, school or agency.  </a:t>
            </a:r>
          </a:p>
        </p:txBody>
      </p:sp>
      <p:sp>
        <p:nvSpPr>
          <p:cNvPr id="6" name="Footer Placeholder 5"/>
          <p:cNvSpPr>
            <a:spLocks noGrp="1"/>
          </p:cNvSpPr>
          <p:nvPr>
            <p:ph type="ftr" sz="quarter" idx="11"/>
          </p:nvPr>
        </p:nvSpPr>
        <p:spPr/>
        <p:txBody>
          <a:bodyPr/>
          <a:lstStyle/>
          <a:p>
            <a:r>
              <a:rPr lang="en-US"/>
              <a:t>Copyright(c)2013 by Carol Fowler</a:t>
            </a:r>
          </a:p>
        </p:txBody>
      </p:sp>
      <p:sp>
        <p:nvSpPr>
          <p:cNvPr id="5" name="Slide Number Placeholder 4"/>
          <p:cNvSpPr>
            <a:spLocks noGrp="1"/>
          </p:cNvSpPr>
          <p:nvPr>
            <p:ph type="sldNum" sz="quarter" idx="12"/>
          </p:nvPr>
        </p:nvSpPr>
        <p:spPr/>
        <p:txBody>
          <a:bodyPr/>
          <a:lstStyle/>
          <a:p>
            <a:fld id="{A36373AA-19C3-6546-BC88-12ACCF7951E6}" type="slidenum">
              <a:rPr lang="en-US" smtClean="0"/>
              <a:pPr/>
              <a:t>9</a:t>
            </a:fld>
            <a:endParaRPr lang="en-US"/>
          </a:p>
        </p:txBody>
      </p:sp>
    </p:spTree>
    <p:extLst>
      <p:ext uri="{BB962C8B-B14F-4D97-AF65-F5344CB8AC3E}">
        <p14:creationId xmlns:p14="http://schemas.microsoft.com/office/powerpoint/2010/main" val="2304902998"/>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826</Words>
  <Application>Microsoft Macintosh PowerPoint</Application>
  <PresentationFormat>Widescreen</PresentationFormat>
  <Paragraphs>152</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ＭＳ Ｐゴシック</vt:lpstr>
      <vt:lpstr>Arial</vt:lpstr>
      <vt:lpstr>Calibri</vt:lpstr>
      <vt:lpstr>Calibri Light</vt:lpstr>
      <vt:lpstr>Times New Roman</vt:lpstr>
      <vt:lpstr>Celestial</vt:lpstr>
      <vt:lpstr>TRANSITIONS AND TERMINATIONS</vt:lpstr>
      <vt:lpstr> </vt:lpstr>
      <vt:lpstr>VOLUNTARY TERMINATIONS:  Resignations and Retirements</vt:lpstr>
      <vt:lpstr>INVOLUNTARY TERMINATIONS</vt:lpstr>
      <vt:lpstr>PowerPoint Presentation</vt:lpstr>
      <vt:lpstr>DISCIPLINE AND INVOLUNTARY TERMINATION</vt:lpstr>
      <vt:lpstr>Discipline and Termination</vt:lpstr>
      <vt:lpstr>Discipline and Termination</vt:lpstr>
      <vt:lpstr>Discipline and Termination</vt:lpstr>
      <vt:lpstr>Discipline and Termination</vt:lpstr>
      <vt:lpstr>Discipline and Termination</vt:lpstr>
      <vt:lpstr>FINANCIAL IMPLICATIONS OF VOLUNTARY AND INVOLUNTARY TERMINATIONS</vt:lpstr>
      <vt:lpstr>GENERAL REMARKS ABOUT CHANGE  </vt:lpstr>
      <vt:lpstr>NEW PASTORS/LEADERS</vt:lpstr>
      <vt:lpstr>NEW LEADERS cont.</vt:lpstr>
      <vt:lpstr>New Leaders</vt:lpstr>
      <vt:lpstr>LEADER TRANSITIONS</vt:lpstr>
      <vt:lpstr>PowerPoint Presentation</vt:lpstr>
      <vt:lpstr>NEW PASTORS cont.</vt:lpstr>
      <vt:lpstr>PowerPoint Presentation</vt:lpstr>
      <vt:lpstr>PowerPoint Presentation</vt:lpstr>
      <vt:lpstr>What Works During a Pastor Transition?</vt:lpstr>
      <vt:lpstr>What Does Not Work within Transition?</vt:lpstr>
      <vt:lpstr>What Does Not Work,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Fowler</dc:creator>
  <cp:lastModifiedBy>Carol Fowler</cp:lastModifiedBy>
  <cp:revision>12</cp:revision>
  <cp:lastPrinted>2018-11-07T19:39:34Z</cp:lastPrinted>
  <dcterms:created xsi:type="dcterms:W3CDTF">2018-11-06T17:34:53Z</dcterms:created>
  <dcterms:modified xsi:type="dcterms:W3CDTF">2018-11-07T20:01:32Z</dcterms:modified>
</cp:coreProperties>
</file>