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8"/>
  </p:notesMasterIdLst>
  <p:handoutMasterIdLst>
    <p:handoutMasterId r:id="rId19"/>
  </p:handoutMasterIdLst>
  <p:sldIdLst>
    <p:sldId id="258" r:id="rId2"/>
    <p:sldId id="321" r:id="rId3"/>
    <p:sldId id="268" r:id="rId4"/>
    <p:sldId id="259" r:id="rId5"/>
    <p:sldId id="269" r:id="rId6"/>
    <p:sldId id="270" r:id="rId7"/>
    <p:sldId id="260" r:id="rId8"/>
    <p:sldId id="262" r:id="rId9"/>
    <p:sldId id="261" r:id="rId10"/>
    <p:sldId id="282" r:id="rId11"/>
    <p:sldId id="283" r:id="rId12"/>
    <p:sldId id="606" r:id="rId13"/>
    <p:sldId id="607" r:id="rId14"/>
    <p:sldId id="265" r:id="rId15"/>
    <p:sldId id="323" r:id="rId16"/>
    <p:sldId id="52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8"/>
    <p:restoredTop sz="94633"/>
  </p:normalViewPr>
  <p:slideViewPr>
    <p:cSldViewPr snapToGrid="0" snapToObjects="1">
      <p:cViewPr varScale="1">
        <p:scale>
          <a:sx n="96" d="100"/>
          <a:sy n="96" d="100"/>
        </p:scale>
        <p:origin x="624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C97BE0C-CC98-B242-AD87-6F56F316B57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0122287-797A-134F-BEE5-7C550F5E319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7137C2-07E1-D54E-ABAD-D42DACE82B5F}" type="datetimeFigureOut">
              <a:rPr lang="en-US" smtClean="0"/>
              <a:t>11/7/18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35214B-780F-2946-B807-5870343E3BB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32A9E3-DAA3-AE42-BB30-D126F12FD20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51037F-7A90-7D42-ACB3-5D37E4D367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1551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AB6D8D-66D6-6746-9E8E-D21A3F10E5AB}" type="datetimeFigureOut">
              <a:rPr lang="en-US" smtClean="0"/>
              <a:t>11/7/18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103FE0-C78E-A047-BBDE-2BFDD3C24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7610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My retirement liturgy</a:t>
            </a:r>
          </a:p>
          <a:p>
            <a:r>
              <a:rPr lang="en-US" dirty="0"/>
              <a:t>Pastor sets tone in culture, style, spirituality, liturgy, care for people, care for facilities, care for staff and volunteers</a:t>
            </a:r>
          </a:p>
          <a:p>
            <a:r>
              <a:rPr lang="en-US" dirty="0"/>
              <a:t>Pastor change</a:t>
            </a:r>
            <a:r>
              <a:rPr lang="en-US" baseline="0" dirty="0"/>
              <a:t> process at St Clement from the perspective of the parishioner</a:t>
            </a:r>
          </a:p>
          <a:p>
            <a:r>
              <a:rPr lang="en-US" baseline="0" dirty="0"/>
              <a:t>Pastor change process from the perspective of the new pastor and former pastor</a:t>
            </a:r>
          </a:p>
          <a:p>
            <a:r>
              <a:rPr lang="en-US" baseline="0" dirty="0"/>
              <a:t>This workshop is more of a “how” workshop.  My role is more about the “why’.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AE186D-05A9-A443-A315-A28A1561476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0615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x-none" dirty="0">
              <a:latin typeface="Times New Roman" charset="0"/>
              <a:ea typeface="ＭＳ Ｐゴシック" charset="-128"/>
            </a:endParaRPr>
          </a:p>
          <a:p>
            <a:endParaRPr lang="en-US" altLang="x-none" dirty="0">
              <a:latin typeface="Times New Roman" charset="0"/>
              <a:ea typeface="ＭＳ Ｐゴシック" charset="-128"/>
            </a:endParaRPr>
          </a:p>
          <a:p>
            <a:endParaRPr lang="en-US" altLang="x-none" dirty="0">
              <a:latin typeface="Times New Roman" charset="0"/>
              <a:ea typeface="ＭＳ Ｐゴシック" charset="-128"/>
            </a:endParaRPr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1D9FEDC4-2903-BD44-9D1F-65B9B05152E5}" type="slidenum">
              <a:rPr lang="en-US" altLang="x-none" sz="1200"/>
              <a:pPr/>
              <a:t>5</a:t>
            </a:fld>
            <a:endParaRPr lang="en-US" altLang="x-none" sz="1200"/>
          </a:p>
        </p:txBody>
      </p:sp>
    </p:spTree>
    <p:extLst>
      <p:ext uri="{BB962C8B-B14F-4D97-AF65-F5344CB8AC3E}">
        <p14:creationId xmlns:p14="http://schemas.microsoft.com/office/powerpoint/2010/main" val="42727884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1B5F59A6-2BF4-B241-B106-C220DEEB9A3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D7EA3F4B-9801-4149-810F-89AC64B34FE6}" type="slidenum">
              <a:rPr lang="en-US" altLang="en-US" sz="1200"/>
              <a:pPr eaLnBrk="1" hangingPunct="1"/>
              <a:t>12</a:t>
            </a:fld>
            <a:endParaRPr lang="en-US" altLang="en-US" sz="1200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9C84BB7E-A582-684E-B6CF-40B6E92E370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-255588" y="0"/>
            <a:ext cx="2525713" cy="1422400"/>
          </a:xfrm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1A06B490-A5B9-A341-A486-914CF38E98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573213"/>
            <a:ext cx="6858000" cy="68214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273417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EA005F94-6218-7949-BA76-B6946F9FFA6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FBE8069-D1B0-0945-8D47-222A12ABBB89}" type="slidenum">
              <a:rPr lang="en-US" altLang="en-US" sz="1200"/>
              <a:pPr eaLnBrk="1" hangingPunct="1"/>
              <a:t>13</a:t>
            </a:fld>
            <a:endParaRPr lang="en-US" altLang="en-US" sz="1200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1ED98A6A-114A-974C-AC21-9D48E9513A2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382588" y="685800"/>
            <a:ext cx="6096000" cy="3429000"/>
          </a:xfrm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20ADB791-10AF-994A-9826-BA4F74C730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Going beyond mere compliance with the letter of the law – this level of expectation is because it is “the right thing to do.”</a:t>
            </a:r>
          </a:p>
        </p:txBody>
      </p:sp>
    </p:spTree>
    <p:extLst>
      <p:ext uri="{BB962C8B-B14F-4D97-AF65-F5344CB8AC3E}">
        <p14:creationId xmlns:p14="http://schemas.microsoft.com/office/powerpoint/2010/main" val="48425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9D64CC87-A61E-1148-AD12-6FBDDF620B7F}" type="datetimeFigureOut">
              <a:rPr lang="en-US" smtClean="0"/>
              <a:t>11/7/18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E727BC99-A4A5-834A-B89B-C0ECF1E09C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8396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4CC87-A61E-1148-AD12-6FBDDF620B7F}" type="datetimeFigureOut">
              <a:rPr lang="en-US" smtClean="0"/>
              <a:t>11/7/18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BC99-A4A5-834A-B89B-C0ECF1E09C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77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4CC87-A61E-1148-AD12-6FBDDF620B7F}" type="datetimeFigureOut">
              <a:rPr lang="en-US" smtClean="0"/>
              <a:t>11/7/18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BC99-A4A5-834A-B89B-C0ECF1E09C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345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4CC87-A61E-1148-AD12-6FBDDF620B7F}" type="datetimeFigureOut">
              <a:rPr lang="en-US" smtClean="0"/>
              <a:t>11/7/18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BC99-A4A5-834A-B89B-C0ECF1E09C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6631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4CC87-A61E-1148-AD12-6FBDDF620B7F}" type="datetimeFigureOut">
              <a:rPr lang="en-US" smtClean="0"/>
              <a:t>11/7/18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BC99-A4A5-834A-B89B-C0ECF1E09C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6364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4CC87-A61E-1148-AD12-6FBDDF620B7F}" type="datetimeFigureOut">
              <a:rPr lang="en-US" smtClean="0"/>
              <a:t>11/7/18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BC99-A4A5-834A-B89B-C0ECF1E09C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6497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4CC87-A61E-1148-AD12-6FBDDF620B7F}" type="datetimeFigureOut">
              <a:rPr lang="en-US" smtClean="0"/>
              <a:t>11/7/18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BC99-A4A5-834A-B89B-C0ECF1E09C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0950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4CC87-A61E-1148-AD12-6FBDDF620B7F}" type="datetimeFigureOut">
              <a:rPr lang="en-US" smtClean="0"/>
              <a:t>11/7/18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BC99-A4A5-834A-B89B-C0ECF1E09C3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3987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4CC87-A61E-1148-AD12-6FBDDF620B7F}" type="datetimeFigureOut">
              <a:rPr lang="en-US" smtClean="0"/>
              <a:t>11/7/18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BC99-A4A5-834A-B89B-C0ECF1E09C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316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4CC87-A61E-1148-AD12-6FBDDF620B7F}" type="datetimeFigureOut">
              <a:rPr lang="en-US" smtClean="0"/>
              <a:t>11/7/18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BC99-A4A5-834A-B89B-C0ECF1E09C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874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4CC87-A61E-1148-AD12-6FBDDF620B7F}" type="datetimeFigureOut">
              <a:rPr lang="en-US" smtClean="0"/>
              <a:t>11/7/18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BC99-A4A5-834A-B89B-C0ECF1E09C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890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4CC87-A61E-1148-AD12-6FBDDF620B7F}" type="datetimeFigureOut">
              <a:rPr lang="en-US" smtClean="0"/>
              <a:t>11/7/18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BC99-A4A5-834A-B89B-C0ECF1E09C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355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4CC87-A61E-1148-AD12-6FBDDF620B7F}" type="datetimeFigureOut">
              <a:rPr lang="en-US" smtClean="0"/>
              <a:t>11/7/18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BC99-A4A5-834A-B89B-C0ECF1E09C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252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4CC87-A61E-1148-AD12-6FBDDF620B7F}" type="datetimeFigureOut">
              <a:rPr lang="en-US" smtClean="0"/>
              <a:t>11/7/18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BC99-A4A5-834A-B89B-C0ECF1E09C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177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4CC87-A61E-1148-AD12-6FBDDF620B7F}" type="datetimeFigureOut">
              <a:rPr lang="en-US" smtClean="0"/>
              <a:t>11/7/18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BC99-A4A5-834A-B89B-C0ECF1E09C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28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4CC87-A61E-1148-AD12-6FBDDF620B7F}" type="datetimeFigureOut">
              <a:rPr lang="en-US" smtClean="0"/>
              <a:t>11/7/18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BC99-A4A5-834A-B89B-C0ECF1E09C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164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4CC87-A61E-1148-AD12-6FBDDF620B7F}" type="datetimeFigureOut">
              <a:rPr lang="en-US" smtClean="0"/>
              <a:t>11/7/18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BC99-A4A5-834A-B89B-C0ECF1E09C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978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9D64CC87-A61E-1148-AD12-6FBDDF620B7F}" type="datetimeFigureOut">
              <a:rPr lang="en-US" smtClean="0"/>
              <a:t>11/7/18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E727BC99-A4A5-834A-B89B-C0ECF1E09C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47228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PASTORAL FOUNDATIONS OF CHURCH HUMAN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1551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9974" y="517002"/>
            <a:ext cx="10131425" cy="1456267"/>
          </a:xfrm>
        </p:spPr>
        <p:txBody>
          <a:bodyPr/>
          <a:lstStyle/>
          <a:p>
            <a:r>
              <a:rPr lang="en-US" b="1" i="1" dirty="0" err="1"/>
              <a:t>Laborem</a:t>
            </a:r>
            <a:r>
              <a:rPr lang="en-US" b="1" i="1" dirty="0"/>
              <a:t> </a:t>
            </a:r>
            <a:r>
              <a:rPr lang="en-US" b="1" i="1" dirty="0" err="1"/>
              <a:t>Exercens</a:t>
            </a:r>
            <a:r>
              <a:rPr lang="en-US" b="1" i="1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10185" y="2142067"/>
            <a:ext cx="9507041" cy="4286029"/>
          </a:xfrm>
        </p:spPr>
        <p:txBody>
          <a:bodyPr>
            <a:noAutofit/>
          </a:bodyPr>
          <a:lstStyle/>
          <a:p>
            <a:r>
              <a:rPr lang="en-US" sz="2800" b="1" dirty="0">
                <a:cs typeface="Times New Roman" panose="02020603050405020304" pitchFamily="18" charset="0"/>
              </a:rPr>
              <a:t>Written to honor 90th anniversary of </a:t>
            </a:r>
            <a:r>
              <a:rPr lang="en-US" sz="2800" b="1" i="1" dirty="0">
                <a:cs typeface="Times New Roman" panose="02020603050405020304" pitchFamily="18" charset="0"/>
              </a:rPr>
              <a:t>Rerum Novarum</a:t>
            </a:r>
          </a:p>
          <a:p>
            <a:endParaRPr lang="en-US" sz="2800" b="1" dirty="0">
              <a:cs typeface="Times New Roman" panose="02020603050405020304" pitchFamily="18" charset="0"/>
            </a:endParaRPr>
          </a:p>
          <a:p>
            <a:pPr lvl="1"/>
            <a:r>
              <a:rPr lang="en-US" sz="2800" b="1" dirty="0">
                <a:cs typeface="Times New Roman" panose="02020603050405020304" pitchFamily="18" charset="0"/>
              </a:rPr>
              <a:t>Reiterated the principles of </a:t>
            </a:r>
            <a:r>
              <a:rPr lang="en-US" sz="2800" b="1" i="1" dirty="0">
                <a:cs typeface="Times New Roman" panose="02020603050405020304" pitchFamily="18" charset="0"/>
              </a:rPr>
              <a:t>Rerum </a:t>
            </a:r>
            <a:r>
              <a:rPr lang="en-US" sz="2800" b="1" i="1" dirty="0" err="1">
                <a:cs typeface="Times New Roman" panose="02020603050405020304" pitchFamily="18" charset="0"/>
              </a:rPr>
              <a:t>Novarum</a:t>
            </a:r>
            <a:endParaRPr lang="en-US" sz="2800" b="1" dirty="0">
              <a:cs typeface="Times New Roman" panose="02020603050405020304" pitchFamily="18" charset="0"/>
            </a:endParaRPr>
          </a:p>
          <a:p>
            <a:pPr lvl="1"/>
            <a:r>
              <a:rPr lang="en-US" sz="2800" b="1" dirty="0">
                <a:cs typeface="Times New Roman" panose="02020603050405020304" pitchFamily="18" charset="0"/>
              </a:rPr>
              <a:t>Focused on the dignity of the worker.  Work is for the good of the worker</a:t>
            </a:r>
          </a:p>
          <a:p>
            <a:pPr lvl="1"/>
            <a:r>
              <a:rPr lang="en-US" sz="2800" b="1" dirty="0">
                <a:cs typeface="Times New Roman" panose="02020603050405020304" pitchFamily="18" charset="0"/>
              </a:rPr>
              <a:t>Work must promote the common good.</a:t>
            </a:r>
          </a:p>
          <a:p>
            <a:pPr lvl="1"/>
            <a:r>
              <a:rPr lang="en-US" sz="2800" b="1" dirty="0">
                <a:cs typeface="Times New Roman" panose="02020603050405020304" pitchFamily="18" charset="0"/>
              </a:rPr>
              <a:t>Active participation of workers in decisions which affect them to the extent possible.</a:t>
            </a:r>
          </a:p>
        </p:txBody>
      </p:sp>
    </p:spTree>
    <p:extLst>
      <p:ext uri="{BB962C8B-B14F-4D97-AF65-F5344CB8AC3E}">
        <p14:creationId xmlns:p14="http://schemas.microsoft.com/office/powerpoint/2010/main" val="18153334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USCCB PASTORAL ON ECONOMICS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2065867"/>
            <a:ext cx="9323934" cy="3649133"/>
          </a:xfrm>
        </p:spPr>
        <p:txBody>
          <a:bodyPr>
            <a:normAutofit/>
          </a:bodyPr>
          <a:lstStyle/>
          <a:p>
            <a:r>
              <a:rPr lang="en-US" sz="3200" dirty="0">
                <a:cs typeface="Times New Roman" panose="02020603050405020304" pitchFamily="18" charset="0"/>
              </a:rPr>
              <a:t>Principles of best practices in the labor market also apply to the Church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455605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3E75EE16-B3F8-FE4C-BB62-95E94D6855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7813"/>
            <a:ext cx="8305800" cy="1143000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Standards for Excellence Code</a:t>
            </a:r>
          </a:p>
        </p:txBody>
      </p:sp>
      <p:sp>
        <p:nvSpPr>
          <p:cNvPr id="292867" name="Rectangle 3">
            <a:extLst>
              <a:ext uri="{FF2B5EF4-FFF2-40B4-BE49-F238E27FC236}">
                <a16:creationId xmlns:a16="http://schemas.microsoft.com/office/drawing/2014/main" id="{A6A62ACC-6D95-F343-BD1C-33B47DE9006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133600" y="1295401"/>
            <a:ext cx="7772400" cy="4530725"/>
          </a:xfrm>
        </p:spPr>
        <p:txBody>
          <a:bodyPr>
            <a:normAutofit/>
          </a:bodyPr>
          <a:lstStyle/>
          <a:p>
            <a:pPr eaLnBrk="1" hangingPunct="1">
              <a:lnSpc>
                <a:spcPct val="70000"/>
              </a:lnSpc>
              <a:buClr>
                <a:schemeClr val="accent1"/>
              </a:buClr>
              <a:buFont typeface="Wingdings" pitchFamily="2" charset="2"/>
              <a:buNone/>
            </a:pPr>
            <a:endParaRPr lang="en-US" altLang="en-US" sz="2400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70000"/>
              </a:lnSpc>
              <a:buClr>
                <a:schemeClr val="tx1"/>
              </a:buClr>
            </a:pPr>
            <a:r>
              <a:rPr lang="en-US" altLang="en-US" sz="2400" dirty="0">
                <a:ea typeface="ＭＳ Ｐゴシック" panose="020B0600070205080204" pitchFamily="34" charset="-128"/>
              </a:rPr>
              <a:t>A </a:t>
            </a:r>
            <a:r>
              <a:rPr lang="en-US" altLang="en-US" sz="2400" b="1" dirty="0">
                <a:solidFill>
                  <a:srgbClr val="990099"/>
                </a:solidFill>
                <a:ea typeface="ＭＳ Ｐゴシック" panose="020B0600070205080204" pitchFamily="34" charset="-128"/>
              </a:rPr>
              <a:t>model</a:t>
            </a:r>
            <a:r>
              <a:rPr lang="en-US" altLang="en-US" sz="2400" dirty="0">
                <a:ea typeface="ＭＳ Ｐゴシック" panose="020B0600070205080204" pitchFamily="34" charset="-128"/>
              </a:rPr>
              <a:t> for Catholic dioceses to implement ethical and accountable practices</a:t>
            </a:r>
          </a:p>
          <a:p>
            <a:pPr eaLnBrk="1" hangingPunct="1">
              <a:lnSpc>
                <a:spcPct val="70000"/>
              </a:lnSpc>
              <a:buClr>
                <a:schemeClr val="accent1"/>
              </a:buClr>
            </a:pPr>
            <a:endParaRPr lang="en-US" altLang="en-US" sz="2400" dirty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70000"/>
              </a:lnSpc>
              <a:buClr>
                <a:schemeClr val="tx1"/>
              </a:buClr>
            </a:pPr>
            <a:r>
              <a:rPr lang="en-US" altLang="en-US" sz="2400" dirty="0">
                <a:ea typeface="ＭＳ Ｐゴシック" panose="020B0600070205080204" pitchFamily="34" charset="-128"/>
              </a:rPr>
              <a:t>A </a:t>
            </a:r>
            <a:r>
              <a:rPr lang="en-US" altLang="en-US" sz="2400" b="1" dirty="0">
                <a:solidFill>
                  <a:srgbClr val="990099"/>
                </a:solidFill>
                <a:ea typeface="ＭＳ Ｐゴシック" panose="020B0600070205080204" pitchFamily="34" charset="-128"/>
              </a:rPr>
              <a:t>framework</a:t>
            </a:r>
            <a:r>
              <a:rPr lang="en-US" altLang="en-US" sz="2400" dirty="0">
                <a:ea typeface="ＭＳ Ｐゴシック" panose="020B0600070205080204" pitchFamily="34" charset="-128"/>
              </a:rPr>
              <a:t> with a clear statement of the diocese’s commitment to best practices</a:t>
            </a:r>
          </a:p>
          <a:p>
            <a:pPr eaLnBrk="1" hangingPunct="1">
              <a:lnSpc>
                <a:spcPct val="70000"/>
              </a:lnSpc>
              <a:buClr>
                <a:schemeClr val="accent1"/>
              </a:buClr>
            </a:pPr>
            <a:endParaRPr lang="en-US" altLang="en-US" sz="2400" dirty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70000"/>
              </a:lnSpc>
              <a:buClr>
                <a:schemeClr val="tx1"/>
              </a:buClr>
            </a:pPr>
            <a:r>
              <a:rPr lang="en-US" altLang="en-US" sz="2400" dirty="0">
                <a:ea typeface="ＭＳ Ｐゴシック" panose="020B0600070205080204" pitchFamily="34" charset="-128"/>
              </a:rPr>
              <a:t>A </a:t>
            </a:r>
            <a:r>
              <a:rPr lang="en-US" altLang="en-US" sz="2400" b="1" dirty="0">
                <a:solidFill>
                  <a:srgbClr val="990099"/>
                </a:solidFill>
                <a:ea typeface="ＭＳ Ｐゴシック" panose="020B0600070205080204" pitchFamily="34" charset="-128"/>
              </a:rPr>
              <a:t>self-regulatory tool</a:t>
            </a:r>
            <a:r>
              <a:rPr lang="en-US" altLang="en-US" sz="2400" dirty="0">
                <a:ea typeface="ＭＳ Ｐゴシック" panose="020B0600070205080204" pitchFamily="34" charset="-128"/>
              </a:rPr>
              <a:t> to ensure public confidence and public support</a:t>
            </a:r>
          </a:p>
          <a:p>
            <a:pPr eaLnBrk="1" hangingPunct="1">
              <a:lnSpc>
                <a:spcPct val="70000"/>
              </a:lnSpc>
              <a:buClr>
                <a:schemeClr val="accent1"/>
              </a:buClr>
            </a:pPr>
            <a:endParaRPr lang="en-US" altLang="en-US" sz="2400" dirty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70000"/>
              </a:lnSpc>
              <a:buClr>
                <a:schemeClr val="tx1"/>
              </a:buClr>
            </a:pPr>
            <a:r>
              <a:rPr lang="en-US" altLang="en-US" sz="2400" dirty="0">
                <a:ea typeface="ＭＳ Ｐゴシック" panose="020B0600070205080204" pitchFamily="34" charset="-128"/>
              </a:rPr>
              <a:t>A </a:t>
            </a:r>
            <a:r>
              <a:rPr lang="en-US" altLang="en-US" sz="2400" b="1" dirty="0">
                <a:solidFill>
                  <a:srgbClr val="990099"/>
                </a:solidFill>
                <a:ea typeface="ＭＳ Ｐゴシック" panose="020B0600070205080204" pitchFamily="34" charset="-128"/>
              </a:rPr>
              <a:t>demonstration</a:t>
            </a:r>
            <a:r>
              <a:rPr lang="en-US" altLang="en-US" sz="2400" dirty="0">
                <a:ea typeface="ＭＳ Ｐゴシック" panose="020B0600070205080204" pitchFamily="34" charset="-128"/>
              </a:rPr>
              <a:t> of the diocese’s commitment to the common good</a:t>
            </a:r>
          </a:p>
          <a:p>
            <a:pPr eaLnBrk="1" hangingPunct="1">
              <a:lnSpc>
                <a:spcPct val="70000"/>
              </a:lnSpc>
              <a:buClr>
                <a:schemeClr val="accent1"/>
              </a:buClr>
              <a:buFont typeface="Wingdings" pitchFamily="2" charset="2"/>
              <a:buNone/>
            </a:pPr>
            <a:endParaRPr lang="en-US" altLang="en-US" sz="1900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98820829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043D8B01-EE69-9F40-93CA-6D8E1C4D8A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67000" y="144464"/>
            <a:ext cx="7772400" cy="1182687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Standards Content</a:t>
            </a:r>
          </a:p>
        </p:txBody>
      </p:sp>
      <p:sp>
        <p:nvSpPr>
          <p:cNvPr id="294915" name="Rectangle 3">
            <a:extLst>
              <a:ext uri="{FF2B5EF4-FFF2-40B4-BE49-F238E27FC236}">
                <a16:creationId xmlns:a16="http://schemas.microsoft.com/office/drawing/2014/main" id="{6909B0A5-38F3-1046-B5B7-E2300B1C260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81200" y="1295400"/>
            <a:ext cx="8229600" cy="54102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70000"/>
              </a:lnSpc>
            </a:pPr>
            <a:r>
              <a:rPr lang="en-US" altLang="en-US" sz="2000" dirty="0">
                <a:ea typeface="ＭＳ Ｐゴシック" panose="020B0600070205080204" pitchFamily="34" charset="-128"/>
              </a:rPr>
              <a:t>A blueprint for well managed and responsibly governed Catholic dioceses</a:t>
            </a:r>
          </a:p>
          <a:p>
            <a:pPr eaLnBrk="1" hangingPunct="1">
              <a:lnSpc>
                <a:spcPct val="70000"/>
              </a:lnSpc>
            </a:pPr>
            <a:endParaRPr lang="en-US" altLang="en-US" sz="2000" dirty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70000"/>
              </a:lnSpc>
            </a:pPr>
            <a:r>
              <a:rPr lang="en-US" altLang="en-US" sz="2000" dirty="0">
                <a:ea typeface="ＭＳ Ｐゴシック" panose="020B0600070205080204" pitchFamily="34" charset="-128"/>
              </a:rPr>
              <a:t>Conforms with canon law as well as applicable local, state, and federal laws.  </a:t>
            </a:r>
          </a:p>
          <a:p>
            <a:pPr eaLnBrk="1" hangingPunct="1">
              <a:lnSpc>
                <a:spcPct val="70000"/>
              </a:lnSpc>
            </a:pPr>
            <a:endParaRPr lang="en-US" altLang="en-US" sz="2000" dirty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70000"/>
              </a:lnSpc>
            </a:pPr>
            <a:r>
              <a:rPr lang="en-US" altLang="en-US" sz="2000" dirty="0">
                <a:ea typeface="ＭＳ Ｐゴシック" panose="020B0600070205080204" pitchFamily="34" charset="-128"/>
              </a:rPr>
              <a:t>Eight (8) </a:t>
            </a:r>
            <a:r>
              <a:rPr lang="en-US" altLang="en-US" sz="2000" b="1" dirty="0">
                <a:ea typeface="ＭＳ Ｐゴシック" panose="020B0600070205080204" pitchFamily="34" charset="-128"/>
              </a:rPr>
              <a:t>Guiding Principles</a:t>
            </a:r>
            <a:r>
              <a:rPr lang="en-US" altLang="en-US" sz="2000" dirty="0">
                <a:ea typeface="ＭＳ Ｐゴシック" panose="020B0600070205080204" pitchFamily="34" charset="-128"/>
              </a:rPr>
              <a:t>: </a:t>
            </a:r>
          </a:p>
          <a:p>
            <a:pPr eaLnBrk="1" hangingPunct="1">
              <a:lnSpc>
                <a:spcPct val="70000"/>
              </a:lnSpc>
            </a:pPr>
            <a:endParaRPr lang="en-US" altLang="en-US" sz="2000" dirty="0">
              <a:ea typeface="ＭＳ Ｐゴシック" panose="020B0600070205080204" pitchFamily="34" charset="-128"/>
            </a:endParaRPr>
          </a:p>
          <a:p>
            <a:pPr marL="1139825" lvl="1">
              <a:lnSpc>
                <a:spcPct val="70000"/>
              </a:lnSpc>
              <a:buFont typeface="Wingdings" pitchFamily="2" charset="2"/>
              <a:buChar char="ü"/>
            </a:pPr>
            <a:r>
              <a:rPr lang="en-US" altLang="en-US" sz="2000" b="1" dirty="0">
                <a:solidFill>
                  <a:srgbClr val="990099"/>
                </a:solidFill>
                <a:ea typeface="ＭＳ Ｐゴシック" panose="020B0600070205080204" pitchFamily="34" charset="-128"/>
              </a:rPr>
              <a:t>Mission and Program</a:t>
            </a:r>
          </a:p>
          <a:p>
            <a:pPr marL="1139825" lvl="1">
              <a:lnSpc>
                <a:spcPct val="70000"/>
              </a:lnSpc>
              <a:buFont typeface="Wingdings" pitchFamily="2" charset="2"/>
              <a:buChar char="ü"/>
            </a:pPr>
            <a:r>
              <a:rPr lang="en-US" altLang="en-US" sz="2000" b="1" dirty="0">
                <a:solidFill>
                  <a:srgbClr val="990099"/>
                </a:solidFill>
                <a:ea typeface="ＭＳ Ｐゴシック" panose="020B0600070205080204" pitchFamily="34" charset="-128"/>
              </a:rPr>
              <a:t>Governance and Advisory Bodies</a:t>
            </a:r>
          </a:p>
          <a:p>
            <a:pPr marL="1139825" lvl="1">
              <a:lnSpc>
                <a:spcPct val="70000"/>
              </a:lnSpc>
              <a:buFont typeface="Wingdings" pitchFamily="2" charset="2"/>
              <a:buChar char="ü"/>
            </a:pPr>
            <a:r>
              <a:rPr lang="en-US" altLang="en-US" sz="2000" b="1" dirty="0">
                <a:solidFill>
                  <a:srgbClr val="990099"/>
                </a:solidFill>
                <a:ea typeface="ＭＳ Ｐゴシック" panose="020B0600070205080204" pitchFamily="34" charset="-128"/>
              </a:rPr>
              <a:t>Conflict of Interest</a:t>
            </a:r>
          </a:p>
          <a:p>
            <a:pPr marL="1139825" lvl="1">
              <a:lnSpc>
                <a:spcPct val="70000"/>
              </a:lnSpc>
              <a:buFont typeface="Wingdings" pitchFamily="2" charset="2"/>
              <a:buChar char="ü"/>
            </a:pPr>
            <a:r>
              <a:rPr lang="en-US" altLang="en-US" sz="2000" b="1" dirty="0">
                <a:solidFill>
                  <a:srgbClr val="990099"/>
                </a:solidFill>
                <a:ea typeface="ＭＳ Ｐゴシック" panose="020B0600070205080204" pitchFamily="34" charset="-128"/>
              </a:rPr>
              <a:t>Human Resources</a:t>
            </a:r>
          </a:p>
          <a:p>
            <a:pPr marL="1139825" lvl="1">
              <a:lnSpc>
                <a:spcPct val="70000"/>
              </a:lnSpc>
              <a:buFont typeface="Wingdings" pitchFamily="2" charset="2"/>
              <a:buChar char="ü"/>
            </a:pPr>
            <a:r>
              <a:rPr lang="en-US" altLang="en-US" sz="2000" b="1" dirty="0">
                <a:solidFill>
                  <a:srgbClr val="990099"/>
                </a:solidFill>
                <a:ea typeface="ＭＳ Ｐゴシック" panose="020B0600070205080204" pitchFamily="34" charset="-128"/>
              </a:rPr>
              <a:t>Financial and Legal</a:t>
            </a:r>
          </a:p>
          <a:p>
            <a:pPr marL="1139825" lvl="1">
              <a:lnSpc>
                <a:spcPct val="70000"/>
              </a:lnSpc>
              <a:buFont typeface="Wingdings" pitchFamily="2" charset="2"/>
              <a:buChar char="ü"/>
            </a:pPr>
            <a:r>
              <a:rPr lang="en-US" altLang="en-US" sz="2000" b="1" dirty="0">
                <a:solidFill>
                  <a:srgbClr val="990099"/>
                </a:solidFill>
                <a:ea typeface="ＭＳ Ｐゴシック" panose="020B0600070205080204" pitchFamily="34" charset="-128"/>
              </a:rPr>
              <a:t>Openness</a:t>
            </a:r>
          </a:p>
          <a:p>
            <a:pPr marL="1139825" lvl="1">
              <a:lnSpc>
                <a:spcPct val="70000"/>
              </a:lnSpc>
              <a:buFont typeface="Wingdings" pitchFamily="2" charset="2"/>
              <a:buChar char="ü"/>
            </a:pPr>
            <a:r>
              <a:rPr lang="en-US" altLang="en-US" sz="2000" b="1" dirty="0">
                <a:solidFill>
                  <a:srgbClr val="990099"/>
                </a:solidFill>
                <a:ea typeface="ＭＳ Ｐゴシック" panose="020B0600070205080204" pitchFamily="34" charset="-128"/>
              </a:rPr>
              <a:t>Fundraising</a:t>
            </a:r>
          </a:p>
          <a:p>
            <a:pPr marL="1139825" lvl="1">
              <a:lnSpc>
                <a:spcPct val="70000"/>
              </a:lnSpc>
              <a:buFont typeface="Wingdings" pitchFamily="2" charset="2"/>
              <a:buChar char="ü"/>
            </a:pPr>
            <a:r>
              <a:rPr lang="en-US" altLang="en-US" sz="2000" b="1" dirty="0">
                <a:solidFill>
                  <a:srgbClr val="990099"/>
                </a:solidFill>
                <a:ea typeface="ＭＳ Ｐゴシック" panose="020B0600070205080204" pitchFamily="34" charset="-128"/>
              </a:rPr>
              <a:t>Public Policy and Public Affairs</a:t>
            </a:r>
          </a:p>
          <a:p>
            <a:pPr eaLnBrk="1" hangingPunct="1">
              <a:lnSpc>
                <a:spcPct val="70000"/>
              </a:lnSpc>
            </a:pPr>
            <a:endParaRPr lang="en-US" altLang="en-US" sz="2000" dirty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70000"/>
              </a:lnSpc>
            </a:pPr>
            <a:r>
              <a:rPr lang="en-US" altLang="en-US" sz="2000" dirty="0">
                <a:ea typeface="ＭＳ Ｐゴシック" panose="020B0600070205080204" pitchFamily="34" charset="-128"/>
              </a:rPr>
              <a:t>Fifty-five (55) </a:t>
            </a:r>
            <a:r>
              <a:rPr lang="en-US" altLang="en-US" sz="2000" b="1" dirty="0">
                <a:ea typeface="ＭＳ Ｐゴシック" panose="020B0600070205080204" pitchFamily="34" charset="-128"/>
              </a:rPr>
              <a:t>Standards</a:t>
            </a:r>
            <a:r>
              <a:rPr lang="en-US" altLang="en-US" sz="2000" dirty="0">
                <a:ea typeface="ＭＳ Ｐゴシック" panose="020B0600070205080204" pitchFamily="34" charset="-128"/>
              </a:rPr>
              <a:t> - more detailed performance benchmarks that will enable Catholic dioceses to strengthen their operations.   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endParaRPr lang="en-US" altLang="en-US" sz="2000" dirty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70000"/>
              </a:lnSpc>
            </a:pPr>
            <a:r>
              <a:rPr lang="en-US" altLang="en-US" sz="2000" dirty="0">
                <a:ea typeface="ＭＳ Ｐゴシック" panose="020B0600070205080204" pitchFamily="34" charset="-128"/>
              </a:rPr>
              <a:t>Three different versions of the code – one for dioceses, one for parishes,                 one for Catholic nonprofits</a:t>
            </a:r>
            <a:r>
              <a:rPr lang="en-US" altLang="en-US" sz="1300" dirty="0">
                <a:ea typeface="ＭＳ Ｐゴシック" panose="020B0600070205080204" pitchFamily="34" charset="-128"/>
              </a:rPr>
              <a:t> </a:t>
            </a:r>
            <a:r>
              <a:rPr lang="en-US" altLang="en-US" sz="1400" dirty="0">
                <a:ea typeface="ＭＳ Ｐゴシック" panose="020B0600070205080204" pitchFamily="34" charset="-128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13379060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F093A8B1-B62B-7046-B835-A50ED2B939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67000" y="-163513"/>
            <a:ext cx="7772400" cy="1739901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COMPREHENSIVE PERSONNEL SYSTEMS (per NACPA)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E9AF67D1-1A50-104C-974D-F6EFE33E29F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600">
                <a:ea typeface="ＭＳ Ｐゴシック" panose="020B0600070205080204" pitchFamily="34" charset="-128"/>
              </a:rPr>
              <a:t>Recruitment/Screening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600">
                <a:ea typeface="ＭＳ Ｐゴシック" panose="020B0600070205080204" pitchFamily="34" charset="-128"/>
              </a:rPr>
              <a:t>Training/Supervising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600">
                <a:ea typeface="ＭＳ Ｐゴシック" panose="020B0600070205080204" pitchFamily="34" charset="-128"/>
              </a:rPr>
              <a:t>Placement: Utilization and distribution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600">
                <a:ea typeface="ＭＳ Ｐゴシック" panose="020B0600070205080204" pitchFamily="34" charset="-128"/>
              </a:rPr>
              <a:t>Compensation and Benefits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600">
                <a:ea typeface="ＭＳ Ｐゴシック" panose="020B0600070205080204" pitchFamily="34" charset="-128"/>
              </a:rPr>
              <a:t>Performance Evaluation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600">
                <a:ea typeface="ＭＳ Ｐゴシック" panose="020B0600070205080204" pitchFamily="34" charset="-128"/>
              </a:rPr>
              <a:t>Career development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600">
                <a:ea typeface="ＭＳ Ｐゴシック" panose="020B0600070205080204" pitchFamily="34" charset="-128"/>
              </a:rPr>
              <a:t>Crisis intervention</a:t>
            </a:r>
          </a:p>
        </p:txBody>
      </p:sp>
    </p:spTree>
    <p:extLst>
      <p:ext uri="{BB962C8B-B14F-4D97-AF65-F5344CB8AC3E}">
        <p14:creationId xmlns:p14="http://schemas.microsoft.com/office/powerpoint/2010/main" val="20918143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20500F-E972-504F-8190-6353BCCF7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BB17A5-C179-E34A-A591-FF80117EA6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Participative workplace greatly enhances the effectiveness of of our  Church mission.</a:t>
            </a:r>
          </a:p>
          <a:p>
            <a:r>
              <a:rPr lang="en-US" sz="2400" dirty="0"/>
              <a:t>We believe in the dignity of the human person.</a:t>
            </a:r>
          </a:p>
          <a:p>
            <a:r>
              <a:rPr lang="en-US" sz="2400" dirty="0"/>
              <a:t>Therefore, we believe in the dignity of human work and the role each person plays as a significant contributor to work and mission.</a:t>
            </a:r>
          </a:p>
        </p:txBody>
      </p:sp>
    </p:spTree>
    <p:extLst>
      <p:ext uri="{BB962C8B-B14F-4D97-AF65-F5344CB8AC3E}">
        <p14:creationId xmlns:p14="http://schemas.microsoft.com/office/powerpoint/2010/main" val="26832514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5F72CE88-77ED-BC4A-AED6-2529F6DFBB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67000" y="814388"/>
            <a:ext cx="7772400" cy="762000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FOR DISCUSSION:	</a:t>
            </a:r>
          </a:p>
        </p:txBody>
      </p:sp>
      <p:sp>
        <p:nvSpPr>
          <p:cNvPr id="210947" name="Rectangle 3">
            <a:extLst>
              <a:ext uri="{FF2B5EF4-FFF2-40B4-BE49-F238E27FC236}">
                <a16:creationId xmlns:a16="http://schemas.microsoft.com/office/drawing/2014/main" id="{079E049D-D3E8-184D-9D64-A2D5F864E34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>
                <a:ea typeface="ＭＳ Ｐゴシック" panose="020B0600070205080204" pitchFamily="34" charset="-128"/>
              </a:rPr>
              <a:t>What has been your best /worst experience as a member of a staff?</a:t>
            </a:r>
          </a:p>
          <a:p>
            <a:pPr eaLnBrk="1" hangingPunct="1"/>
            <a:r>
              <a:rPr lang="en-US" altLang="en-US" sz="2800">
                <a:ea typeface="ＭＳ Ｐゴシック" panose="020B0600070205080204" pitchFamily="34" charset="-128"/>
              </a:rPr>
              <a:t>Describe your best “boss” and your worst “boss.”</a:t>
            </a:r>
          </a:p>
          <a:p>
            <a:pPr eaLnBrk="1" hangingPunct="1"/>
            <a:r>
              <a:rPr lang="en-US" altLang="en-US" sz="2800">
                <a:ea typeface="ＭＳ Ｐゴシック" panose="020B0600070205080204" pitchFamily="34" charset="-128"/>
              </a:rPr>
              <a:t>Describe your best and worst experience as a supervisor of staff, if you have had such an experience.</a:t>
            </a:r>
          </a:p>
        </p:txBody>
      </p:sp>
    </p:spTree>
    <p:extLst>
      <p:ext uri="{BB962C8B-B14F-4D97-AF65-F5344CB8AC3E}">
        <p14:creationId xmlns:p14="http://schemas.microsoft.com/office/powerpoint/2010/main" val="171323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0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0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0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0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0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0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0947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/>
              <a:t>Role of the Pastor</a:t>
            </a:r>
          </a:p>
          <a:p>
            <a:endParaRPr lang="en-US" sz="2000" dirty="0"/>
          </a:p>
          <a:p>
            <a:r>
              <a:rPr lang="en-US" sz="2000" dirty="0"/>
              <a:t>“I wasn’t ordained for this.”</a:t>
            </a:r>
          </a:p>
          <a:p>
            <a:endParaRPr lang="en-US" sz="2000" dirty="0"/>
          </a:p>
          <a:p>
            <a:r>
              <a:rPr lang="en-US" sz="2000" dirty="0"/>
              <a:t>“Justice in the Church Workplace” (National Association of Church Personnel Administrators-NACPA)</a:t>
            </a:r>
          </a:p>
          <a:p>
            <a:endParaRPr lang="en-US" sz="2000" dirty="0"/>
          </a:p>
          <a:p>
            <a:r>
              <a:rPr lang="en-US" sz="2000" dirty="0"/>
              <a:t>This workshop is primarily about infrastructure of parish human resources but always refers back to leadership of people. Leadership of people skills are a lifelong endeavor.  </a:t>
            </a:r>
          </a:p>
        </p:txBody>
      </p:sp>
    </p:spTree>
    <p:extLst>
      <p:ext uri="{BB962C8B-B14F-4D97-AF65-F5344CB8AC3E}">
        <p14:creationId xmlns:p14="http://schemas.microsoft.com/office/powerpoint/2010/main" val="2140373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SCRIPTURE AND ADMINISTRATION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Corinthians list of charisms</a:t>
            </a:r>
          </a:p>
          <a:p>
            <a:endParaRPr lang="en-US" sz="2400" dirty="0"/>
          </a:p>
          <a:p>
            <a:r>
              <a:rPr lang="en-US" sz="2400" dirty="0"/>
              <a:t>Cf. Donald Senior, </a:t>
            </a:r>
            <a:r>
              <a:rPr lang="en-US" sz="2400" u="sng" dirty="0"/>
              <a:t>The Gift of Administration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510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7C5CD941-FD22-D64D-843C-739C2DFC43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67000" y="-163513"/>
            <a:ext cx="7772400" cy="1739901"/>
          </a:xfrm>
        </p:spPr>
        <p:txBody>
          <a:bodyPr/>
          <a:lstStyle/>
          <a:p>
            <a:pPr eaLnBrk="1" hangingPunct="1"/>
            <a:r>
              <a:rPr lang="en-US" altLang="en-US" b="1">
                <a:solidFill>
                  <a:schemeClr val="accent1"/>
                </a:solidFill>
                <a:ea typeface="ＭＳ Ｐゴシック" panose="020B0600070205080204" pitchFamily="34" charset="-128"/>
              </a:rPr>
              <a:t>FUNDAMENTAL PRINCIPLES OF THE CHURCH WORKPLACE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40CF121F-5AE8-424C-B325-9CC4F326B99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90801" y="2679700"/>
            <a:ext cx="7002463" cy="34163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CATHOLIC SOCIAL TEACHING HAS CONSTANTLY UPHELD THE RIGHTS AND NEEDS OF BOTH WORKERS AND ORGANIZATIONS</a:t>
            </a:r>
            <a:r>
              <a:rPr lang="en-US" altLang="en-US" b="1">
                <a:latin typeface="Arial" panose="020B0604020202020204" pitchFamily="34" charset="0"/>
                <a:ea typeface="ＭＳ Ｐゴシック" panose="020B0600070205080204" pitchFamily="34" charset="-128"/>
              </a:rPr>
              <a:t>.</a:t>
            </a:r>
          </a:p>
          <a:p>
            <a:pPr eaLnBrk="1" hangingPunct="1">
              <a:buFontTx/>
              <a:buNone/>
            </a:pPr>
            <a:endParaRPr lang="en-US" altLang="en-US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218159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>
                <a:ea typeface="ＭＳ Ｐゴシック" charset="-128"/>
              </a:rPr>
              <a:t>CATHOLIC SOCIAL TEACHING</a:t>
            </a:r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x-none" sz="2400" i="1" dirty="0">
                <a:ea typeface="ＭＳ Ｐゴシック" charset="-128"/>
              </a:rPr>
              <a:t>Rerum </a:t>
            </a:r>
            <a:r>
              <a:rPr lang="en-US" altLang="x-none" sz="2400" i="1" dirty="0" err="1">
                <a:ea typeface="ＭＳ Ｐゴシック" charset="-128"/>
              </a:rPr>
              <a:t>Novarum</a:t>
            </a:r>
            <a:r>
              <a:rPr lang="en-US" altLang="x-none" sz="2400" i="1" dirty="0">
                <a:ea typeface="ＭＳ Ｐゴシック" charset="-128"/>
              </a:rPr>
              <a:t> (1891, Pope Leo XIII)</a:t>
            </a:r>
          </a:p>
          <a:p>
            <a:r>
              <a:rPr lang="en-US" altLang="x-none" sz="2400" i="1" dirty="0" err="1">
                <a:ea typeface="ＭＳ Ｐゴシック" charset="-128"/>
              </a:rPr>
              <a:t>Laborem</a:t>
            </a:r>
            <a:r>
              <a:rPr lang="en-US" altLang="x-none" sz="2400" i="1" dirty="0">
                <a:ea typeface="ＭＳ Ｐゴシック" charset="-128"/>
              </a:rPr>
              <a:t> </a:t>
            </a:r>
            <a:r>
              <a:rPr lang="en-US" altLang="x-none" sz="2400" i="1" dirty="0" err="1">
                <a:ea typeface="ＭＳ Ｐゴシック" charset="-128"/>
              </a:rPr>
              <a:t>Exercens</a:t>
            </a:r>
            <a:r>
              <a:rPr lang="en-US" altLang="x-none" sz="2400" i="1" dirty="0">
                <a:ea typeface="ＭＳ Ｐゴシック" charset="-128"/>
              </a:rPr>
              <a:t> (1981, Pope John Paul)</a:t>
            </a:r>
          </a:p>
          <a:p>
            <a:r>
              <a:rPr lang="en-US" altLang="x-none" sz="2400" dirty="0">
                <a:ea typeface="ＭＳ Ｐゴシック" charset="-128"/>
              </a:rPr>
              <a:t>USCCB Pastoral on Economics</a:t>
            </a:r>
          </a:p>
          <a:p>
            <a:r>
              <a:rPr lang="en-US" altLang="x-none" sz="2400" dirty="0">
                <a:ea typeface="ＭＳ Ｐゴシック" charset="-128"/>
              </a:rPr>
              <a:t>Leadership Roundtable, </a:t>
            </a:r>
            <a:r>
              <a:rPr lang="en-US" altLang="x-none" sz="2400" u="sng" dirty="0">
                <a:ea typeface="ＭＳ Ｐゴシック" charset="-128"/>
              </a:rPr>
              <a:t>Standards for Excellence</a:t>
            </a:r>
            <a:endParaRPr lang="en-US" altLang="x-none" sz="2400" dirty="0">
              <a:ea typeface="ＭＳ Ｐゴシック" charset="-128"/>
            </a:endParaRPr>
          </a:p>
          <a:p>
            <a:endParaRPr lang="en-US" altLang="x-none" dirty="0">
              <a:ea typeface="ＭＳ Ｐゴシック" charset="-128"/>
            </a:endParaRPr>
          </a:p>
          <a:p>
            <a:endParaRPr lang="en-US" altLang="x-none" dirty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330607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Rerum </a:t>
            </a:r>
            <a:r>
              <a:rPr lang="en-US" dirty="0" err="1"/>
              <a:t>Novarum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/>
              <a:t>Revolution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/>
              <a:t> 	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/>
              <a:t>	Plight of workers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/>
              <a:t>	Fair wages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/>
              <a:t>	Safe working conditions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/>
              <a:t>	Protections for child workers</a:t>
            </a:r>
          </a:p>
          <a:p>
            <a:pPr marL="0" lvl="0" indent="0" defTabSz="914400">
              <a:spcAft>
                <a:spcPts val="0"/>
              </a:spcAft>
              <a:buClrTx/>
              <a:buSzTx/>
              <a:buNone/>
              <a:defRPr/>
            </a:pPr>
            <a:r>
              <a:rPr lang="en-US" sz="2400" dirty="0"/>
              <a:t>	Time off on Sundays</a:t>
            </a:r>
          </a:p>
        </p:txBody>
      </p:sp>
    </p:spTree>
    <p:extLst>
      <p:ext uri="{BB962C8B-B14F-4D97-AF65-F5344CB8AC3E}">
        <p14:creationId xmlns:p14="http://schemas.microsoft.com/office/powerpoint/2010/main" val="32145618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0CB44C60-5111-E542-938E-5B9602131A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895600" y="336550"/>
            <a:ext cx="7772400" cy="1187450"/>
          </a:xfrm>
        </p:spPr>
        <p:txBody>
          <a:bodyPr/>
          <a:lstStyle/>
          <a:p>
            <a:pPr eaLnBrk="1" hangingPunct="1"/>
            <a:r>
              <a:rPr lang="en-US" altLang="en-US" sz="2400" b="1">
                <a:solidFill>
                  <a:schemeClr val="accent1"/>
                </a:solidFill>
                <a:ea typeface="ＭＳ Ｐゴシック" panose="020B0600070205080204" pitchFamily="34" charset="-128"/>
              </a:rPr>
              <a:t>THERE ARE FOUR KEY PRINCIPLES ON LABOR FROM </a:t>
            </a:r>
            <a:r>
              <a:rPr lang="en-US" altLang="en-US" sz="2400" b="1" i="1">
                <a:solidFill>
                  <a:schemeClr val="accent1"/>
                </a:solidFill>
                <a:ea typeface="ＭＳ Ｐゴシック" panose="020B0600070205080204" pitchFamily="34" charset="-128"/>
              </a:rPr>
              <a:t>RERUM NOVARUM</a:t>
            </a:r>
            <a:r>
              <a:rPr lang="en-US" altLang="en-US" sz="2400" b="1">
                <a:solidFill>
                  <a:schemeClr val="accent1"/>
                </a:solidFill>
                <a:ea typeface="ＭＳ Ｐゴシック" panose="020B0600070205080204" pitchFamily="34" charset="-128"/>
              </a:rPr>
              <a:t>  TO THE PRESENT TIME: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C6A0BAC5-56A3-D54F-B551-B998C04A4CF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 eaLnBrk="1" hangingPunct="1">
              <a:buFont typeface="Wingdings" pitchFamily="2" charset="2"/>
              <a:buChar char="q"/>
            </a:pPr>
            <a:r>
              <a:rPr lang="en-US" altLang="en-US" sz="2400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Work must reflect the </a:t>
            </a:r>
            <a:r>
              <a:rPr lang="en-US" altLang="en-US" sz="2400" b="1" u="sng" dirty="0">
                <a:latin typeface="Arial" panose="020B0604020202020204" pitchFamily="34" charset="0"/>
                <a:ea typeface="ＭＳ Ｐゴシック" panose="020B0600070205080204" pitchFamily="34" charset="-128"/>
              </a:rPr>
              <a:t>value and dignity of the human person</a:t>
            </a:r>
            <a:r>
              <a:rPr lang="en-US" altLang="en-US" sz="2400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.</a:t>
            </a:r>
          </a:p>
          <a:p>
            <a:pPr eaLnBrk="1" hangingPunct="1"/>
            <a:endParaRPr lang="en-US" altLang="en-US" sz="2400" b="1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lvl="2">
              <a:buFont typeface="Wingdings" pitchFamily="2" charset="2"/>
              <a:buChar char="q"/>
            </a:pPr>
            <a:r>
              <a:rPr lang="en-US" altLang="en-US" sz="2400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While standing for and supporting the value of the individual person, institutions and individual </a:t>
            </a:r>
            <a:r>
              <a:rPr lang="en-US" altLang="en-US" sz="2400" b="1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wWorkers</a:t>
            </a:r>
            <a:r>
              <a:rPr lang="en-US" altLang="en-US" sz="2400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 also focus on the larger society to promote the </a:t>
            </a:r>
            <a:r>
              <a:rPr lang="en-US" altLang="en-US" sz="2400" b="1" u="sng" dirty="0">
                <a:latin typeface="Arial" panose="020B0604020202020204" pitchFamily="34" charset="0"/>
                <a:ea typeface="ＭＳ Ｐゴシック" panose="020B0600070205080204" pitchFamily="34" charset="-128"/>
              </a:rPr>
              <a:t>common good</a:t>
            </a:r>
            <a:r>
              <a:rPr lang="en-US" altLang="en-US" sz="2400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 as well.</a:t>
            </a:r>
            <a:endParaRPr lang="en-US" altLang="en-US" sz="2400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047698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8281E401-42ED-834F-B0B5-CF4A845C53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895600" y="944564"/>
            <a:ext cx="7772400" cy="579437"/>
          </a:xfrm>
        </p:spPr>
        <p:txBody>
          <a:bodyPr/>
          <a:lstStyle/>
          <a:p>
            <a:pPr eaLnBrk="1" hangingPunct="1"/>
            <a:r>
              <a:rPr lang="en-US" altLang="en-US" sz="3200" b="1" i="1">
                <a:solidFill>
                  <a:schemeClr val="accent1"/>
                </a:solidFill>
                <a:ea typeface="ＭＳ Ｐゴシック" panose="020B0600070205080204" pitchFamily="34" charset="-128"/>
              </a:rPr>
              <a:t>RERUM NOVARUM</a:t>
            </a:r>
            <a:r>
              <a:rPr lang="en-US" altLang="en-US" sz="3200" b="1">
                <a:solidFill>
                  <a:schemeClr val="accent1"/>
                </a:solidFill>
                <a:ea typeface="ＭＳ Ｐゴシック" panose="020B0600070205080204" pitchFamily="34" charset="-128"/>
              </a:rPr>
              <a:t>  </a:t>
            </a:r>
            <a:endParaRPr lang="en-US" altLang="en-US" b="1">
              <a:solidFill>
                <a:srgbClr val="00808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B54ABD61-3ED2-474E-B851-95B375B4356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0" y="2044700"/>
            <a:ext cx="7848600" cy="4114800"/>
          </a:xfrm>
        </p:spPr>
        <p:txBody>
          <a:bodyPr/>
          <a:lstStyle/>
          <a:p>
            <a:pPr lvl="2" eaLnBrk="1" hangingPunct="1">
              <a:buFont typeface="Wingdings" pitchFamily="2" charset="2"/>
              <a:buNone/>
            </a:pPr>
            <a:endParaRPr lang="en-US" altLang="en-US" b="1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lvl="2" eaLnBrk="1" hangingPunct="1">
              <a:buFont typeface="Wingdings" pitchFamily="2" charset="2"/>
              <a:buChar char="q"/>
            </a:pPr>
            <a:r>
              <a:rPr lang="en-US" altLang="en-US" sz="2000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“The active participation of everyone in the running of the enterprise should be promoted.” </a:t>
            </a:r>
            <a:r>
              <a:rPr lang="en-US" altLang="en-US" sz="2000" i="1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Gaudium</a:t>
            </a:r>
            <a:r>
              <a:rPr lang="en-US" altLang="en-US" sz="2000" i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 et </a:t>
            </a:r>
            <a:r>
              <a:rPr lang="en-US" altLang="en-US" sz="2000" i="1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Spes</a:t>
            </a:r>
            <a:r>
              <a:rPr lang="en-US" altLang="en-US" sz="2000" i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, 68.  </a:t>
            </a:r>
            <a:r>
              <a:rPr lang="en-US" altLang="en-US" sz="2000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The key concept is the full involvement and participation of workers in the organization’s mission.</a:t>
            </a:r>
            <a:endParaRPr lang="en-US" altLang="en-US" sz="2000" b="1" dirty="0">
              <a:solidFill>
                <a:srgbClr val="00008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eaLnBrk="1" hangingPunct="1"/>
            <a:endParaRPr lang="en-US" altLang="en-US" sz="2400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947906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25E420F7-9561-C048-89E6-19FB2ADE27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895600" y="944564"/>
            <a:ext cx="7772400" cy="579437"/>
          </a:xfrm>
        </p:spPr>
        <p:txBody>
          <a:bodyPr/>
          <a:lstStyle/>
          <a:p>
            <a:pPr eaLnBrk="1" hangingPunct="1"/>
            <a:r>
              <a:rPr lang="en-US" altLang="en-US" sz="3200" b="1" i="1">
                <a:solidFill>
                  <a:schemeClr val="accent1"/>
                </a:solidFill>
                <a:ea typeface="ＭＳ Ｐゴシック" panose="020B0600070205080204" pitchFamily="34" charset="-128"/>
              </a:rPr>
              <a:t>RERUM NOVARUM</a:t>
            </a:r>
            <a:r>
              <a:rPr lang="en-US" altLang="en-US" sz="3200" b="1">
                <a:solidFill>
                  <a:schemeClr val="accent1"/>
                </a:solidFill>
                <a:ea typeface="ＭＳ Ｐゴシック" panose="020B0600070205080204" pitchFamily="34" charset="-128"/>
              </a:rPr>
              <a:t>  </a:t>
            </a:r>
            <a:endParaRPr lang="en-US" altLang="en-US" b="1">
              <a:solidFill>
                <a:srgbClr val="00808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D16747EC-7CC7-9645-A350-9D0A2A76D87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0" y="2590800"/>
            <a:ext cx="7620000" cy="3568700"/>
          </a:xfrm>
        </p:spPr>
        <p:txBody>
          <a:bodyPr>
            <a:normAutofit/>
          </a:bodyPr>
          <a:lstStyle/>
          <a:p>
            <a:pPr lvl="2" eaLnBrk="1" hangingPunct="1">
              <a:buFont typeface="Wingdings" pitchFamily="2" charset="2"/>
              <a:buChar char="q"/>
            </a:pPr>
            <a:r>
              <a:rPr lang="en-US" altLang="en-US" sz="2000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Throughout its social teaching, the church has valued </a:t>
            </a:r>
            <a:r>
              <a:rPr lang="en-US" altLang="en-US" sz="2000" b="1" u="sng" dirty="0">
                <a:latin typeface="Arial" panose="020B0604020202020204" pitchFamily="34" charset="0"/>
                <a:ea typeface="ＭＳ Ｐゴシック" panose="020B0600070205080204" pitchFamily="34" charset="-128"/>
              </a:rPr>
              <a:t>justice</a:t>
            </a:r>
            <a:r>
              <a:rPr lang="en-US" altLang="en-US" sz="2000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 in the workplace.  At important points in that history, the church has applied the standards of justice to its own workplace.</a:t>
            </a:r>
            <a:endParaRPr lang="en-US" altLang="en-US" sz="2000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976408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{49FF3F49-F8A8-684C-882D-C49B05BD6813}tf10001058</Template>
  <TotalTime>1626</TotalTime>
  <Words>641</Words>
  <Application>Microsoft Macintosh PowerPoint</Application>
  <PresentationFormat>Widescreen</PresentationFormat>
  <Paragraphs>100</Paragraphs>
  <Slides>16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ＭＳ Ｐゴシック</vt:lpstr>
      <vt:lpstr>Arial</vt:lpstr>
      <vt:lpstr>Calibri</vt:lpstr>
      <vt:lpstr>Calibri Light</vt:lpstr>
      <vt:lpstr>Times New Roman</vt:lpstr>
      <vt:lpstr>Wingdings</vt:lpstr>
      <vt:lpstr>Celestial</vt:lpstr>
      <vt:lpstr>PASTORAL FOUNDATIONS OF CHURCH HUMAN RESOURCES</vt:lpstr>
      <vt:lpstr>INTRODUCTION</vt:lpstr>
      <vt:lpstr>SCRIPTURE AND ADMINISTRATION</vt:lpstr>
      <vt:lpstr>FUNDAMENTAL PRINCIPLES OF THE CHURCH WORKPLACE</vt:lpstr>
      <vt:lpstr>CATHOLIC SOCIAL TEACHING</vt:lpstr>
      <vt:lpstr>Rerum Novarum</vt:lpstr>
      <vt:lpstr>THERE ARE FOUR KEY PRINCIPLES ON LABOR FROM RERUM NOVARUM  TO THE PRESENT TIME:</vt:lpstr>
      <vt:lpstr>RERUM NOVARUM  </vt:lpstr>
      <vt:lpstr>RERUM NOVARUM  </vt:lpstr>
      <vt:lpstr>Laborem Exercens </vt:lpstr>
      <vt:lpstr>USCCB PASTORAL ON ECONOMICS</vt:lpstr>
      <vt:lpstr>Standards for Excellence Code</vt:lpstr>
      <vt:lpstr>Standards Content</vt:lpstr>
      <vt:lpstr>COMPREHENSIVE PERSONNEL SYSTEMS (per NACPA)</vt:lpstr>
      <vt:lpstr>PowerPoint Presentation</vt:lpstr>
      <vt:lpstr>FOR DISCUSSION: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Carol Fowler</dc:creator>
  <cp:lastModifiedBy>Carol Fowler</cp:lastModifiedBy>
  <cp:revision>8</cp:revision>
  <cp:lastPrinted>2018-11-07T20:51:43Z</cp:lastPrinted>
  <dcterms:created xsi:type="dcterms:W3CDTF">2018-11-06T17:20:28Z</dcterms:created>
  <dcterms:modified xsi:type="dcterms:W3CDTF">2018-11-08T00:32:24Z</dcterms:modified>
</cp:coreProperties>
</file>