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1" r:id="rId1"/>
  </p:sldMasterIdLst>
  <p:notesMasterIdLst>
    <p:notesMasterId r:id="rId25"/>
  </p:notesMasterIdLst>
  <p:handoutMasterIdLst>
    <p:handoutMasterId r:id="rId26"/>
  </p:handoutMasterIdLst>
  <p:sldIdLst>
    <p:sldId id="259" r:id="rId2"/>
    <p:sldId id="273" r:id="rId3"/>
    <p:sldId id="316" r:id="rId4"/>
    <p:sldId id="419" r:id="rId5"/>
    <p:sldId id="420" r:id="rId6"/>
    <p:sldId id="435" r:id="rId7"/>
    <p:sldId id="434" r:id="rId8"/>
    <p:sldId id="421" r:id="rId9"/>
    <p:sldId id="422" r:id="rId10"/>
    <p:sldId id="389" r:id="rId11"/>
    <p:sldId id="324" r:id="rId12"/>
    <p:sldId id="536" r:id="rId13"/>
    <p:sldId id="433" r:id="rId14"/>
    <p:sldId id="331" r:id="rId15"/>
    <p:sldId id="524" r:id="rId16"/>
    <p:sldId id="528" r:id="rId17"/>
    <p:sldId id="529" r:id="rId18"/>
    <p:sldId id="530" r:id="rId19"/>
    <p:sldId id="338" r:id="rId20"/>
    <p:sldId id="339" r:id="rId21"/>
    <p:sldId id="535" r:id="rId22"/>
    <p:sldId id="533" r:id="rId23"/>
    <p:sldId id="404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633"/>
  </p:normalViewPr>
  <p:slideViewPr>
    <p:cSldViewPr snapToGrid="0" snapToObjects="1">
      <p:cViewPr varScale="1">
        <p:scale>
          <a:sx n="90" d="100"/>
          <a:sy n="90" d="100"/>
        </p:scale>
        <p:origin x="89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60" d="100"/>
        <a:sy n="16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A13AF0A-A9A4-BE48-88AA-53C06653AC8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49B5EA-9600-8645-9A56-CA67A02E91C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7A27D5-2B31-4148-8F09-41B041CA7FD9}" type="datetimeFigureOut">
              <a:rPr lang="en-US" smtClean="0"/>
              <a:t>11/7/18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405BF89-FDB7-6B47-B23F-8F4BE2DBEC4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F12A44B-DC07-3042-9236-88C2D0FE034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8F3EBA-3D14-E84A-BF44-A07270C57D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3253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E8A466-5F0F-C743-AB53-ABC4C1FC3C69}" type="datetimeFigureOut">
              <a:rPr lang="en-US" smtClean="0"/>
              <a:t>11/7/18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FBF6EA-35E5-5247-BA7E-CB043A7C43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7048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eaLnBrk="0" hangingPunct="0">
              <a:defRPr sz="36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eaLnBrk="0" hangingPunct="0">
              <a:defRPr sz="36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eaLnBrk="0" hangingPunct="0">
              <a:defRPr sz="36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eaLnBrk="0" hangingPunct="0">
              <a:defRPr sz="36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088AFA6B-E491-1540-9E89-2D700AA623D1}" type="slidenum">
              <a:rPr lang="en-US" altLang="x-none" sz="1200"/>
              <a:pPr eaLnBrk="1" hangingPunct="1"/>
              <a:t>11</a:t>
            </a:fld>
            <a:endParaRPr lang="en-US" altLang="x-none" sz="1200"/>
          </a:p>
        </p:txBody>
      </p:sp>
      <p:sp>
        <p:nvSpPr>
          <p:cNvPr id="839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x-none">
                <a:latin typeface="Times New Roman" charset="0"/>
                <a:ea typeface="ＭＳ Ｐゴシック" charset="-128"/>
              </a:rPr>
              <a:t>15 or more employees but better to comply no matter how many employees.</a:t>
            </a:r>
          </a:p>
        </p:txBody>
      </p:sp>
    </p:spTree>
    <p:extLst>
      <p:ext uri="{BB962C8B-B14F-4D97-AF65-F5344CB8AC3E}">
        <p14:creationId xmlns:p14="http://schemas.microsoft.com/office/powerpoint/2010/main" val="9862868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11920143-EB52-834D-9BA0-9BEEA75C0E7F}" type="datetimeFigureOut">
              <a:rPr lang="en-US" smtClean="0"/>
              <a:t>11/7/18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29F0A237-778A-B244-A1EB-138198B76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02079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20143-EB52-834D-9BA0-9BEEA75C0E7F}" type="datetimeFigureOut">
              <a:rPr lang="en-US" smtClean="0"/>
              <a:t>11/7/18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0A237-778A-B244-A1EB-138198B76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6105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20143-EB52-834D-9BA0-9BEEA75C0E7F}" type="datetimeFigureOut">
              <a:rPr lang="en-US" smtClean="0"/>
              <a:t>11/7/18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0A237-778A-B244-A1EB-138198B76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0943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20143-EB52-834D-9BA0-9BEEA75C0E7F}" type="datetimeFigureOut">
              <a:rPr lang="en-US" smtClean="0"/>
              <a:t>11/7/18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0A237-778A-B244-A1EB-138198B76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1859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20143-EB52-834D-9BA0-9BEEA75C0E7F}" type="datetimeFigureOut">
              <a:rPr lang="en-US" smtClean="0"/>
              <a:t>11/7/18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0A237-778A-B244-A1EB-138198B76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6074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20143-EB52-834D-9BA0-9BEEA75C0E7F}" type="datetimeFigureOut">
              <a:rPr lang="en-US" smtClean="0"/>
              <a:t>11/7/18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0A237-778A-B244-A1EB-138198B76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3916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20143-EB52-834D-9BA0-9BEEA75C0E7F}" type="datetimeFigureOut">
              <a:rPr lang="en-US" smtClean="0"/>
              <a:t>11/7/18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0A237-778A-B244-A1EB-138198B76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0014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20143-EB52-834D-9BA0-9BEEA75C0E7F}" type="datetimeFigureOut">
              <a:rPr lang="en-US" smtClean="0"/>
              <a:t>11/7/18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0A237-778A-B244-A1EB-138198B7623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01081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20143-EB52-834D-9BA0-9BEEA75C0E7F}" type="datetimeFigureOut">
              <a:rPr lang="en-US" smtClean="0"/>
              <a:t>11/7/18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0A237-778A-B244-A1EB-138198B76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24092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NLRCM_text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285" y="6065838"/>
            <a:ext cx="4728633" cy="62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F80D227-7693-9E41-8C02-7ADE5117DDF0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3487593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20143-EB52-834D-9BA0-9BEEA75C0E7F}" type="datetimeFigureOut">
              <a:rPr lang="en-US" smtClean="0"/>
              <a:t>11/7/18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0A237-778A-B244-A1EB-138198B76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3920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20143-EB52-834D-9BA0-9BEEA75C0E7F}" type="datetimeFigureOut">
              <a:rPr lang="en-US" smtClean="0"/>
              <a:t>11/7/18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0A237-778A-B244-A1EB-138198B76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5929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20143-EB52-834D-9BA0-9BEEA75C0E7F}" type="datetimeFigureOut">
              <a:rPr lang="en-US" smtClean="0"/>
              <a:t>11/7/18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0A237-778A-B244-A1EB-138198B76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090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20143-EB52-834D-9BA0-9BEEA75C0E7F}" type="datetimeFigureOut">
              <a:rPr lang="en-US" smtClean="0"/>
              <a:t>11/7/18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0A237-778A-B244-A1EB-138198B76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5460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20143-EB52-834D-9BA0-9BEEA75C0E7F}" type="datetimeFigureOut">
              <a:rPr lang="en-US" smtClean="0"/>
              <a:t>11/7/18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0A237-778A-B244-A1EB-138198B76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0131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20143-EB52-834D-9BA0-9BEEA75C0E7F}" type="datetimeFigureOut">
              <a:rPr lang="en-US" smtClean="0"/>
              <a:t>11/7/18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0A237-778A-B244-A1EB-138198B76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48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20143-EB52-834D-9BA0-9BEEA75C0E7F}" type="datetimeFigureOut">
              <a:rPr lang="en-US" smtClean="0"/>
              <a:t>11/7/18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0A237-778A-B244-A1EB-138198B76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9875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20143-EB52-834D-9BA0-9BEEA75C0E7F}" type="datetimeFigureOut">
              <a:rPr lang="en-US" smtClean="0"/>
              <a:t>11/7/18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0A237-778A-B244-A1EB-138198B76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744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11920143-EB52-834D-9BA0-9BEEA75C0E7F}" type="datetimeFigureOut">
              <a:rPr lang="en-US" smtClean="0"/>
              <a:t>11/7/18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29F0A237-778A-B244-A1EB-138198B76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93315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  <p:sldLayoutId id="2147483677" r:id="rId16"/>
    <p:sldLayoutId id="2147483678" r:id="rId17"/>
    <p:sldLayoutId id="2147483679" r:id="rId18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LEGAL FOUNDATIONS OF CHURCH HUMAN 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9307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FEDERAL LEGISLATION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sz="2400" dirty="0"/>
              <a:t>Civil Rights Legislation</a:t>
            </a:r>
          </a:p>
          <a:p>
            <a:r>
              <a:rPr lang="en-US" sz="2400" dirty="0"/>
              <a:t>Internal Revenue Act</a:t>
            </a:r>
          </a:p>
          <a:p>
            <a:r>
              <a:rPr lang="en-US" sz="2400" dirty="0"/>
              <a:t>Social Security Act</a:t>
            </a:r>
          </a:p>
          <a:p>
            <a:r>
              <a:rPr lang="en-US" sz="2400" dirty="0"/>
              <a:t>Family and Medical Leave Act</a:t>
            </a:r>
          </a:p>
          <a:p>
            <a:r>
              <a:rPr lang="en-US" sz="2400" dirty="0"/>
              <a:t>Americans with Disabilities Act</a:t>
            </a:r>
          </a:p>
          <a:p>
            <a:r>
              <a:rPr lang="en-US" sz="2400" dirty="0"/>
              <a:t>Age Discrimination Act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72530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>
          <a:xfrm>
            <a:off x="2667000" y="814388"/>
            <a:ext cx="7772400" cy="762000"/>
          </a:xfrm>
        </p:spPr>
        <p:txBody>
          <a:bodyPr/>
          <a:lstStyle/>
          <a:p>
            <a:pPr eaLnBrk="1" hangingPunct="1"/>
            <a:r>
              <a:rPr lang="en-US" altLang="x-none">
                <a:ea typeface="ＭＳ Ｐゴシック" charset="-128"/>
              </a:rPr>
              <a:t>EEO Legislation</a:t>
            </a:r>
          </a:p>
        </p:txBody>
      </p:sp>
      <p:sp>
        <p:nvSpPr>
          <p:cNvPr id="8294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x-none" sz="2400" dirty="0">
                <a:ea typeface="ＭＳ Ｐゴシック" charset="-128"/>
              </a:rPr>
              <a:t>Protected classes of employees:</a:t>
            </a:r>
          </a:p>
          <a:p>
            <a:pPr eaLnBrk="1" hangingPunct="1"/>
            <a:r>
              <a:rPr lang="en-US" altLang="x-none" sz="2400" dirty="0">
                <a:ea typeface="ＭＳ Ｐゴシック" charset="-128"/>
              </a:rPr>
              <a:t>Age</a:t>
            </a:r>
          </a:p>
          <a:p>
            <a:pPr eaLnBrk="1" hangingPunct="1"/>
            <a:r>
              <a:rPr lang="en-US" altLang="x-none" sz="2400" dirty="0">
                <a:ea typeface="ＭＳ Ｐゴシック" charset="-128"/>
              </a:rPr>
              <a:t>Gender (e.g. pregnancy) and sexual </a:t>
            </a:r>
            <a:r>
              <a:rPr lang="en-US" altLang="x-none" sz="2400" dirty="0" err="1">
                <a:ea typeface="ＭＳ Ｐゴシック" charset="-128"/>
              </a:rPr>
              <a:t>harrassment</a:t>
            </a:r>
            <a:endParaRPr lang="en-US" altLang="x-none" sz="2400" dirty="0">
              <a:ea typeface="ＭＳ Ｐゴシック" charset="-128"/>
            </a:endParaRPr>
          </a:p>
          <a:p>
            <a:pPr eaLnBrk="1" hangingPunct="1"/>
            <a:r>
              <a:rPr lang="en-US" altLang="x-none" sz="2400" dirty="0">
                <a:ea typeface="ＭＳ Ｐゴシック" charset="-128"/>
              </a:rPr>
              <a:t>Race, nationality, ethnic group, color</a:t>
            </a:r>
          </a:p>
          <a:p>
            <a:pPr eaLnBrk="1" hangingPunct="1"/>
            <a:r>
              <a:rPr lang="en-US" altLang="x-none" sz="2400" dirty="0">
                <a:ea typeface="ＭＳ Ｐゴシック" charset="-128"/>
              </a:rPr>
              <a:t>Religious preference</a:t>
            </a:r>
          </a:p>
          <a:p>
            <a:pPr eaLnBrk="1" hangingPunct="1"/>
            <a:r>
              <a:rPr lang="en-US" altLang="x-none" sz="2400" dirty="0">
                <a:ea typeface="ＭＳ Ｐゴシック" charset="-128"/>
              </a:rPr>
              <a:t>Disability</a:t>
            </a:r>
          </a:p>
        </p:txBody>
      </p:sp>
    </p:spTree>
    <p:extLst>
      <p:ext uri="{BB962C8B-B14F-4D97-AF65-F5344CB8AC3E}">
        <p14:creationId xmlns:p14="http://schemas.microsoft.com/office/powerpoint/2010/main" val="28560266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CE1DC7-2D54-944C-A126-FEBA06DC1F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Sexual </a:t>
            </a:r>
            <a:r>
              <a:rPr lang="en-US" dirty="0" err="1"/>
              <a:t>Harassement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14140C-178E-2845-90D4-FE98641533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Hostile Environment</a:t>
            </a:r>
          </a:p>
          <a:p>
            <a:r>
              <a:rPr lang="en-US" sz="2400" dirty="0"/>
              <a:t>Quid pro quo</a:t>
            </a:r>
          </a:p>
        </p:txBody>
      </p:sp>
    </p:spTree>
    <p:extLst>
      <p:ext uri="{BB962C8B-B14F-4D97-AF65-F5344CB8AC3E}">
        <p14:creationId xmlns:p14="http://schemas.microsoft.com/office/powerpoint/2010/main" val="5220599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POLLING QUESTIONS: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Do you have written personnel policies?</a:t>
            </a:r>
          </a:p>
          <a:p>
            <a:r>
              <a:rPr lang="en-US" sz="2400" dirty="0"/>
              <a:t>Has each member of the staff been given a copy of these policies?</a:t>
            </a:r>
          </a:p>
        </p:txBody>
      </p:sp>
    </p:spTree>
    <p:extLst>
      <p:ext uri="{BB962C8B-B14F-4D97-AF65-F5344CB8AC3E}">
        <p14:creationId xmlns:p14="http://schemas.microsoft.com/office/powerpoint/2010/main" val="27710488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>
                <a:ea typeface="ＭＳ Ｐゴシック" charset="-128"/>
              </a:rPr>
              <a:t>PERSONNEL POLICIES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x-none" sz="2400" dirty="0">
                <a:ea typeface="ＭＳ Ｐゴシック" charset="-128"/>
              </a:rPr>
              <a:t>Why?</a:t>
            </a:r>
          </a:p>
          <a:p>
            <a:pPr eaLnBrk="1" hangingPunct="1"/>
            <a:endParaRPr lang="en-US" altLang="x-none" sz="2400" dirty="0">
              <a:ea typeface="ＭＳ Ｐゴシック" charset="-128"/>
            </a:endParaRPr>
          </a:p>
          <a:p>
            <a:pPr eaLnBrk="1" hangingPunct="1"/>
            <a:endParaRPr lang="en-US" altLang="x-none" sz="2400" dirty="0">
              <a:ea typeface="ＭＳ Ｐゴシック" charset="-128"/>
            </a:endParaRPr>
          </a:p>
          <a:p>
            <a:pPr eaLnBrk="1" hangingPunct="1"/>
            <a:r>
              <a:rPr lang="en-US" altLang="x-none" sz="2400" dirty="0">
                <a:ea typeface="ＭＳ Ｐゴシック" charset="-128"/>
              </a:rPr>
              <a:t>What?</a:t>
            </a:r>
          </a:p>
        </p:txBody>
      </p:sp>
    </p:spTree>
    <p:extLst>
      <p:ext uri="{BB962C8B-B14F-4D97-AF65-F5344CB8AC3E}">
        <p14:creationId xmlns:p14="http://schemas.microsoft.com/office/powerpoint/2010/main" val="19678215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>
            <a:extLst>
              <a:ext uri="{FF2B5EF4-FFF2-40B4-BE49-F238E27FC236}">
                <a16:creationId xmlns:a16="http://schemas.microsoft.com/office/drawing/2014/main" id="{2B9978C1-043B-9345-8DFF-2C688EBCCEB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Just Policies</a:t>
            </a:r>
          </a:p>
        </p:txBody>
      </p:sp>
      <p:sp>
        <p:nvSpPr>
          <p:cNvPr id="54275" name="Rectangle 3">
            <a:extLst>
              <a:ext uri="{FF2B5EF4-FFF2-40B4-BE49-F238E27FC236}">
                <a16:creationId xmlns:a16="http://schemas.microsoft.com/office/drawing/2014/main" id="{68E66C1C-F810-ED4D-9442-5BE0DD07915E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sz="2400" dirty="0">
                <a:ea typeface="ＭＳ Ｐゴシック" panose="020B0600070205080204" pitchFamily="34" charset="-128"/>
              </a:rPr>
              <a:t>The implementation of a set of clear, written policies that are:</a:t>
            </a:r>
          </a:p>
          <a:p>
            <a:pPr lvl="1" eaLnBrk="1" hangingPunct="1"/>
            <a:r>
              <a:rPr lang="en-US" altLang="en-US" sz="2400" dirty="0">
                <a:ea typeface="ＭＳ Ｐゴシック" panose="020B0600070205080204" pitchFamily="34" charset="-128"/>
              </a:rPr>
              <a:t>Consistent with civil law </a:t>
            </a:r>
          </a:p>
          <a:p>
            <a:pPr lvl="1" eaLnBrk="1" hangingPunct="1"/>
            <a:r>
              <a:rPr lang="en-US" altLang="en-US" sz="2400" dirty="0">
                <a:ea typeface="ＭＳ Ｐゴシック" panose="020B0600070205080204" pitchFamily="34" charset="-128"/>
              </a:rPr>
              <a:t>Communicated to employees</a:t>
            </a:r>
          </a:p>
          <a:p>
            <a:pPr lvl="1" eaLnBrk="1" hangingPunct="1"/>
            <a:r>
              <a:rPr lang="en-US" altLang="en-US" sz="2400" dirty="0">
                <a:ea typeface="ＭＳ Ｐゴシック" panose="020B0600070205080204" pitchFamily="34" charset="-128"/>
              </a:rPr>
              <a:t>Fairly and consistently applied</a:t>
            </a:r>
          </a:p>
          <a:p>
            <a:pPr lvl="1" eaLnBrk="1" hangingPunct="1">
              <a:buFontTx/>
              <a:buNone/>
            </a:pPr>
            <a:r>
              <a:rPr lang="en-US" altLang="en-US" sz="2400" dirty="0">
                <a:ea typeface="ＭＳ Ｐゴシック" panose="020B0600070205080204" pitchFamily="34" charset="-128"/>
              </a:rPr>
              <a:t>Will in most cases result in a just work environment.</a:t>
            </a:r>
          </a:p>
        </p:txBody>
      </p:sp>
    </p:spTree>
    <p:extLst>
      <p:ext uri="{BB962C8B-B14F-4D97-AF65-F5344CB8AC3E}">
        <p14:creationId xmlns:p14="http://schemas.microsoft.com/office/powerpoint/2010/main" val="18029537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3">
            <a:extLst>
              <a:ext uri="{FF2B5EF4-FFF2-40B4-BE49-F238E27FC236}">
                <a16:creationId xmlns:a16="http://schemas.microsoft.com/office/drawing/2014/main" id="{477D6FF5-B262-6144-B6ED-633ADB8F595B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sz="2400" dirty="0">
                <a:ea typeface="ＭＳ Ｐゴシック" panose="020B0600070205080204" pitchFamily="34" charset="-128"/>
              </a:rPr>
              <a:t>The policies and practices should be in writing.</a:t>
            </a:r>
          </a:p>
          <a:p>
            <a:pPr lvl="1" eaLnBrk="1" hangingPunct="1"/>
            <a:r>
              <a:rPr lang="en-US" altLang="en-US" sz="2400" dirty="0">
                <a:ea typeface="ＭＳ Ｐゴシック" panose="020B0600070205080204" pitchFamily="34" charset="-128"/>
              </a:rPr>
              <a:t>Unwritten policies and transitory and can be arbitrarily applied</a:t>
            </a:r>
          </a:p>
          <a:p>
            <a:pPr lvl="1" eaLnBrk="1" hangingPunct="1"/>
            <a:r>
              <a:rPr lang="en-US" altLang="en-US" sz="2400" dirty="0">
                <a:ea typeface="ＭＳ Ｐゴシック" panose="020B0600070205080204" pitchFamily="34" charset="-128"/>
              </a:rPr>
              <a:t>Written policies help to ensure that policies are thorough, clear and fair.</a:t>
            </a:r>
          </a:p>
        </p:txBody>
      </p:sp>
      <p:sp>
        <p:nvSpPr>
          <p:cNvPr id="56323" name="Title 3">
            <a:extLst>
              <a:ext uri="{FF2B5EF4-FFF2-40B4-BE49-F238E27FC236}">
                <a16:creationId xmlns:a16="http://schemas.microsoft.com/office/drawing/2014/main" id="{2192893C-618A-454C-AE32-203FB43D33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207286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>
            <a:extLst>
              <a:ext uri="{FF2B5EF4-FFF2-40B4-BE49-F238E27FC236}">
                <a16:creationId xmlns:a16="http://schemas.microsoft.com/office/drawing/2014/main" id="{B067DA11-681D-5F4B-B5F1-5C166644E34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57347" name="Rectangle 3">
            <a:extLst>
              <a:ext uri="{FF2B5EF4-FFF2-40B4-BE49-F238E27FC236}">
                <a16:creationId xmlns:a16="http://schemas.microsoft.com/office/drawing/2014/main" id="{0D2CC1A7-81A8-A442-9B3A-4377DEAAB4A7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sz="2400" dirty="0">
                <a:ea typeface="ＭＳ Ｐゴシック" panose="020B0600070205080204" pitchFamily="34" charset="-128"/>
              </a:rPr>
              <a:t>The written policies and procedures should then be effectively communicated to staff.</a:t>
            </a:r>
          </a:p>
          <a:p>
            <a:pPr lvl="1" eaLnBrk="1" hangingPunct="1"/>
            <a:r>
              <a:rPr lang="en-US" altLang="en-US" sz="2400" dirty="0">
                <a:ea typeface="ＭＳ Ｐゴシック" panose="020B0600070205080204" pitchFamily="34" charset="-128"/>
              </a:rPr>
              <a:t>Websites</a:t>
            </a:r>
          </a:p>
          <a:p>
            <a:pPr lvl="1" eaLnBrk="1" hangingPunct="1"/>
            <a:r>
              <a:rPr lang="en-US" altLang="en-US" sz="2400" dirty="0">
                <a:ea typeface="ＭＳ Ｐゴシック" panose="020B0600070205080204" pitchFamily="34" charset="-128"/>
              </a:rPr>
              <a:t>Handbooks</a:t>
            </a:r>
          </a:p>
          <a:p>
            <a:pPr lvl="1" eaLnBrk="1" hangingPunct="1"/>
            <a:r>
              <a:rPr lang="en-US" altLang="en-US" sz="2400" dirty="0">
                <a:ea typeface="ＭＳ Ｐゴシック" panose="020B0600070205080204" pitchFamily="34" charset="-128"/>
              </a:rPr>
              <a:t>Written acknowledgement of receipt</a:t>
            </a:r>
          </a:p>
        </p:txBody>
      </p:sp>
    </p:spTree>
    <p:extLst>
      <p:ext uri="{BB962C8B-B14F-4D97-AF65-F5344CB8AC3E}">
        <p14:creationId xmlns:p14="http://schemas.microsoft.com/office/powerpoint/2010/main" val="24082291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>
            <a:extLst>
              <a:ext uri="{FF2B5EF4-FFF2-40B4-BE49-F238E27FC236}">
                <a16:creationId xmlns:a16="http://schemas.microsoft.com/office/drawing/2014/main" id="{2BA3467D-2794-7E41-9B6E-C5B5A631ECE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58371" name="Rectangle 3">
            <a:extLst>
              <a:ext uri="{FF2B5EF4-FFF2-40B4-BE49-F238E27FC236}">
                <a16:creationId xmlns:a16="http://schemas.microsoft.com/office/drawing/2014/main" id="{70AFF2B7-A116-9943-9897-E01404E3211F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 dirty="0">
                <a:ea typeface="ＭＳ Ｐゴシック" panose="020B0600070205080204" pitchFamily="34" charset="-128"/>
              </a:rPr>
              <a:t>Once established and communicated, just policies must be followed consistently.</a:t>
            </a:r>
          </a:p>
          <a:p>
            <a:pPr eaLnBrk="1" hangingPunct="1">
              <a:lnSpc>
                <a:spcPct val="90000"/>
              </a:lnSpc>
            </a:pPr>
            <a:endParaRPr lang="en-US" altLang="en-US" sz="2400" dirty="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>
                <a:ea typeface="ＭＳ Ｐゴシック" panose="020B0600070205080204" pitchFamily="34" charset="-128"/>
              </a:rPr>
              <a:t>Failure to apply policies consistently leads to feelings of unfairness on the part of both supervisors and staff.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dirty="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</a:pPr>
            <a:endParaRPr lang="en-US" altLang="en-US" dirty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091314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6905" y="1911350"/>
            <a:ext cx="10131425" cy="4054997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endParaRPr lang="en-US" altLang="x-none" sz="2400" dirty="0">
              <a:ea typeface="ＭＳ Ｐゴシック" charset="-128"/>
            </a:endParaRPr>
          </a:p>
          <a:p>
            <a:pPr>
              <a:lnSpc>
                <a:spcPct val="90000"/>
              </a:lnSpc>
            </a:pPr>
            <a:r>
              <a:rPr lang="en-US" altLang="x-none" sz="2400" dirty="0">
                <a:ea typeface="ＭＳ Ｐゴシック" charset="-128"/>
              </a:rPr>
              <a:t>Work conditions</a:t>
            </a:r>
          </a:p>
          <a:p>
            <a:pPr>
              <a:lnSpc>
                <a:spcPct val="90000"/>
              </a:lnSpc>
            </a:pPr>
            <a:r>
              <a:rPr lang="en-US" altLang="x-none" sz="2400" dirty="0">
                <a:ea typeface="ＭＳ Ｐゴシック" charset="-128"/>
              </a:rPr>
              <a:t>Employee compensation </a:t>
            </a:r>
          </a:p>
          <a:p>
            <a:pPr>
              <a:lnSpc>
                <a:spcPct val="90000"/>
              </a:lnSpc>
              <a:buFont typeface="Wingdings 2" charset="2"/>
              <a:buNone/>
            </a:pPr>
            <a:r>
              <a:rPr lang="en-US" altLang="x-none" sz="2400" dirty="0">
                <a:ea typeface="ＭＳ Ｐゴシック" charset="-128"/>
              </a:rPr>
              <a:t>	and benefits</a:t>
            </a:r>
          </a:p>
          <a:p>
            <a:pPr>
              <a:lnSpc>
                <a:spcPct val="90000"/>
              </a:lnSpc>
            </a:pPr>
            <a:r>
              <a:rPr lang="en-US" altLang="x-none" sz="2400" dirty="0">
                <a:ea typeface="ＭＳ Ｐゴシック" charset="-128"/>
              </a:rPr>
              <a:t>Vacation and leaves</a:t>
            </a:r>
          </a:p>
          <a:p>
            <a:pPr>
              <a:lnSpc>
                <a:spcPct val="90000"/>
              </a:lnSpc>
            </a:pPr>
            <a:r>
              <a:rPr lang="en-US" altLang="x-none" sz="2400" dirty="0">
                <a:ea typeface="ＭＳ Ｐゴシック" charset="-128"/>
              </a:rPr>
              <a:t>Employee evaluation</a:t>
            </a:r>
          </a:p>
          <a:p>
            <a:pPr>
              <a:lnSpc>
                <a:spcPct val="90000"/>
              </a:lnSpc>
            </a:pPr>
            <a:r>
              <a:rPr lang="en-US" altLang="x-none" sz="2400" dirty="0">
                <a:ea typeface="ＭＳ Ｐゴシック" charset="-128"/>
              </a:rPr>
              <a:t>Supervision</a:t>
            </a:r>
          </a:p>
          <a:p>
            <a:pPr>
              <a:lnSpc>
                <a:spcPct val="90000"/>
              </a:lnSpc>
            </a:pPr>
            <a:r>
              <a:rPr lang="en-US" altLang="x-none" sz="2400" dirty="0">
                <a:ea typeface="ＭＳ Ｐゴシック" charset="-128"/>
              </a:rPr>
              <a:t>Hiring and firing</a:t>
            </a:r>
          </a:p>
          <a:p>
            <a:pPr>
              <a:lnSpc>
                <a:spcPct val="90000"/>
              </a:lnSpc>
            </a:pPr>
            <a:r>
              <a:rPr lang="en-US" altLang="x-none" sz="2400" dirty="0">
                <a:ea typeface="ＭＳ Ｐゴシック" charset="-128"/>
              </a:rPr>
              <a:t>Nondiscrimination</a:t>
            </a:r>
          </a:p>
          <a:p>
            <a:pPr>
              <a:lnSpc>
                <a:spcPct val="90000"/>
              </a:lnSpc>
            </a:pPr>
            <a:endParaRPr lang="en-US" altLang="x-none" sz="2000" dirty="0">
              <a:ea typeface="ＭＳ Ｐゴシック" charset="-128"/>
            </a:endParaRPr>
          </a:p>
          <a:p>
            <a:pPr>
              <a:lnSpc>
                <a:spcPct val="90000"/>
              </a:lnSpc>
            </a:pPr>
            <a:endParaRPr lang="en-US" altLang="x-none" sz="2000" dirty="0">
              <a:ea typeface="ＭＳ Ｐゴシック" charset="-128"/>
            </a:endParaRPr>
          </a:p>
        </p:txBody>
      </p:sp>
      <p:sp>
        <p:nvSpPr>
          <p:cNvPr id="98307" name="Footer Placeholder 6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36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eaLnBrk="0" hangingPunct="0">
              <a:defRPr sz="36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eaLnBrk="0" hangingPunct="0">
              <a:defRPr sz="36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eaLnBrk="0" hangingPunct="0">
              <a:defRPr sz="36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eaLnBrk="0" hangingPunct="0">
              <a:defRPr sz="36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sz="1200" dirty="0">
                <a:solidFill>
                  <a:schemeClr val="bg2"/>
                </a:solidFill>
              </a:rPr>
              <a:t>Copyright©2013 by Carol Fowler</a:t>
            </a:r>
          </a:p>
        </p:txBody>
      </p:sp>
      <p:sp>
        <p:nvSpPr>
          <p:cNvPr id="98308" name="Slide Number Placeholder 5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eaLnBrk="0" hangingPunct="0">
              <a:defRPr sz="36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eaLnBrk="0" hangingPunct="0">
              <a:defRPr sz="36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eaLnBrk="0" hangingPunct="0">
              <a:defRPr sz="36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eaLnBrk="0" hangingPunct="0">
              <a:defRPr sz="36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301B1623-1AF9-C64B-BFC1-78F87867AF9A}" type="slidenum">
              <a:rPr lang="en-US" altLang="x-none" sz="1200">
                <a:solidFill>
                  <a:schemeClr val="tx2"/>
                </a:solidFill>
              </a:rPr>
              <a:pPr eaLnBrk="1" hangingPunct="1"/>
              <a:t>19</a:t>
            </a:fld>
            <a:endParaRPr lang="en-US" altLang="x-none" sz="1200">
              <a:solidFill>
                <a:schemeClr val="tx2"/>
              </a:solidFill>
            </a:endParaRPr>
          </a:p>
        </p:txBody>
      </p:sp>
      <p:sp>
        <p:nvSpPr>
          <p:cNvPr id="98309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r>
              <a:rPr lang="en-US" altLang="x-none">
                <a:ea typeface="ＭＳ Ｐゴシック" charset="-128"/>
              </a:rPr>
              <a:t>Essential Policies</a:t>
            </a:r>
          </a:p>
        </p:txBody>
      </p:sp>
      <p:sp>
        <p:nvSpPr>
          <p:cNvPr id="98310" name="Content Placeholder 3"/>
          <p:cNvSpPr>
            <a:spLocks noGrp="1"/>
          </p:cNvSpPr>
          <p:nvPr>
            <p:ph sz="half" idx="4294967295"/>
          </p:nvPr>
        </p:nvSpPr>
        <p:spPr>
          <a:xfrm>
            <a:off x="8382000" y="1330325"/>
            <a:ext cx="3810000" cy="4046538"/>
          </a:xfrm>
        </p:spPr>
        <p:txBody>
          <a:bodyPr>
            <a:normAutofit fontScale="62500" lnSpcReduction="20000"/>
          </a:bodyPr>
          <a:lstStyle/>
          <a:p>
            <a:endParaRPr lang="en-US" altLang="x-none" dirty="0">
              <a:ea typeface="ＭＳ Ｐゴシック" charset="-128"/>
            </a:endParaRPr>
          </a:p>
          <a:p>
            <a:endParaRPr lang="en-US" altLang="x-none" dirty="0">
              <a:ea typeface="ＭＳ Ｐゴシック" charset="-128"/>
            </a:endParaRPr>
          </a:p>
          <a:p>
            <a:endParaRPr lang="en-US" altLang="x-none" sz="2400" dirty="0">
              <a:ea typeface="ＭＳ Ｐゴシック" charset="-128"/>
            </a:endParaRPr>
          </a:p>
          <a:p>
            <a:r>
              <a:rPr lang="en-US" altLang="x-none" sz="3400" dirty="0">
                <a:ea typeface="ＭＳ Ｐゴシック" charset="-128"/>
              </a:rPr>
              <a:t>Succession planning</a:t>
            </a:r>
          </a:p>
          <a:p>
            <a:r>
              <a:rPr lang="en-US" altLang="x-none" sz="3400" dirty="0">
                <a:ea typeface="ＭＳ Ｐゴシック" charset="-128"/>
              </a:rPr>
              <a:t>Grievance procedures</a:t>
            </a:r>
          </a:p>
          <a:p>
            <a:r>
              <a:rPr lang="en-US" altLang="x-none" sz="3400" dirty="0">
                <a:ea typeface="ＭＳ Ｐゴシック" charset="-128"/>
              </a:rPr>
              <a:t>Harassment</a:t>
            </a:r>
          </a:p>
          <a:p>
            <a:r>
              <a:rPr lang="en-US" altLang="x-none" sz="3400" dirty="0">
                <a:ea typeface="ＭＳ Ｐゴシック" charset="-128"/>
              </a:rPr>
              <a:t>Employee growth and development</a:t>
            </a:r>
          </a:p>
          <a:p>
            <a:r>
              <a:rPr lang="en-US" altLang="x-none" sz="3400" dirty="0">
                <a:ea typeface="ＭＳ Ｐゴシック" charset="-128"/>
              </a:rPr>
              <a:t>Confidentiality of lay and clergy</a:t>
            </a:r>
          </a:p>
          <a:p>
            <a:r>
              <a:rPr lang="en-US" altLang="x-none" sz="3400" dirty="0">
                <a:ea typeface="ＭＳ Ｐゴシック" charset="-128"/>
              </a:rPr>
              <a:t>Parishioner and organization records</a:t>
            </a:r>
          </a:p>
          <a:p>
            <a:endParaRPr lang="en-US" altLang="x-none" dirty="0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69836360"/>
      </p:ext>
    </p:extLst>
  </p:cSld>
  <p:clrMapOvr>
    <a:masterClrMapping/>
  </p:clrMapOvr>
  <p:transition spd="med">
    <p:rand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87578A52-5D87-9345-9A48-7B902DD220F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>
                <a:solidFill>
                  <a:schemeClr val="accent1"/>
                </a:solidFill>
                <a:ea typeface="ＭＳ Ｐゴシック" panose="020B0600070205080204" pitchFamily="34" charset="-128"/>
              </a:rPr>
              <a:t>REFLECTIONS ON THE PRESENT MOMENT</a:t>
            </a:r>
            <a:endParaRPr lang="en-US" altLang="en-US" b="1">
              <a:solidFill>
                <a:srgbClr val="000080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D06A8A32-1528-8143-A2AF-ED6EE946FBA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743200" y="2044700"/>
            <a:ext cx="7620000" cy="45847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700" b="1">
                <a:solidFill>
                  <a:schemeClr val="accent1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SOME OF THE CURRENT REALITIES WHICH FACE CHURCH INSTITUTIONS INCLUDE</a:t>
            </a:r>
            <a:r>
              <a:rPr lang="en-US" altLang="en-US" sz="1700" b="1">
                <a:solidFill>
                  <a:srgbClr val="008080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:</a:t>
            </a:r>
          </a:p>
          <a:p>
            <a:pPr algn="ctr" eaLnBrk="1" hangingPunct="1">
              <a:lnSpc>
                <a:spcPct val="90000"/>
              </a:lnSpc>
            </a:pPr>
            <a:endParaRPr lang="en-US" altLang="en-US" sz="1700" b="1">
              <a:solidFill>
                <a:srgbClr val="00808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lvl="2" eaLnBrk="1" hangingPunct="1">
              <a:lnSpc>
                <a:spcPct val="90000"/>
              </a:lnSpc>
              <a:buFont typeface="Wingdings" pitchFamily="2" charset="2"/>
              <a:buChar char="q"/>
            </a:pPr>
            <a:r>
              <a:rPr lang="en-US" altLang="en-US" sz="1700" b="1">
                <a:latin typeface="Arial" panose="020B0604020202020204" pitchFamily="34" charset="0"/>
                <a:ea typeface="ＭＳ Ｐゴシック" panose="020B0600070205080204" pitchFamily="34" charset="-128"/>
              </a:rPr>
              <a:t>Living in a litigious society</a:t>
            </a:r>
          </a:p>
          <a:p>
            <a:pPr eaLnBrk="1" hangingPunct="1">
              <a:lnSpc>
                <a:spcPct val="90000"/>
              </a:lnSpc>
            </a:pPr>
            <a:endParaRPr lang="en-US" altLang="en-US" sz="1700" b="1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lvl="2" eaLnBrk="1" hangingPunct="1">
              <a:lnSpc>
                <a:spcPct val="90000"/>
              </a:lnSpc>
              <a:buFont typeface="Wingdings" pitchFamily="2" charset="2"/>
              <a:buChar char="q"/>
            </a:pPr>
            <a:r>
              <a:rPr lang="en-US" altLang="en-US" sz="1700" b="1">
                <a:latin typeface="Arial" panose="020B0604020202020204" pitchFamily="34" charset="0"/>
                <a:ea typeface="ＭＳ Ｐゴシック" panose="020B0600070205080204" pitchFamily="34" charset="-128"/>
              </a:rPr>
              <a:t>Moving from self-contained community to employer</a:t>
            </a:r>
          </a:p>
          <a:p>
            <a:pPr eaLnBrk="1" hangingPunct="1">
              <a:lnSpc>
                <a:spcPct val="90000"/>
              </a:lnSpc>
            </a:pPr>
            <a:endParaRPr lang="en-US" altLang="en-US" sz="1700" b="1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lvl="2" eaLnBrk="1" hangingPunct="1">
              <a:lnSpc>
                <a:spcPct val="90000"/>
              </a:lnSpc>
              <a:buFont typeface="Wingdings" pitchFamily="2" charset="2"/>
              <a:buChar char="q"/>
            </a:pPr>
            <a:r>
              <a:rPr lang="en-US" altLang="en-US" sz="1700" b="1">
                <a:latin typeface="Arial" panose="020B0604020202020204" pitchFamily="34" charset="0"/>
                <a:ea typeface="ＭＳ Ｐゴシック" panose="020B0600070205080204" pitchFamily="34" charset="-128"/>
              </a:rPr>
              <a:t>Facing the tension between the individual and the institution</a:t>
            </a:r>
          </a:p>
          <a:p>
            <a:pPr eaLnBrk="1" hangingPunct="1">
              <a:lnSpc>
                <a:spcPct val="90000"/>
              </a:lnSpc>
            </a:pPr>
            <a:endParaRPr lang="en-US" altLang="en-US" sz="1700" b="1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lvl="2" eaLnBrk="1" hangingPunct="1">
              <a:lnSpc>
                <a:spcPct val="90000"/>
              </a:lnSpc>
              <a:buFont typeface="Wingdings" pitchFamily="2" charset="2"/>
              <a:buChar char="q"/>
            </a:pPr>
            <a:r>
              <a:rPr lang="en-US" altLang="en-US" sz="1700" b="1">
                <a:latin typeface="Arial" panose="020B0604020202020204" pitchFamily="34" charset="0"/>
                <a:ea typeface="ＭＳ Ｐゴシック" panose="020B0600070205080204" pitchFamily="34" charset="-128"/>
              </a:rPr>
              <a:t>Rethinking how workers are formed and trained</a:t>
            </a:r>
          </a:p>
          <a:p>
            <a:pPr eaLnBrk="1" hangingPunct="1">
              <a:lnSpc>
                <a:spcPct val="90000"/>
              </a:lnSpc>
            </a:pPr>
            <a:endParaRPr lang="en-US" altLang="en-US" sz="1700" b="1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lvl="2" eaLnBrk="1" hangingPunct="1">
              <a:lnSpc>
                <a:spcPct val="90000"/>
              </a:lnSpc>
              <a:buFont typeface="Wingdings" pitchFamily="2" charset="2"/>
              <a:buChar char="q"/>
            </a:pPr>
            <a:r>
              <a:rPr lang="en-US" altLang="en-US" sz="1700" b="1">
                <a:latin typeface="Arial" panose="020B0604020202020204" pitchFamily="34" charset="0"/>
                <a:ea typeface="ＭＳ Ｐゴシック" panose="020B0600070205080204" pitchFamily="34" charset="-128"/>
              </a:rPr>
              <a:t>Recognizing the need for effective organization skills</a:t>
            </a:r>
            <a:endParaRPr lang="en-US" altLang="en-US" sz="1300" b="1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150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1138226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>
          <a:xfrm>
            <a:off x="2667000" y="385764"/>
            <a:ext cx="7772400" cy="1190625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x-none">
                <a:ea typeface="ＭＳ Ｐゴシック" charset="-128"/>
              </a:rPr>
              <a:t>MISCELLANEOUS POLICIES AND PROCEDURES</a:t>
            </a:r>
          </a:p>
        </p:txBody>
      </p:sp>
      <p:sp>
        <p:nvSpPr>
          <p:cNvPr id="9933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en-US" altLang="x-none" sz="2400" dirty="0">
                <a:ea typeface="ＭＳ Ｐゴシック" charset="-128"/>
              </a:rPr>
              <a:t>Diversity						</a:t>
            </a:r>
          </a:p>
          <a:p>
            <a:pPr eaLnBrk="1" hangingPunct="1"/>
            <a:r>
              <a:rPr lang="en-US" altLang="x-none" sz="2400" dirty="0">
                <a:ea typeface="ＭＳ Ｐゴシック" charset="-128"/>
              </a:rPr>
              <a:t>Conflict of interest</a:t>
            </a:r>
          </a:p>
          <a:p>
            <a:pPr eaLnBrk="1" hangingPunct="1"/>
            <a:r>
              <a:rPr lang="en-US" altLang="x-none" sz="2400" dirty="0">
                <a:ea typeface="ＭＳ Ｐゴシック" charset="-128"/>
              </a:rPr>
              <a:t>Intellectual property</a:t>
            </a:r>
          </a:p>
          <a:p>
            <a:pPr eaLnBrk="1" hangingPunct="1"/>
            <a:r>
              <a:rPr lang="en-US" altLang="x-none" sz="2400" dirty="0">
                <a:ea typeface="ＭＳ Ｐゴシック" charset="-128"/>
              </a:rPr>
              <a:t>Other employment</a:t>
            </a:r>
          </a:p>
          <a:p>
            <a:pPr eaLnBrk="1" hangingPunct="1"/>
            <a:r>
              <a:rPr lang="en-US" altLang="x-none" sz="2400" dirty="0">
                <a:ea typeface="ＭＳ Ｐゴシック" charset="-128"/>
              </a:rPr>
              <a:t>Dress standards</a:t>
            </a:r>
          </a:p>
          <a:p>
            <a:pPr eaLnBrk="1" hangingPunct="1"/>
            <a:r>
              <a:rPr lang="en-US" altLang="x-none" sz="2400" dirty="0">
                <a:ea typeface="ＭＳ Ｐゴシック" charset="-128"/>
              </a:rPr>
              <a:t>Use of Parish Property</a:t>
            </a:r>
          </a:p>
          <a:p>
            <a:pPr eaLnBrk="1" hangingPunct="1"/>
            <a:r>
              <a:rPr lang="en-US" altLang="x-none" sz="2400" dirty="0">
                <a:ea typeface="ＭＳ Ｐゴシック" charset="-128"/>
              </a:rPr>
              <a:t>Transportation</a:t>
            </a:r>
          </a:p>
          <a:p>
            <a:pPr eaLnBrk="1" hangingPunct="1"/>
            <a:r>
              <a:rPr lang="en-US" altLang="x-none" sz="2400" dirty="0">
                <a:ea typeface="ＭＳ Ｐゴシック" charset="-128"/>
              </a:rPr>
              <a:t>Children in the workplace</a:t>
            </a:r>
          </a:p>
        </p:txBody>
      </p:sp>
    </p:spTree>
    <p:extLst>
      <p:ext uri="{BB962C8B-B14F-4D97-AF65-F5344CB8AC3E}">
        <p14:creationId xmlns:p14="http://schemas.microsoft.com/office/powerpoint/2010/main" val="291759480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>
            <a:extLst>
              <a:ext uri="{FF2B5EF4-FFF2-40B4-BE49-F238E27FC236}">
                <a16:creationId xmlns:a16="http://schemas.microsoft.com/office/drawing/2014/main" id="{B194465B-0CE9-774E-AD62-9DF5E570BB4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MISCELLANEOUS POLICIES cont.</a:t>
            </a:r>
          </a:p>
        </p:txBody>
      </p:sp>
      <p:sp>
        <p:nvSpPr>
          <p:cNvPr id="62467" name="Rectangle 3">
            <a:extLst>
              <a:ext uri="{FF2B5EF4-FFF2-40B4-BE49-F238E27FC236}">
                <a16:creationId xmlns:a16="http://schemas.microsoft.com/office/drawing/2014/main" id="{C7051F8B-2218-684A-ADB2-67A25373E5A8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sz="2400" dirty="0">
                <a:ea typeface="ＭＳ Ｐゴシック" panose="020B0600070205080204" pitchFamily="34" charset="-128"/>
              </a:rPr>
              <a:t>Children in the workplace</a:t>
            </a:r>
          </a:p>
          <a:p>
            <a:pPr eaLnBrk="1" hangingPunct="1"/>
            <a:r>
              <a:rPr lang="en-US" altLang="en-US" sz="2400" dirty="0">
                <a:ea typeface="ＭＳ Ｐゴシック" panose="020B0600070205080204" pitchFamily="34" charset="-128"/>
              </a:rPr>
              <a:t>Worker’s compensation</a:t>
            </a:r>
          </a:p>
          <a:p>
            <a:pPr eaLnBrk="1" hangingPunct="1"/>
            <a:r>
              <a:rPr lang="en-US" altLang="en-US" sz="2400" dirty="0">
                <a:ea typeface="ＭＳ Ｐゴシック" panose="020B0600070205080204" pitchFamily="34" charset="-128"/>
              </a:rPr>
              <a:t>Personal leaves</a:t>
            </a:r>
          </a:p>
        </p:txBody>
      </p:sp>
    </p:spTree>
    <p:extLst>
      <p:ext uri="{BB962C8B-B14F-4D97-AF65-F5344CB8AC3E}">
        <p14:creationId xmlns:p14="http://schemas.microsoft.com/office/powerpoint/2010/main" val="216085223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>
            <a:extLst>
              <a:ext uri="{FF2B5EF4-FFF2-40B4-BE49-F238E27FC236}">
                <a16:creationId xmlns:a16="http://schemas.microsoft.com/office/drawing/2014/main" id="{8C7281FC-825C-364C-9A1A-24B75FB8AF5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5400">
                <a:ea typeface="ＭＳ Ｐゴシック" panose="020B0600070205080204" pitchFamily="34" charset="-128"/>
              </a:rPr>
              <a:t>Policy Administration</a:t>
            </a:r>
          </a:p>
        </p:txBody>
      </p:sp>
      <p:sp>
        <p:nvSpPr>
          <p:cNvPr id="59395" name="Rectangle 3">
            <a:extLst>
              <a:ext uri="{FF2B5EF4-FFF2-40B4-BE49-F238E27FC236}">
                <a16:creationId xmlns:a16="http://schemas.microsoft.com/office/drawing/2014/main" id="{0FFF0B42-B94F-3645-8A43-EB5826B7C5E9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sz="2400" dirty="0">
                <a:ea typeface="ＭＳ Ｐゴシック" panose="020B0600070205080204" pitchFamily="34" charset="-128"/>
              </a:rPr>
              <a:t>Parish, school and agency administrators are responsible for communicating, administering and enforcing all personnel policies.</a:t>
            </a:r>
          </a:p>
          <a:p>
            <a:pPr eaLnBrk="1" hangingPunct="1"/>
            <a:r>
              <a:rPr lang="en-US" altLang="en-US" sz="2400" dirty="0">
                <a:ea typeface="ＭＳ Ｐゴシック" panose="020B0600070205080204" pitchFamily="34" charset="-128"/>
              </a:rPr>
              <a:t>Employee handbooks</a:t>
            </a:r>
          </a:p>
        </p:txBody>
      </p:sp>
    </p:spTree>
    <p:extLst>
      <p:ext uri="{BB962C8B-B14F-4D97-AF65-F5344CB8AC3E}">
        <p14:creationId xmlns:p14="http://schemas.microsoft.com/office/powerpoint/2010/main" val="252011043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           Questions/discussion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8"/>
            <a:r>
              <a:rPr lang="en-US" sz="90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Marker Felt Wide" charset="0"/>
                <a:ea typeface="Marker Felt Wide" charset="0"/>
                <a:cs typeface="Marker Felt Wide" charset="0"/>
              </a:rPr>
              <a:t>?</a:t>
            </a:r>
            <a:r>
              <a:rPr lang="en-US" sz="9000" b="1" dirty="0">
                <a:latin typeface="Marker Felt Wide" charset="0"/>
                <a:ea typeface="Marker Felt Wide" charset="0"/>
                <a:cs typeface="Marker Felt Wide" charset="0"/>
              </a:rPr>
              <a:t>              </a:t>
            </a:r>
            <a:r>
              <a:rPr lang="en-US" dirty="0"/>
              <a:t>?</a:t>
            </a:r>
            <a:endParaRPr lang="en-US" sz="9000" b="1" dirty="0">
              <a:latin typeface="Marker Felt Wide" charset="0"/>
              <a:ea typeface="Marker Felt Wide" charset="0"/>
              <a:cs typeface="Marker Felt Wid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12177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>
                <a:ea typeface="ＭＳ Ｐゴシック" charset="-128"/>
              </a:rPr>
              <a:t>BASIC DEFINITIONS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x-none" sz="2400" dirty="0">
                <a:ea typeface="ＭＳ Ｐゴシック" charset="-128"/>
              </a:rPr>
              <a:t>Exempt</a:t>
            </a:r>
          </a:p>
          <a:p>
            <a:pPr eaLnBrk="1" hangingPunct="1"/>
            <a:r>
              <a:rPr lang="en-US" altLang="x-none" sz="2400" dirty="0">
                <a:ea typeface="ＭＳ Ｐゴシック" charset="-128"/>
              </a:rPr>
              <a:t>Non-exempt</a:t>
            </a:r>
          </a:p>
          <a:p>
            <a:pPr eaLnBrk="1" hangingPunct="1"/>
            <a:r>
              <a:rPr lang="en-US" altLang="x-none" sz="2400" dirty="0">
                <a:ea typeface="ＭＳ Ｐゴシック" charset="-128"/>
              </a:rPr>
              <a:t>At will employer</a:t>
            </a:r>
          </a:p>
          <a:p>
            <a:pPr eaLnBrk="1" hangingPunct="1"/>
            <a:r>
              <a:rPr lang="en-US" altLang="x-none" sz="2400" dirty="0">
                <a:ea typeface="ＭＳ Ｐゴシック" charset="-128"/>
              </a:rPr>
              <a:t>Just Cause employer</a:t>
            </a:r>
          </a:p>
          <a:p>
            <a:pPr lvl="2" eaLnBrk="1" hangingPunct="1">
              <a:buFont typeface="Wingdings" charset="2"/>
              <a:buChar char="§"/>
            </a:pPr>
            <a:endParaRPr lang="en-US" altLang="x-none" dirty="0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440276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026"/>
          <p:cNvSpPr>
            <a:spLocks noGrp="1" noChangeArrowheads="1"/>
          </p:cNvSpPr>
          <p:nvPr>
            <p:ph type="title"/>
          </p:nvPr>
        </p:nvSpPr>
        <p:spPr>
          <a:xfrm>
            <a:off x="2667000" y="661988"/>
            <a:ext cx="7772400" cy="914400"/>
          </a:xfrm>
        </p:spPr>
        <p:txBody>
          <a:bodyPr>
            <a:normAutofit/>
          </a:bodyPr>
          <a:lstStyle/>
          <a:p>
            <a:r>
              <a:rPr lang="en-US" altLang="en-US" sz="5400">
                <a:ln>
                  <a:noFill/>
                </a:ln>
              </a:rPr>
              <a:t>Exempt</a:t>
            </a:r>
          </a:p>
        </p:txBody>
      </p:sp>
      <p:sp>
        <p:nvSpPr>
          <p:cNvPr id="7170" name="Rectangle 1027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en-US" sz="2400" dirty="0"/>
              <a:t>Exempt employees are those who supervise two or more people, and have the authority to hire, fire, discipline, make salary increase recommendations, etc. </a:t>
            </a:r>
          </a:p>
          <a:p>
            <a:pPr>
              <a:buFontTx/>
              <a:buNone/>
            </a:pPr>
            <a:r>
              <a:rPr lang="en-US" altLang="en-US" sz="2400" dirty="0"/>
              <a:t>                          </a:t>
            </a:r>
            <a:r>
              <a:rPr lang="en-US" altLang="en-US" sz="2400" b="1" i="1" u="sng" dirty="0"/>
              <a:t>OR</a:t>
            </a:r>
          </a:p>
        </p:txBody>
      </p:sp>
    </p:spTree>
    <p:extLst>
      <p:ext uri="{BB962C8B-B14F-4D97-AF65-F5344CB8AC3E}">
        <p14:creationId xmlns:p14="http://schemas.microsoft.com/office/powerpoint/2010/main" val="13306425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2"/>
          <p:cNvSpPr>
            <a:spLocks noGrp="1" noChangeArrowheads="1"/>
          </p:cNvSpPr>
          <p:nvPr>
            <p:ph type="title"/>
          </p:nvPr>
        </p:nvSpPr>
        <p:spPr>
          <a:xfrm>
            <a:off x="2667000" y="661988"/>
            <a:ext cx="7772400" cy="914400"/>
          </a:xfrm>
        </p:spPr>
        <p:txBody>
          <a:bodyPr>
            <a:normAutofit/>
          </a:bodyPr>
          <a:lstStyle/>
          <a:p>
            <a:r>
              <a:rPr lang="en-US" altLang="en-US" sz="5400">
                <a:ln>
                  <a:noFill/>
                </a:ln>
              </a:rPr>
              <a:t>Exempt</a:t>
            </a:r>
          </a:p>
        </p:txBody>
      </p:sp>
      <p:sp>
        <p:nvSpPr>
          <p:cNvPr id="8194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en-US" sz="4000"/>
              <a:t>Those whose positions require a specialized course of study generally obtained through a 4-year college degree program.</a:t>
            </a:r>
          </a:p>
        </p:txBody>
      </p:sp>
    </p:spTree>
    <p:extLst>
      <p:ext uri="{BB962C8B-B14F-4D97-AF65-F5344CB8AC3E}">
        <p14:creationId xmlns:p14="http://schemas.microsoft.com/office/powerpoint/2010/main" val="18835079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n>
                  <a:noFill/>
                </a:ln>
              </a:rPr>
              <a:t>SALARY BASIS TEST FOR EXEMPT	</a:t>
            </a:r>
          </a:p>
        </p:txBody>
      </p:sp>
      <p:sp>
        <p:nvSpPr>
          <p:cNvPr id="57346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en-US" sz="2400" dirty="0"/>
              <a:t>Labor Dep’t. to change rules that will guarantee overtime pay to workers who are currently classified as exempt</a:t>
            </a:r>
          </a:p>
          <a:p>
            <a:r>
              <a:rPr lang="en-US" altLang="en-US" sz="2400" dirty="0"/>
              <a:t>Salary threshold will be nearly doubled from $23,660 annually or $455 per week to $47,476 per year or $970 per week</a:t>
            </a:r>
          </a:p>
          <a:p>
            <a:r>
              <a:rPr lang="en-US" altLang="en-US" sz="2400" dirty="0"/>
              <a:t>Teachers will remain exempt </a:t>
            </a:r>
          </a:p>
        </p:txBody>
      </p:sp>
    </p:spTree>
    <p:extLst>
      <p:ext uri="{BB962C8B-B14F-4D97-AF65-F5344CB8AC3E}">
        <p14:creationId xmlns:p14="http://schemas.microsoft.com/office/powerpoint/2010/main" val="25874832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NON-EXEMPT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All those employees who do not meet the job description or minimum salary requirements to be considered exempt.</a:t>
            </a:r>
          </a:p>
        </p:txBody>
      </p:sp>
    </p:spTree>
    <p:extLst>
      <p:ext uri="{BB962C8B-B14F-4D97-AF65-F5344CB8AC3E}">
        <p14:creationId xmlns:p14="http://schemas.microsoft.com/office/powerpoint/2010/main" val="34483004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2"/>
          <p:cNvSpPr>
            <a:spLocks noGrp="1" noChangeArrowheads="1"/>
          </p:cNvSpPr>
          <p:nvPr>
            <p:ph type="title"/>
          </p:nvPr>
        </p:nvSpPr>
        <p:spPr>
          <a:xfrm>
            <a:off x="2667000" y="814388"/>
            <a:ext cx="7772400" cy="762000"/>
          </a:xfrm>
        </p:spPr>
        <p:txBody>
          <a:bodyPr>
            <a:normAutofit/>
          </a:bodyPr>
          <a:lstStyle/>
          <a:p>
            <a:r>
              <a:rPr lang="en-US" altLang="en-US">
                <a:ln>
                  <a:noFill/>
                </a:ln>
              </a:rPr>
              <a:t>AT-WILL EMPLOYER</a:t>
            </a:r>
          </a:p>
        </p:txBody>
      </p:sp>
      <p:sp>
        <p:nvSpPr>
          <p:cNvPr id="11266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en-US" sz="2400" dirty="0"/>
              <a:t>An employer who reserves the right under state statutes to terminate any employee for any reason, with or without notice and with or without cause, where such termination is not discriminatory.</a:t>
            </a:r>
          </a:p>
        </p:txBody>
      </p:sp>
    </p:spTree>
    <p:extLst>
      <p:ext uri="{BB962C8B-B14F-4D97-AF65-F5344CB8AC3E}">
        <p14:creationId xmlns:p14="http://schemas.microsoft.com/office/powerpoint/2010/main" val="8891496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n>
                  <a:noFill/>
                </a:ln>
              </a:rPr>
              <a:t>JUST CAUSE EMPLOYER</a:t>
            </a:r>
          </a:p>
        </p:txBody>
      </p:sp>
      <p:sp>
        <p:nvSpPr>
          <p:cNvPr id="1229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dirty="0"/>
              <a:t>Corrective action, including termination, must be for clear, compelling, and justifiable reasons</a:t>
            </a:r>
            <a:r>
              <a:rPr lang="en-US" alt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6353832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{49FF3F49-F8A8-684C-882D-C49B05BD6813}tf10001058</Template>
  <TotalTime>1573</TotalTime>
  <Words>547</Words>
  <Application>Microsoft Macintosh PowerPoint</Application>
  <PresentationFormat>Widescreen</PresentationFormat>
  <Paragraphs>116</Paragraphs>
  <Slides>23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2" baseType="lpstr">
      <vt:lpstr>ＭＳ Ｐゴシック</vt:lpstr>
      <vt:lpstr>Arial</vt:lpstr>
      <vt:lpstr>Calibri</vt:lpstr>
      <vt:lpstr>Calibri Light</vt:lpstr>
      <vt:lpstr>Marker Felt Wide</vt:lpstr>
      <vt:lpstr>Times New Roman</vt:lpstr>
      <vt:lpstr>Wingdings</vt:lpstr>
      <vt:lpstr>Wingdings 2</vt:lpstr>
      <vt:lpstr>Celestial</vt:lpstr>
      <vt:lpstr>LEGAL FOUNDATIONS OF CHURCH HUMAN RESOURCES</vt:lpstr>
      <vt:lpstr>REFLECTIONS ON THE PRESENT MOMENT</vt:lpstr>
      <vt:lpstr>BASIC DEFINITIONS</vt:lpstr>
      <vt:lpstr>Exempt</vt:lpstr>
      <vt:lpstr>Exempt</vt:lpstr>
      <vt:lpstr>SALARY BASIS TEST FOR EXEMPT </vt:lpstr>
      <vt:lpstr>NON-EXEMPT</vt:lpstr>
      <vt:lpstr>AT-WILL EMPLOYER</vt:lpstr>
      <vt:lpstr>JUST CAUSE EMPLOYER</vt:lpstr>
      <vt:lpstr> FEDERAL LEGISLATION</vt:lpstr>
      <vt:lpstr>EEO Legislation</vt:lpstr>
      <vt:lpstr>Sexual Harassement</vt:lpstr>
      <vt:lpstr>POLLING QUESTIONS:</vt:lpstr>
      <vt:lpstr>PERSONNEL POLICIES</vt:lpstr>
      <vt:lpstr>Just Policies</vt:lpstr>
      <vt:lpstr>PowerPoint Presentation</vt:lpstr>
      <vt:lpstr>PowerPoint Presentation</vt:lpstr>
      <vt:lpstr>PowerPoint Presentation</vt:lpstr>
      <vt:lpstr>Essential Policies</vt:lpstr>
      <vt:lpstr>MISCELLANEOUS POLICIES AND PROCEDURES</vt:lpstr>
      <vt:lpstr>MISCELLANEOUS POLICIES cont.</vt:lpstr>
      <vt:lpstr>Policy Administration</vt:lpstr>
      <vt:lpstr>                   Questions/discussion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Carol Fowler</dc:creator>
  <cp:lastModifiedBy>Carol Fowler</cp:lastModifiedBy>
  <cp:revision>10</cp:revision>
  <cp:lastPrinted>2018-11-08T00:33:33Z</cp:lastPrinted>
  <dcterms:created xsi:type="dcterms:W3CDTF">2018-11-06T17:21:51Z</dcterms:created>
  <dcterms:modified xsi:type="dcterms:W3CDTF">2018-11-08T01:27:52Z</dcterms:modified>
</cp:coreProperties>
</file>