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391" r:id="rId2"/>
    <p:sldId id="258" r:id="rId3"/>
    <p:sldId id="431" r:id="rId4"/>
    <p:sldId id="396" r:id="rId5"/>
    <p:sldId id="257" r:id="rId6"/>
    <p:sldId id="332" r:id="rId7"/>
    <p:sldId id="376" r:id="rId8"/>
    <p:sldId id="319" r:id="rId9"/>
    <p:sldId id="320" r:id="rId10"/>
    <p:sldId id="321" r:id="rId11"/>
    <p:sldId id="353" r:id="rId12"/>
    <p:sldId id="375" r:id="rId13"/>
    <p:sldId id="377" r:id="rId14"/>
    <p:sldId id="373" r:id="rId15"/>
    <p:sldId id="379" r:id="rId16"/>
    <p:sldId id="380" r:id="rId17"/>
    <p:sldId id="381" r:id="rId18"/>
    <p:sldId id="382" r:id="rId19"/>
    <p:sldId id="260" r:id="rId20"/>
    <p:sldId id="430" r:id="rId21"/>
    <p:sldId id="800" r:id="rId22"/>
    <p:sldId id="287" r:id="rId23"/>
    <p:sldId id="288" r:id="rId24"/>
    <p:sldId id="289" r:id="rId25"/>
    <p:sldId id="290" r:id="rId26"/>
    <p:sldId id="267" r:id="rId27"/>
    <p:sldId id="268" r:id="rId28"/>
    <p:sldId id="269" r:id="rId29"/>
    <p:sldId id="270" r:id="rId30"/>
    <p:sldId id="795" r:id="rId31"/>
    <p:sldId id="7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AA2D61-B77F-804E-8D11-2B48317794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A133F-5539-6540-A1CD-FBFE3FD5E0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AAA99-0A2C-CC42-B22A-52EBB51D2CF5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6F10F-1E8D-754E-ADDD-F3A2AD4EA5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97110-2A27-2144-9483-57ED9C50C5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D8E8D-DB5D-EB42-9529-AAE1DE796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60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A79AE-A368-7045-A8C5-13C413EE267A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D8B8C-2AA6-AF4A-B4CA-944D7389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6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C121479-0EC4-BD45-923C-249D56B2EF69}" type="slidenum">
              <a:rPr lang="en-US" altLang="x-none" sz="1200"/>
              <a:pPr eaLnBrk="1" hangingPunct="1"/>
              <a:t>4</a:t>
            </a:fld>
            <a:endParaRPr lang="en-US" altLang="x-none" sz="120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74688"/>
            <a:ext cx="6127750" cy="3448050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>
                <a:latin typeface="Times New Roman" charset="0"/>
                <a:ea typeface="ＭＳ Ｐゴシック" charset="-128"/>
              </a:rPr>
              <a:t>Resent among staff when roles are muddled</a:t>
            </a:r>
          </a:p>
        </p:txBody>
      </p:sp>
    </p:spTree>
    <p:extLst>
      <p:ext uri="{BB962C8B-B14F-4D97-AF65-F5344CB8AC3E}">
        <p14:creationId xmlns:p14="http://schemas.microsoft.com/office/powerpoint/2010/main" val="289340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Stats come from a survey of 198,000 employees and further studies of teams by others.  However, only 20% of those surveyed indicate that they can put their strengths to work everyday and 17% said “most of the time.”  (GO BACK TO PG 24 OF BUCHKINGHAM BOOK AFTER SLIDES ON STRENGTHS FINDER AND BUCKET)</a:t>
            </a:r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D8750-18B6-5941-9464-59B3877A42E4}" type="slidenum">
              <a:rPr lang="en-US">
                <a:latin typeface="Times New Roman" pitchFamily="-65" charset="0"/>
              </a:rPr>
              <a:pPr/>
              <a:t>7</a:t>
            </a:fld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97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Expectations: Using hazy terms to give what you consider clear instructions,</a:t>
            </a:r>
            <a:r>
              <a:rPr lang="en-US" baseline="0" dirty="0"/>
              <a:t> assigning task to more than 1 person, setting expectations the person can’t meet.</a:t>
            </a:r>
          </a:p>
          <a:p>
            <a:r>
              <a:rPr lang="en-US" baseline="0" dirty="0"/>
              <a:t>Role of pastors is complicated.  Pastors need to be clear abut roles, yet these delineations are not always clearly defined in any given situation.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64DF-4CB8-CF4F-8F2F-D6B6BE449CC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24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Based in Positive Psychology rather than medical model psychology.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34 themes of talent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2,000,000 people have taken this survey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Taking action means putting our strengths to work</a:t>
            </a: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07639-01CF-B84D-8B1B-62BD3F6FB34F}" type="slidenum">
              <a:rPr lang="en-US">
                <a:latin typeface="Times New Roman" pitchFamily="-65" charset="0"/>
              </a:rPr>
              <a:pPr/>
              <a:t>12</a:t>
            </a:fld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384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Times New Roman" pitchFamily="-65" charset="0"/>
                <a:ea typeface="ＭＳ Ｐゴシック" pitchFamily="-65" charset="-128"/>
                <a:cs typeface="ＭＳ Ｐゴシック" pitchFamily="-65" charset="-128"/>
              </a:rPr>
              <a:t>Building on strengths is not “pie in the sky or Pollyanna” thinking it is simply what works better.</a:t>
            </a:r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2A9EB-4914-C449-A15E-C4B600DF902E}" type="slidenum">
              <a:rPr lang="en-US">
                <a:latin typeface="Times New Roman" pitchFamily="-65" charset="0"/>
              </a:rPr>
              <a:pPr/>
              <a:t>13</a:t>
            </a:fld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9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65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6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7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66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1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92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68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7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5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4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7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4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3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3C0BF1-7999-6048-AEF1-C33924FCC1A8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5D165E-AA94-4D46-9F5E-45FFC02FD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4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STAFF RELATIONSHIPS AND EMPLOYEE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62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Leader’s ROLE cont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Staff meetings</a:t>
            </a:r>
          </a:p>
          <a:p>
            <a:r>
              <a:rPr lang="en-US" sz="2400" dirty="0"/>
              <a:t>Parish meetings</a:t>
            </a:r>
          </a:p>
          <a:p>
            <a:r>
              <a:rPr lang="en-US" sz="2400" dirty="0"/>
              <a:t>Staff and parishioner collaboration</a:t>
            </a:r>
          </a:p>
          <a:p>
            <a:r>
              <a:rPr lang="en-US" sz="2400" dirty="0"/>
              <a:t>Conflict in the parish and among the staff</a:t>
            </a:r>
          </a:p>
        </p:txBody>
      </p:sp>
    </p:spTree>
    <p:extLst>
      <p:ext uri="{BB962C8B-B14F-4D97-AF65-F5344CB8AC3E}">
        <p14:creationId xmlns:p14="http://schemas.microsoft.com/office/powerpoint/2010/main" val="117862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Pastors/supervisors cont: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Creating ill-defined expectations and responsibilities</a:t>
            </a:r>
          </a:p>
          <a:p>
            <a:r>
              <a:rPr lang="en-US" sz="2400" dirty="0"/>
              <a:t>Hiring right person for the wrong job</a:t>
            </a:r>
          </a:p>
          <a:p>
            <a:r>
              <a:rPr lang="en-US" sz="2400" dirty="0"/>
              <a:t>Talking instead of listening</a:t>
            </a:r>
          </a:p>
          <a:p>
            <a:r>
              <a:rPr lang="en-US" sz="2400" dirty="0"/>
              <a:t>Being judge and jury</a:t>
            </a:r>
          </a:p>
          <a:p>
            <a:r>
              <a:rPr lang="en-US" sz="2400" dirty="0"/>
              <a:t>Rescuing instead of coaching</a:t>
            </a:r>
          </a:p>
        </p:txBody>
      </p:sp>
    </p:spTree>
    <p:extLst>
      <p:ext uri="{BB962C8B-B14F-4D97-AF65-F5344CB8AC3E}">
        <p14:creationId xmlns:p14="http://schemas.microsoft.com/office/powerpoint/2010/main" val="3891725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 idx="4294967295"/>
          </p:nvPr>
        </p:nvSpPr>
        <p:spPr>
          <a:xfrm>
            <a:off x="2895600" y="144464"/>
            <a:ext cx="7772400" cy="1431925"/>
          </a:xfrm>
        </p:spPr>
        <p:txBody>
          <a:bodyPr vert="horz" lIns="0" tIns="45720" rIns="0" bIns="0" rtlCol="0" anchor="ctr">
            <a:normAutofit/>
          </a:bodyPr>
          <a:lstStyle/>
          <a:p>
            <a:pPr eaLnBrk="1" hangingPunct="1"/>
            <a:r>
              <a:rPr lang="en-US" sz="3900">
                <a:ea typeface="ＭＳ Ｐゴシック" pitchFamily="-65" charset="-128"/>
                <a:cs typeface="ＭＳ Ｐゴシック" pitchFamily="-65" charset="-128"/>
              </a:rPr>
              <a:t>Strengths and Engagement in the 	Workplace</a:t>
            </a:r>
          </a:p>
        </p:txBody>
      </p:sp>
      <p:sp>
        <p:nvSpPr>
          <p:cNvPr id="144387" name="Content Placeholder 2"/>
          <p:cNvSpPr>
            <a:spLocks noGrp="1"/>
          </p:cNvSpPr>
          <p:nvPr>
            <p:ph idx="4294967295"/>
          </p:nvPr>
        </p:nvSpPr>
        <p:spPr>
          <a:xfrm>
            <a:off x="2819400" y="1981200"/>
            <a:ext cx="7848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The strengths revolution 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You learn little about excellence by studying failure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Clifton Strengths Finder profile (Naming your strengths)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Taking action – How to use strengths to make a tangible contribution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</p:spTree>
    <p:extLst>
      <p:ext uri="{BB962C8B-B14F-4D97-AF65-F5344CB8AC3E}">
        <p14:creationId xmlns:p14="http://schemas.microsoft.com/office/powerpoint/2010/main" val="65108090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/>
          <p:cNvSpPr>
            <a:spLocks noGrp="1"/>
          </p:cNvSpPr>
          <p:nvPr>
            <p:ph type="title" idx="4294967295"/>
          </p:nvPr>
        </p:nvSpPr>
        <p:spPr>
          <a:xfrm>
            <a:off x="2895600" y="144464"/>
            <a:ext cx="7772400" cy="1431925"/>
          </a:xfrm>
        </p:spPr>
        <p:txBody>
          <a:bodyPr vert="horz" lIns="0" tIns="45720" rIns="0" bIns="0" rtlCol="0" anchor="ctr">
            <a:normAutofit/>
          </a:bodyPr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STRENGTHS VS WEAKNESSES</a:t>
            </a:r>
          </a:p>
        </p:txBody>
      </p:sp>
      <p:sp>
        <p:nvSpPr>
          <p:cNvPr id="148483" name="Content Placeholder 2"/>
          <p:cNvSpPr>
            <a:spLocks noGrp="1"/>
          </p:cNvSpPr>
          <p:nvPr>
            <p:ph idx="4294967295"/>
          </p:nvPr>
        </p:nvSpPr>
        <p:spPr>
          <a:xfrm>
            <a:off x="2819400" y="1981200"/>
            <a:ext cx="7848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“Which will help you be most successful: building on your strengths or fixing your weaknesses?”</a:t>
            </a:r>
          </a:p>
          <a:p>
            <a:pPr eaLnBrk="1" hangingPunct="1"/>
            <a:endParaRPr lang="en-US" sz="24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41% say building on strengths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59% say fixing weaknesses</a:t>
            </a:r>
          </a:p>
          <a:p>
            <a:pPr eaLnBrk="1" hangingPunct="1"/>
            <a:endParaRPr lang="en-US" sz="24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Leaders need to focus on strengths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</p:spTree>
    <p:extLst>
      <p:ext uri="{BB962C8B-B14F-4D97-AF65-F5344CB8AC3E}">
        <p14:creationId xmlns:p14="http://schemas.microsoft.com/office/powerpoint/2010/main" val="2671113705"/>
      </p:ext>
    </p:extLst>
  </p:cSld>
  <p:clrMapOvr>
    <a:masterClrMapping/>
  </p:clrMapOvr>
  <p:transition>
    <p:push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SUPPORTING AND EVALUATING STAFF BASED ON STRENGTHS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01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Directing  &amp; Supervising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/>
              <a:t>Develop reasonable expectations.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/>
              <a:t>Communicate your expectations clearly.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/>
              <a:t>Give negative and/or positive feedback frequently.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9360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Directing  &amp; Supervising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/>
              <a:t>Encourage employees to ask questions and get clarification when necessary.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/>
              <a:t>Ensure that employees get proper training to do their jobs.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4870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Coaching &amp; Counseling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/>
              <a:t>Help employees identify their strengths and weaknesses</a:t>
            </a:r>
          </a:p>
          <a:p>
            <a:pPr eaLnBrk="1" hangingPunct="1">
              <a:lnSpc>
                <a:spcPct val="90000"/>
              </a:lnSpc>
            </a:pPr>
            <a:r>
              <a:rPr lang="en-US" sz="4000"/>
              <a:t>Suggest ways for employees to use their strengths for the maximum benefit of the organization.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129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Coaching &amp; Counseling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/>
              <a:t>Suggest ways the employee can gain knowledge and skills in areas of current weakness.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/>
              <a:t>Motivate employees through job enrichment and recognition.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978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Conflict is not to be avoided</a:t>
            </a:r>
          </a:p>
          <a:p>
            <a:r>
              <a:rPr lang="en-US" sz="2400" dirty="0"/>
              <a:t>Conflict is an essential step in coming to the best decisions and solutions in planning and operations</a:t>
            </a:r>
          </a:p>
          <a:p>
            <a:r>
              <a:rPr lang="en-US" sz="2400" dirty="0"/>
              <a:t>Mine the conflict</a:t>
            </a:r>
          </a:p>
          <a:p>
            <a:r>
              <a:rPr lang="en-US" sz="2400" dirty="0"/>
              <a:t>Work past the discomfort</a:t>
            </a:r>
          </a:p>
          <a:p>
            <a:r>
              <a:rPr lang="en-US" sz="2400" dirty="0"/>
              <a:t>Always work to build trust in the midst of conflict</a:t>
            </a:r>
          </a:p>
          <a:p>
            <a:r>
              <a:rPr lang="en-US" sz="2400" dirty="0"/>
              <a:t>Avoid artificial harmony</a:t>
            </a:r>
          </a:p>
        </p:txBody>
      </p:sp>
    </p:spTree>
    <p:extLst>
      <p:ext uri="{BB962C8B-B14F-4D97-AF65-F5344CB8AC3E}">
        <p14:creationId xmlns:p14="http://schemas.microsoft.com/office/powerpoint/2010/main" val="357810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Have you had experience working for and with a positive leader?</a:t>
            </a:r>
          </a:p>
          <a:p>
            <a:endParaRPr lang="en-US" dirty="0"/>
          </a:p>
          <a:p>
            <a:pPr lvl="1"/>
            <a:r>
              <a:rPr lang="en-US" dirty="0"/>
              <a:t>Describe the person.</a:t>
            </a:r>
          </a:p>
          <a:p>
            <a:pPr lvl="1"/>
            <a:r>
              <a:rPr lang="en-US" dirty="0"/>
              <a:t>What was that experience like?</a:t>
            </a:r>
          </a:p>
          <a:p>
            <a:pPr lvl="1"/>
            <a:endParaRPr lang="en-US" dirty="0"/>
          </a:p>
          <a:p>
            <a:r>
              <a:rPr lang="en-US" dirty="0"/>
              <a:t>Have you had  experience working with a leader whose style was based on criticism or micromanaging?</a:t>
            </a:r>
          </a:p>
          <a:p>
            <a:r>
              <a:rPr lang="en-US" dirty="0"/>
              <a:t>	</a:t>
            </a:r>
          </a:p>
          <a:p>
            <a:pPr lvl="1"/>
            <a:r>
              <a:rPr lang="en-US" dirty="0"/>
              <a:t>Describe the person.</a:t>
            </a:r>
          </a:p>
          <a:p>
            <a:pPr lvl="1"/>
            <a:r>
              <a:rPr lang="en-US" dirty="0"/>
              <a:t>What was the experience like?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730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Some Sources of Conflict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sz="2400" dirty="0">
                <a:ea typeface="ＭＳ Ｐゴシック" charset="-128"/>
              </a:rPr>
              <a:t>Micromanaging</a:t>
            </a:r>
          </a:p>
          <a:p>
            <a:r>
              <a:rPr lang="en-US" altLang="x-none" sz="2400" dirty="0">
                <a:ea typeface="ＭＳ Ｐゴシック" charset="-128"/>
              </a:rPr>
              <a:t>Abdication of decision making</a:t>
            </a:r>
          </a:p>
          <a:p>
            <a:r>
              <a:rPr lang="en-US" altLang="x-none" sz="2400" dirty="0">
                <a:ea typeface="ＭＳ Ｐゴシック" charset="-128"/>
              </a:rPr>
              <a:t>Overreacting</a:t>
            </a:r>
          </a:p>
          <a:p>
            <a:r>
              <a:rPr lang="en-US" altLang="x-none" sz="2400" dirty="0">
                <a:ea typeface="ＭＳ Ｐゴシック" charset="-128"/>
              </a:rPr>
              <a:t>Being dismissive</a:t>
            </a:r>
          </a:p>
          <a:p>
            <a:r>
              <a:rPr lang="en-US" altLang="x-none" sz="2400" dirty="0">
                <a:ea typeface="ＭＳ Ｐゴシック" charset="-128"/>
              </a:rPr>
              <a:t>Lack of clear expectations</a:t>
            </a:r>
          </a:p>
        </p:txBody>
      </p:sp>
    </p:spTree>
    <p:extLst>
      <p:ext uri="{BB962C8B-B14F-4D97-AF65-F5344CB8AC3E}">
        <p14:creationId xmlns:p14="http://schemas.microsoft.com/office/powerpoint/2010/main" val="2297840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CD7A-37C1-6642-9C3F-55066B45B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GROUP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EE182-D616-CC48-B2AA-CC207FF0C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are the qualities and traits of healthy working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2593707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>
          <a:xfrm>
            <a:off x="2303464" y="838200"/>
            <a:ext cx="7583487" cy="1524000"/>
          </a:xfrm>
        </p:spPr>
        <p:txBody>
          <a:bodyPr/>
          <a:lstStyle/>
          <a:p>
            <a:pPr eaLnBrk="1" hangingPunct="1"/>
            <a:r>
              <a:rPr lang="en-US" altLang="x-none" sz="3600" b="1">
                <a:solidFill>
                  <a:srgbClr val="FFFFFF"/>
                </a:solidFill>
                <a:ea typeface="ＭＳ Ｐゴシック" charset="-128"/>
              </a:rPr>
              <a:t>QUALITIES AND TRAITS OF HEALTHY WORKING RELATIONSHIPS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idx="1"/>
          </p:nvPr>
        </p:nvSpPr>
        <p:spPr>
          <a:xfrm>
            <a:off x="2303464" y="2743201"/>
            <a:ext cx="7583487" cy="3294063"/>
          </a:xfrm>
        </p:spPr>
        <p:txBody>
          <a:bodyPr/>
          <a:lstStyle/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CLEAR EXPECTATIONS</a:t>
            </a:r>
          </a:p>
          <a:p>
            <a:pPr lvl="2" eaLnBrk="1" hangingPunct="1">
              <a:buFont typeface="Wingdings" charset="2"/>
              <a:buChar char="q"/>
            </a:pPr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RESPONSIBILITY AND OWNERSHIP</a:t>
            </a:r>
            <a:br>
              <a:rPr lang="en-US" altLang="x-none" sz="2400" b="1" dirty="0">
                <a:latin typeface="Arial" charset="0"/>
                <a:ea typeface="ＭＳ Ｐゴシック" charset="-128"/>
              </a:rPr>
            </a:br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TRUST, HONESTY AND RESPECT</a:t>
            </a:r>
          </a:p>
          <a:p>
            <a:pPr eaLnBrk="1" hangingPunct="1"/>
            <a:endParaRPr lang="en-US" altLang="x-none" b="1" dirty="0">
              <a:latin typeface="Arial" charset="0"/>
              <a:ea typeface="ＭＳ Ｐゴシック" charset="-128"/>
            </a:endParaRPr>
          </a:p>
          <a:p>
            <a:pPr eaLnBrk="1" hangingPunct="1"/>
            <a:endParaRPr lang="en-US" altLang="x-none" b="1" dirty="0">
              <a:solidFill>
                <a:srgbClr val="008080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1357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1"/>
            <a:ext cx="7772400" cy="1616075"/>
          </a:xfrm>
        </p:spPr>
        <p:txBody>
          <a:bodyPr/>
          <a:lstStyle/>
          <a:p>
            <a:pPr eaLnBrk="1" hangingPunct="1"/>
            <a:r>
              <a:rPr lang="en-US" altLang="x-none" sz="3200" b="1">
                <a:solidFill>
                  <a:srgbClr val="FFFFFF"/>
                </a:solidFill>
                <a:ea typeface="ＭＳ Ｐゴシック" charset="-128"/>
              </a:rPr>
              <a:t>QUALITIES AND TRAITS OF HEALTHY WORKING RELATIONSHIPS</a:t>
            </a:r>
            <a:r>
              <a:rPr lang="en-US" altLang="x-none" sz="3600" b="1">
                <a:solidFill>
                  <a:srgbClr val="FFFFFF"/>
                </a:solidFill>
                <a:ea typeface="ＭＳ Ｐゴシック" charset="-128"/>
              </a:rPr>
              <a:t> </a:t>
            </a:r>
            <a:r>
              <a:rPr lang="en-US" altLang="x-none" sz="1800">
                <a:solidFill>
                  <a:srgbClr val="FFFFFF"/>
                </a:solidFill>
                <a:ea typeface="ＭＳ Ｐゴシック" charset="-128"/>
              </a:rPr>
              <a:t>(CONTINUED</a:t>
            </a:r>
            <a:r>
              <a:rPr lang="en-US" altLang="x-none" sz="1800">
                <a:solidFill>
                  <a:schemeClr val="accent1"/>
                </a:solidFill>
                <a:ea typeface="ＭＳ Ｐゴシック" charset="-128"/>
              </a:rPr>
              <a:t>)</a:t>
            </a:r>
          </a:p>
        </p:txBody>
      </p:sp>
      <p:sp>
        <p:nvSpPr>
          <p:cNvPr id="135170" name="Rectangle 3"/>
          <p:cNvSpPr>
            <a:spLocks noGrp="1" noChangeArrowheads="1"/>
          </p:cNvSpPr>
          <p:nvPr>
            <p:ph idx="1"/>
          </p:nvPr>
        </p:nvSpPr>
        <p:spPr>
          <a:xfrm>
            <a:off x="2303464" y="2362201"/>
            <a:ext cx="7583487" cy="3675063"/>
          </a:xfrm>
        </p:spPr>
        <p:txBody>
          <a:bodyPr/>
          <a:lstStyle/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THE PRESENCE OF APPROPRIATE BOUNDARIES</a:t>
            </a:r>
          </a:p>
          <a:p>
            <a:pPr eaLnBrk="1" hangingPunct="1"/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QUALITY COMMUNICATION</a:t>
            </a:r>
          </a:p>
          <a:p>
            <a:pPr eaLnBrk="1" hangingPunct="1"/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ACCOUNTABILITY</a:t>
            </a:r>
          </a:p>
          <a:p>
            <a:pPr eaLnBrk="1" hangingPunct="1">
              <a:buFontTx/>
              <a:buNone/>
            </a:pPr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614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81001"/>
            <a:ext cx="7772400" cy="1616075"/>
          </a:xfrm>
        </p:spPr>
        <p:txBody>
          <a:bodyPr/>
          <a:lstStyle/>
          <a:p>
            <a:pPr eaLnBrk="1" hangingPunct="1"/>
            <a:r>
              <a:rPr lang="en-US" altLang="x-none" sz="3200" b="1">
                <a:solidFill>
                  <a:srgbClr val="FFFFFF"/>
                </a:solidFill>
                <a:ea typeface="ＭＳ Ｐゴシック" charset="-128"/>
              </a:rPr>
              <a:t>QUALITIES AND TRAITS OF HEALTHY WORKING RELATIONSHIPS</a:t>
            </a:r>
            <a:r>
              <a:rPr lang="en-US" altLang="x-none" sz="3600" b="1">
                <a:solidFill>
                  <a:srgbClr val="FFFFFF"/>
                </a:solidFill>
                <a:ea typeface="ＭＳ Ｐゴシック" charset="-128"/>
              </a:rPr>
              <a:t> </a:t>
            </a:r>
            <a:r>
              <a:rPr lang="en-US" altLang="x-none" sz="1800">
                <a:solidFill>
                  <a:srgbClr val="FFFFFF"/>
                </a:solidFill>
                <a:ea typeface="ＭＳ Ｐゴシック" charset="-128"/>
              </a:rPr>
              <a:t>(CONTINUED)</a:t>
            </a:r>
            <a:r>
              <a:rPr lang="en-US" altLang="x-none" sz="1800" b="1">
                <a:solidFill>
                  <a:srgbClr val="FFFFFF"/>
                </a:solidFill>
                <a:ea typeface="ＭＳ Ｐゴシック" charset="-128"/>
              </a:rPr>
              <a:t> </a:t>
            </a:r>
            <a:endParaRPr lang="en-US" altLang="x-none" sz="180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36194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2222500"/>
            <a:ext cx="7310438" cy="3873500"/>
          </a:xfrm>
        </p:spPr>
        <p:txBody>
          <a:bodyPr/>
          <a:lstStyle/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WILLINGNESS TO ADMIT ERROR AND SEEK ASSISTANCE</a:t>
            </a:r>
          </a:p>
          <a:p>
            <a:pPr eaLnBrk="1" hangingPunct="1"/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PARTICIPATION</a:t>
            </a:r>
          </a:p>
          <a:p>
            <a:pPr eaLnBrk="1" hangingPunct="1"/>
            <a:endParaRPr lang="en-US" altLang="x-none" sz="24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buFont typeface="Wingdings" charset="2"/>
              <a:buChar char="q"/>
            </a:pPr>
            <a:r>
              <a:rPr lang="en-US" altLang="x-none" sz="2400" b="1" dirty="0">
                <a:latin typeface="Arial" charset="0"/>
                <a:ea typeface="ＭＳ Ｐゴシック" charset="-128"/>
              </a:rPr>
              <a:t>MUTUAL COOPERATION</a:t>
            </a:r>
          </a:p>
          <a:p>
            <a:pPr eaLnBrk="1" hangingPunct="1">
              <a:buFontTx/>
              <a:buNone/>
            </a:pPr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86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81001"/>
            <a:ext cx="7772400" cy="1616075"/>
          </a:xfrm>
        </p:spPr>
        <p:txBody>
          <a:bodyPr/>
          <a:lstStyle/>
          <a:p>
            <a:pPr eaLnBrk="1" hangingPunct="1"/>
            <a:r>
              <a:rPr lang="en-US" altLang="x-none" sz="3200" b="1">
                <a:solidFill>
                  <a:srgbClr val="FFFFFF"/>
                </a:solidFill>
                <a:ea typeface="ＭＳ Ｐゴシック" charset="-128"/>
              </a:rPr>
              <a:t>QUALITIES AND TRAITS OF HEALTHY WORKING RELATIONSHIPS</a:t>
            </a:r>
            <a:r>
              <a:rPr lang="en-US" altLang="x-none" sz="3600" b="1">
                <a:solidFill>
                  <a:srgbClr val="FFFFFF"/>
                </a:solidFill>
                <a:ea typeface="ＭＳ Ｐゴシック" charset="-128"/>
              </a:rPr>
              <a:t> </a:t>
            </a:r>
            <a:r>
              <a:rPr lang="en-US" altLang="x-none" sz="1800">
                <a:solidFill>
                  <a:srgbClr val="FFFFFF"/>
                </a:solidFill>
                <a:ea typeface="ＭＳ Ｐゴシック" charset="-128"/>
              </a:rPr>
              <a:t>(CONTINUED)</a:t>
            </a:r>
          </a:p>
        </p:txBody>
      </p:sp>
      <p:sp>
        <p:nvSpPr>
          <p:cNvPr id="137218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2362200"/>
            <a:ext cx="7386638" cy="3733800"/>
          </a:xfrm>
        </p:spPr>
        <p:txBody>
          <a:bodyPr>
            <a:normAutofit/>
          </a:bodyPr>
          <a:lstStyle/>
          <a:p>
            <a:pPr lvl="2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en-US" altLang="x-none" sz="1800" b="1" dirty="0">
                <a:latin typeface="Arial" charset="0"/>
                <a:ea typeface="ＭＳ Ｐゴシック" charset="-128"/>
              </a:rPr>
              <a:t>INCLUSIVITY AND THE VALUING OF DIVERSITY</a:t>
            </a:r>
          </a:p>
          <a:p>
            <a:pPr eaLnBrk="1" hangingPunct="1">
              <a:lnSpc>
                <a:spcPct val="90000"/>
              </a:lnSpc>
            </a:pPr>
            <a:endParaRPr lang="en-US" altLang="x-none" b="1" dirty="0">
              <a:latin typeface="Arial" charset="0"/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en-US" altLang="x-none" sz="1800" b="1" dirty="0">
                <a:latin typeface="Arial" charset="0"/>
                <a:ea typeface="ＭＳ Ｐゴシック" charset="-128"/>
              </a:rPr>
              <a:t>SENSE OF HUMOR AND PERSPECTIVE</a:t>
            </a:r>
          </a:p>
          <a:p>
            <a:pPr eaLnBrk="1" hangingPunct="1">
              <a:lnSpc>
                <a:spcPct val="90000"/>
              </a:lnSpc>
            </a:pPr>
            <a:endParaRPr lang="en-US" altLang="x-none" b="1" dirty="0">
              <a:latin typeface="Arial" charset="0"/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en-US" altLang="x-none" sz="1800" b="1" dirty="0">
                <a:latin typeface="Arial" charset="0"/>
                <a:ea typeface="ＭＳ Ｐゴシック" charset="-128"/>
              </a:rPr>
              <a:t>OPPORTUNITIES FOR PERSONAL DEVELOPMENT</a:t>
            </a:r>
            <a:br>
              <a:rPr lang="en-US" altLang="x-none" sz="1800" b="1" dirty="0">
                <a:latin typeface="Arial" charset="0"/>
                <a:ea typeface="ＭＳ Ｐゴシック" charset="-128"/>
              </a:rPr>
            </a:br>
            <a:endParaRPr lang="en-US" altLang="x-none" sz="1800" b="1" dirty="0">
              <a:latin typeface="Arial" charset="0"/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en-US" altLang="x-none" sz="1800" b="1" dirty="0">
                <a:latin typeface="Arial" charset="0"/>
                <a:ea typeface="ＭＳ Ｐゴシック" charset="-128"/>
              </a:rPr>
              <a:t>APPRECIATION AND AFFIRMATION</a:t>
            </a:r>
          </a:p>
          <a:p>
            <a:pPr eaLnBrk="1" hangingPunct="1">
              <a:lnSpc>
                <a:spcPct val="90000"/>
              </a:lnSpc>
            </a:pPr>
            <a:endParaRPr lang="en-US" altLang="x-none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x-none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426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3"/>
          <p:cNvSpPr>
            <a:spLocks noGrp="1"/>
          </p:cNvSpPr>
          <p:nvPr>
            <p:ph type="ctrTitle"/>
          </p:nvPr>
        </p:nvSpPr>
        <p:spPr>
          <a:xfrm>
            <a:off x="3124200" y="2492376"/>
            <a:ext cx="6762750" cy="1470025"/>
          </a:xfrm>
        </p:spPr>
        <p:txBody>
          <a:bodyPr>
            <a:normAutofit fontScale="90000"/>
          </a:bodyPr>
          <a:lstStyle/>
          <a:p>
            <a:r>
              <a:rPr lang="en-US" altLang="x-none">
                <a:ea typeface="ＭＳ Ｐゴシック" charset="-128"/>
              </a:rPr>
              <a:t>EFFECTIVE </a:t>
            </a:r>
            <a:br>
              <a:rPr lang="en-US" altLang="x-none">
                <a:ea typeface="ＭＳ Ｐゴシック" charset="-128"/>
              </a:rPr>
            </a:br>
            <a:r>
              <a:rPr lang="en-US" altLang="x-none">
                <a:ea typeface="ＭＳ Ｐゴシック" charset="-128"/>
              </a:rPr>
              <a:t>MEETINGS</a:t>
            </a:r>
          </a:p>
        </p:txBody>
      </p:sp>
      <p:sp>
        <p:nvSpPr>
          <p:cNvPr id="177155" name="Subtitle 4"/>
          <p:cNvSpPr>
            <a:spLocks noGrp="1"/>
          </p:cNvSpPr>
          <p:nvPr>
            <p:ph type="subTitle" idx="1"/>
          </p:nvPr>
        </p:nvSpPr>
        <p:spPr>
          <a:xfrm>
            <a:off x="3124200" y="3967163"/>
            <a:ext cx="6762750" cy="1752600"/>
          </a:xfrm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888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SMALL GROUP DISCUSSION</a:t>
            </a:r>
            <a:endParaRPr lang="x-none" altLang="x-none">
              <a:ea typeface="ＭＳ Ｐゴシック" charset="-128"/>
            </a:endParaRPr>
          </a:p>
        </p:txBody>
      </p:sp>
      <p:sp>
        <p:nvSpPr>
          <p:cNvPr id="178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CHARACTERISTICS OF </a:t>
            </a:r>
            <a:r>
              <a:rPr lang="en-US" altLang="x-none" i="1" u="sng" dirty="0">
                <a:ea typeface="ＭＳ Ｐゴシック" charset="-128"/>
              </a:rPr>
              <a:t>INEFFECTIVE </a:t>
            </a:r>
            <a:r>
              <a:rPr lang="en-US" altLang="x-none" dirty="0">
                <a:ea typeface="ＭＳ Ｐゴシック" charset="-128"/>
              </a:rPr>
              <a:t>MEETINGS</a:t>
            </a:r>
          </a:p>
          <a:p>
            <a:endParaRPr lang="en-US" altLang="x-none" dirty="0">
              <a:ea typeface="ＭＳ Ｐゴシック" charset="-128"/>
            </a:endParaRPr>
          </a:p>
          <a:p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CHARACTERISTICS OF </a:t>
            </a:r>
            <a:r>
              <a:rPr lang="en-US" altLang="x-none" i="1" u="sng" dirty="0">
                <a:ea typeface="ＭＳ Ｐゴシック" charset="-128"/>
              </a:rPr>
              <a:t>EFFECTIVE </a:t>
            </a:r>
            <a:r>
              <a:rPr lang="en-US" altLang="x-none" dirty="0">
                <a:ea typeface="ＭＳ Ｐゴシック" charset="-128"/>
              </a:rPr>
              <a:t>MEETINGS</a:t>
            </a:r>
          </a:p>
        </p:txBody>
      </p:sp>
    </p:spTree>
    <p:extLst>
      <p:ext uri="{BB962C8B-B14F-4D97-AF65-F5344CB8AC3E}">
        <p14:creationId xmlns:p14="http://schemas.microsoft.com/office/powerpoint/2010/main" val="4210445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PRE-MEETING CONSIDERATIONS</a:t>
            </a:r>
          </a:p>
        </p:txBody>
      </p:sp>
      <p:sp>
        <p:nvSpPr>
          <p:cNvPr id="179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Agenda preparation</a:t>
            </a:r>
          </a:p>
          <a:p>
            <a:r>
              <a:rPr lang="en-US" altLang="x-none">
                <a:ea typeface="ＭＳ Ｐゴシック" charset="-128"/>
              </a:rPr>
              <a:t>Physical arrangements</a:t>
            </a:r>
          </a:p>
          <a:p>
            <a:r>
              <a:rPr lang="en-US" altLang="x-none">
                <a:ea typeface="ＭＳ Ｐゴシック" charset="-128"/>
              </a:rPr>
              <a:t>Time needed</a:t>
            </a:r>
          </a:p>
          <a:p>
            <a:r>
              <a:rPr lang="en-US" altLang="x-none">
                <a:ea typeface="ＭＳ Ｐゴシック" charset="-128"/>
              </a:rPr>
              <a:t>Clarity of purpose</a:t>
            </a:r>
          </a:p>
        </p:txBody>
      </p:sp>
    </p:spTree>
    <p:extLst>
      <p:ext uri="{BB962C8B-B14F-4D97-AF65-F5344CB8AC3E}">
        <p14:creationId xmlns:p14="http://schemas.microsoft.com/office/powerpoint/2010/main" val="3304575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DURING THE MEETING CONSIDERATIONS</a:t>
            </a:r>
          </a:p>
        </p:txBody>
      </p:sp>
      <p:sp>
        <p:nvSpPr>
          <p:cNvPr id="180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Roles of participants and leader</a:t>
            </a:r>
          </a:p>
          <a:p>
            <a:r>
              <a:rPr lang="en-US" altLang="x-none">
                <a:ea typeface="ＭＳ Ｐゴシック" charset="-128"/>
              </a:rPr>
              <a:t>Time Frame</a:t>
            </a:r>
          </a:p>
          <a:p>
            <a:r>
              <a:rPr lang="en-US" altLang="x-none">
                <a:ea typeface="ＭＳ Ｐゴシック" charset="-128"/>
              </a:rPr>
              <a:t>Prayer</a:t>
            </a:r>
          </a:p>
          <a:p>
            <a:r>
              <a:rPr lang="en-US" altLang="x-none">
                <a:ea typeface="ＭＳ Ｐゴシック" charset="-128"/>
              </a:rPr>
              <a:t>Agenda content and process, including the need for flexibility</a:t>
            </a:r>
          </a:p>
        </p:txBody>
      </p:sp>
    </p:spTree>
    <p:extLst>
      <p:ext uri="{BB962C8B-B14F-4D97-AF65-F5344CB8AC3E}">
        <p14:creationId xmlns:p14="http://schemas.microsoft.com/office/powerpoint/2010/main" val="5619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Healthy Church Workplace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sz="2400" dirty="0">
                <a:ea typeface="ＭＳ Ｐゴシック" charset="-128"/>
              </a:rPr>
              <a:t>Encourages engagement</a:t>
            </a:r>
          </a:p>
          <a:p>
            <a:r>
              <a:rPr lang="en-US" altLang="x-none" sz="2400" dirty="0">
                <a:ea typeface="ＭＳ Ｐゴシック" charset="-128"/>
              </a:rPr>
              <a:t>Fosters retention</a:t>
            </a:r>
          </a:p>
          <a:p>
            <a:r>
              <a:rPr lang="en-US" altLang="x-none" sz="2400" dirty="0">
                <a:ea typeface="ＭＳ Ｐゴシック" charset="-128"/>
              </a:rPr>
              <a:t>Builds on strengths</a:t>
            </a:r>
          </a:p>
          <a:p>
            <a:r>
              <a:rPr lang="en-US" altLang="x-none" sz="2400" dirty="0">
                <a:ea typeface="ＭＳ Ｐゴシック" charset="-128"/>
              </a:rPr>
              <a:t>Works toward the elimination of workplace silos</a:t>
            </a:r>
          </a:p>
        </p:txBody>
      </p:sp>
    </p:spTree>
    <p:extLst>
      <p:ext uri="{BB962C8B-B14F-4D97-AF65-F5344CB8AC3E}">
        <p14:creationId xmlns:p14="http://schemas.microsoft.com/office/powerpoint/2010/main" val="3939364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Closure:  </a:t>
            </a:r>
          </a:p>
          <a:p>
            <a:pPr lvl="1"/>
            <a:r>
              <a:rPr lang="en-US" altLang="x-none">
                <a:ea typeface="ＭＳ Ｐゴシック" charset="-128"/>
              </a:rPr>
              <a:t>Next steps</a:t>
            </a:r>
          </a:p>
          <a:p>
            <a:pPr lvl="1"/>
            <a:r>
              <a:rPr lang="en-US" altLang="x-none">
                <a:ea typeface="ＭＳ Ｐゴシック" charset="-128"/>
              </a:rPr>
              <a:t>Delegation</a:t>
            </a:r>
          </a:p>
          <a:p>
            <a:pPr lvl="1"/>
            <a:r>
              <a:rPr lang="en-US" altLang="x-none">
                <a:ea typeface="ＭＳ Ｐゴシック" charset="-128"/>
              </a:rPr>
              <a:t>Evaluation of meeting: </a:t>
            </a:r>
          </a:p>
          <a:p>
            <a:pPr lvl="2"/>
            <a:r>
              <a:rPr lang="en-US" altLang="x-none">
                <a:ea typeface="ＭＳ Ｐゴシック" charset="-128"/>
              </a:rPr>
              <a:t>What did we do  </a:t>
            </a:r>
          </a:p>
          <a:p>
            <a:pPr lvl="2"/>
            <a:r>
              <a:rPr lang="en-US" altLang="x-none">
                <a:ea typeface="ＭＳ Ｐゴシック" charset="-128"/>
              </a:rPr>
              <a:t>How did we do it?</a:t>
            </a:r>
          </a:p>
          <a:p>
            <a:pPr lvl="2"/>
            <a:endParaRPr lang="en-US" altLang="x-none">
              <a:ea typeface="ＭＳ Ｐゴシック" charset="-128"/>
            </a:endParaRPr>
          </a:p>
          <a:p>
            <a:pPr lvl="2">
              <a:buFont typeface="Wingdings 2" charset="2"/>
              <a:buNone/>
            </a:pPr>
            <a:r>
              <a:rPr lang="en-US" altLang="x-none">
                <a:ea typeface="ＭＳ Ｐゴシック" charset="-128"/>
              </a:rPr>
              <a:t>Eliminate the need for the “parking lot” meeting.</a:t>
            </a:r>
          </a:p>
          <a:p>
            <a:endParaRPr lang="en-US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72668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CONSENSUS DECISION MAKING</a:t>
            </a:r>
          </a:p>
        </p:txBody>
      </p:sp>
      <p:sp>
        <p:nvSpPr>
          <p:cNvPr id="183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MAJORITY VOTE</a:t>
            </a:r>
          </a:p>
          <a:p>
            <a:endParaRPr lang="en-US" altLang="x-none">
              <a:ea typeface="ＭＳ Ｐゴシック" charset="-128"/>
            </a:endParaRPr>
          </a:p>
          <a:p>
            <a:r>
              <a:rPr lang="en-US" altLang="x-none">
                <a:ea typeface="ＭＳ Ｐゴシック" charset="-128"/>
              </a:rPr>
              <a:t>CONSENSUS AS UNANIMITY</a:t>
            </a:r>
          </a:p>
          <a:p>
            <a:endParaRPr lang="en-US" altLang="x-none">
              <a:ea typeface="ＭＳ Ｐゴシック" charset="-128"/>
            </a:endParaRPr>
          </a:p>
          <a:p>
            <a:r>
              <a:rPr lang="en-US" altLang="x-none">
                <a:ea typeface="ＭＳ Ｐゴシック" charset="-128"/>
              </a:rPr>
              <a:t>CONSENSUS AS INCLUSION PROCESS IN A DECISION</a:t>
            </a:r>
          </a:p>
        </p:txBody>
      </p:sp>
    </p:spTree>
    <p:extLst>
      <p:ext uri="{BB962C8B-B14F-4D97-AF65-F5344CB8AC3E}">
        <p14:creationId xmlns:p14="http://schemas.microsoft.com/office/powerpoint/2010/main" val="164715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ea typeface="ＭＳ Ｐゴシック" charset="-128"/>
              </a:rPr>
              <a:t>THE EMPLOYMENT RELATIONSHIP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x-none" sz="2800">
                <a:ea typeface="ＭＳ Ｐゴシック" charset="-128"/>
              </a:rPr>
              <a:t>Staff meetings</a:t>
            </a:r>
          </a:p>
          <a:p>
            <a:pPr eaLnBrk="1" hangingPunct="1"/>
            <a:r>
              <a:rPr lang="en-US" altLang="x-none" sz="2800">
                <a:ea typeface="ＭＳ Ｐゴシック" charset="-128"/>
              </a:rPr>
              <a:t>Staff relationships</a:t>
            </a:r>
          </a:p>
          <a:p>
            <a:pPr eaLnBrk="1" hangingPunct="1"/>
            <a:r>
              <a:rPr lang="en-US" altLang="x-none" sz="2800">
                <a:ea typeface="ＭＳ Ｐゴシック" charset="-128"/>
              </a:rPr>
              <a:t>Communication</a:t>
            </a:r>
          </a:p>
          <a:p>
            <a:pPr eaLnBrk="1" hangingPunct="1"/>
            <a:r>
              <a:rPr lang="en-US" altLang="x-none" sz="2800">
                <a:ea typeface="ＭＳ Ｐゴシック" charset="-128"/>
              </a:rPr>
              <a:t>Professional and spiritual development</a:t>
            </a:r>
          </a:p>
          <a:p>
            <a:pPr eaLnBrk="1" hangingPunct="1"/>
            <a:r>
              <a:rPr lang="en-US" altLang="x-none" sz="2800">
                <a:ea typeface="ＭＳ Ｐゴシック" charset="-128"/>
              </a:rPr>
              <a:t>Employment relationship vs Pastoral relationship vs Personal relationship</a:t>
            </a:r>
          </a:p>
          <a:p>
            <a:pPr eaLnBrk="1" hangingPunct="1"/>
            <a:r>
              <a:rPr lang="en-US" altLang="x-none" sz="2800">
                <a:ea typeface="ＭＳ Ｐゴシック" charset="-128"/>
              </a:rPr>
              <a:t>Dealing with conflict</a:t>
            </a:r>
          </a:p>
        </p:txBody>
      </p:sp>
    </p:spTree>
    <p:extLst>
      <p:ext uri="{BB962C8B-B14F-4D97-AF65-F5344CB8AC3E}">
        <p14:creationId xmlns:p14="http://schemas.microsoft.com/office/powerpoint/2010/main" val="78334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Builds strong relationships with staff, volunteers, parishioners</a:t>
            </a:r>
          </a:p>
          <a:p>
            <a:r>
              <a:rPr lang="en-US" sz="2400" dirty="0"/>
              <a:t>Builds trust</a:t>
            </a:r>
          </a:p>
          <a:p>
            <a:r>
              <a:rPr lang="en-US" sz="2400" dirty="0"/>
              <a:t>Communicates belief in mission</a:t>
            </a:r>
          </a:p>
          <a:p>
            <a:r>
              <a:rPr lang="en-US" sz="2400" dirty="0"/>
              <a:t>Models excellent </a:t>
            </a:r>
            <a:r>
              <a:rPr lang="en-US" sz="2400" dirty="0" err="1"/>
              <a:t>communicaion</a:t>
            </a:r>
            <a:endParaRPr lang="en-US" sz="2400" dirty="0"/>
          </a:p>
          <a:p>
            <a:r>
              <a:rPr lang="en-US" sz="2400" dirty="0"/>
              <a:t>Provides professional development</a:t>
            </a:r>
          </a:p>
          <a:p>
            <a:r>
              <a:rPr lang="en-US" sz="2400" dirty="0"/>
              <a:t>Fosters stability and hope</a:t>
            </a:r>
          </a:p>
          <a:p>
            <a:r>
              <a:rPr lang="en-US" sz="2400" dirty="0"/>
              <a:t>Is positive</a:t>
            </a:r>
          </a:p>
        </p:txBody>
      </p:sp>
    </p:spTree>
    <p:extLst>
      <p:ext uri="{BB962C8B-B14F-4D97-AF65-F5344CB8AC3E}">
        <p14:creationId xmlns:p14="http://schemas.microsoft.com/office/powerpoint/2010/main" val="176950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EMOTIONAL INTELLIGENCE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“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Adeptness at managing ourselves and our interactions with others.  (SHRM program notes, June, 2008)</a:t>
            </a:r>
          </a:p>
        </p:txBody>
      </p:sp>
    </p:spTree>
    <p:extLst>
      <p:ext uri="{BB962C8B-B14F-4D97-AF65-F5344CB8AC3E}">
        <p14:creationId xmlns:p14="http://schemas.microsoft.com/office/powerpoint/2010/main" val="21698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 idx="4294967295"/>
          </p:nvPr>
        </p:nvSpPr>
        <p:spPr>
          <a:xfrm>
            <a:off x="2895600" y="144464"/>
            <a:ext cx="7772400" cy="1431925"/>
          </a:xfrm>
        </p:spPr>
        <p:txBody>
          <a:bodyPr vert="horz" lIns="0" tIns="45720" rIns="0" bIns="0" rtlCol="0" anchor="ctr">
            <a:normAutofit/>
          </a:bodyPr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Levers for Engaging People	</a:t>
            </a:r>
          </a:p>
        </p:txBody>
      </p:sp>
      <p:sp>
        <p:nvSpPr>
          <p:cNvPr id="146435" name="Content Placeholder 2"/>
          <p:cNvSpPr>
            <a:spLocks noGrp="1"/>
          </p:cNvSpPr>
          <p:nvPr>
            <p:ph idx="4294967295"/>
          </p:nvPr>
        </p:nvSpPr>
        <p:spPr>
          <a:xfrm>
            <a:off x="2819400" y="1981200"/>
            <a:ext cx="7848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Selecting for talent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Setting clear expectations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Praise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Defining the team’s mission</a:t>
            </a:r>
          </a:p>
          <a:p>
            <a:pPr eaLnBrk="1" hangingPunct="1"/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MASTER LEVER is getting each person to play to his or her strengths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3/7/2013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32410-7298-B147-8D07-65D7CD86E1C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Copyright(c)2013 by Carol Fowler</a:t>
            </a:r>
          </a:p>
        </p:txBody>
      </p:sp>
    </p:spTree>
    <p:extLst>
      <p:ext uri="{BB962C8B-B14F-4D97-AF65-F5344CB8AC3E}">
        <p14:creationId xmlns:p14="http://schemas.microsoft.com/office/powerpoint/2010/main" val="245603595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PASTOR’S/LEADER’S ROLE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Team Building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Staff Relationships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Communication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Professional and Spiritual Development</a:t>
            </a:r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294996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LEADER’S ROLE cont.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>
                <a:ea typeface="ＭＳ Ｐゴシック" pitchFamily="-112" charset="-128"/>
                <a:cs typeface="ＭＳ Ｐゴシック" pitchFamily="-112" charset="-128"/>
              </a:rPr>
              <a:t>Establish a leadership team</a:t>
            </a:r>
          </a:p>
          <a:p>
            <a:r>
              <a:rPr lang="en-US" sz="2400" dirty="0"/>
              <a:t>Employment relationship </a:t>
            </a:r>
            <a:r>
              <a:rPr lang="en-US" sz="2400" dirty="0" err="1"/>
              <a:t>vs</a:t>
            </a:r>
            <a:r>
              <a:rPr lang="en-US" sz="2400" dirty="0"/>
              <a:t> Pastoral relationship </a:t>
            </a:r>
            <a:r>
              <a:rPr lang="en-US" sz="2400" dirty="0" err="1"/>
              <a:t>vs</a:t>
            </a:r>
            <a:r>
              <a:rPr lang="en-US" sz="2400" dirty="0"/>
              <a:t> Personal relationship</a:t>
            </a:r>
            <a:endParaRPr lang="en-US" sz="2400" dirty="0">
              <a:ea typeface="ＭＳ Ｐゴシック" pitchFamily="-112" charset="-128"/>
              <a:cs typeface="ＭＳ Ｐゴシック" pitchFamily="-112" charset="-128"/>
            </a:endParaRPr>
          </a:p>
          <a:p>
            <a:pPr eaLnBrk="1" hangingPunct="1"/>
            <a:r>
              <a:rPr lang="en-US" sz="2400" dirty="0">
                <a:ea typeface="ＭＳ Ｐゴシック" pitchFamily="-112" charset="-128"/>
                <a:cs typeface="ＭＳ Ｐゴシック" pitchFamily="-112" charset="-128"/>
              </a:rPr>
              <a:t>Professional and Spiritual Development</a:t>
            </a:r>
          </a:p>
          <a:p>
            <a:pPr eaLnBrk="1" hangingPunct="1"/>
            <a:r>
              <a:rPr lang="en-US" sz="2400" dirty="0">
                <a:ea typeface="ＭＳ Ｐゴシック" pitchFamily="-112" charset="-128"/>
                <a:cs typeface="ＭＳ Ｐゴシック" pitchFamily="-112" charset="-128"/>
              </a:rPr>
              <a:t>Other…</a:t>
            </a:r>
          </a:p>
        </p:txBody>
      </p:sp>
    </p:spTree>
    <p:extLst>
      <p:ext uri="{BB962C8B-B14F-4D97-AF65-F5344CB8AC3E}">
        <p14:creationId xmlns:p14="http://schemas.microsoft.com/office/powerpoint/2010/main" val="352066349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927</Words>
  <Application>Microsoft Macintosh PowerPoint</Application>
  <PresentationFormat>Widescreen</PresentationFormat>
  <Paragraphs>197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ＭＳ Ｐゴシック</vt:lpstr>
      <vt:lpstr>Arial</vt:lpstr>
      <vt:lpstr>Calibri</vt:lpstr>
      <vt:lpstr>Calibri Light</vt:lpstr>
      <vt:lpstr>Times New Roman</vt:lpstr>
      <vt:lpstr>Wingdings</vt:lpstr>
      <vt:lpstr>Wingdings 2</vt:lpstr>
      <vt:lpstr>Celestial</vt:lpstr>
      <vt:lpstr>STAFF RELATIONSHIPS AND EMPLOYEE CULTURE</vt:lpstr>
      <vt:lpstr>Small group exercise</vt:lpstr>
      <vt:lpstr>Healthy Church Workplace</vt:lpstr>
      <vt:lpstr>THE EMPLOYMENT RELATIONSHIP</vt:lpstr>
      <vt:lpstr>Leadership Function</vt:lpstr>
      <vt:lpstr>EMOTIONAL INTELLIGENCE</vt:lpstr>
      <vt:lpstr>Levers for Engaging People </vt:lpstr>
      <vt:lpstr>PASTOR’S/LEADER’S ROLE</vt:lpstr>
      <vt:lpstr>LEADER’S ROLE cont.</vt:lpstr>
      <vt:lpstr>Leader’s ROLE cont</vt:lpstr>
      <vt:lpstr>Pastors/supervisors cont:</vt:lpstr>
      <vt:lpstr>Strengths and Engagement in the  Workplace</vt:lpstr>
      <vt:lpstr>STRENGTHS VS WEAKNESSES</vt:lpstr>
      <vt:lpstr>STRENGTHS</vt:lpstr>
      <vt:lpstr>Directing  &amp; Supervising</vt:lpstr>
      <vt:lpstr>Directing  &amp; Supervising</vt:lpstr>
      <vt:lpstr>Coaching &amp; Counseling</vt:lpstr>
      <vt:lpstr>Coaching &amp; Counseling</vt:lpstr>
      <vt:lpstr>Managing Conflict  </vt:lpstr>
      <vt:lpstr>Some Sources of Conflict</vt:lpstr>
      <vt:lpstr>SMALL GROUP EXERCISE</vt:lpstr>
      <vt:lpstr>QUALITIES AND TRAITS OF HEALTHY WORKING RELATIONSHIPS</vt:lpstr>
      <vt:lpstr>QUALITIES AND TRAITS OF HEALTHY WORKING RELATIONSHIPS (CONTINUED)</vt:lpstr>
      <vt:lpstr>QUALITIES AND TRAITS OF HEALTHY WORKING RELATIONSHIPS (CONTINUED) </vt:lpstr>
      <vt:lpstr>QUALITIES AND TRAITS OF HEALTHY WORKING RELATIONSHIPS (CONTINUED)</vt:lpstr>
      <vt:lpstr>EFFECTIVE  MEETINGS</vt:lpstr>
      <vt:lpstr>SMALL GROUP DISCUSSION</vt:lpstr>
      <vt:lpstr>PRE-MEETING CONSIDERATIONS</vt:lpstr>
      <vt:lpstr>DURING THE MEETING CONSIDERATIONS</vt:lpstr>
      <vt:lpstr>PowerPoint Presentation</vt:lpstr>
      <vt:lpstr>CONSENSUS DECISION MAKING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Fowler</dc:creator>
  <cp:lastModifiedBy>Carol Fowler</cp:lastModifiedBy>
  <cp:revision>14</cp:revision>
  <cp:lastPrinted>2018-11-07T17:16:38Z</cp:lastPrinted>
  <dcterms:created xsi:type="dcterms:W3CDTF">2018-11-06T17:17:09Z</dcterms:created>
  <dcterms:modified xsi:type="dcterms:W3CDTF">2018-11-07T18:28:31Z</dcterms:modified>
</cp:coreProperties>
</file>