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handoutMasterIdLst>
    <p:handoutMasterId r:id="rId21"/>
  </p:handoutMasterIdLst>
  <p:sldIdLst>
    <p:sldId id="351" r:id="rId2"/>
    <p:sldId id="352" r:id="rId3"/>
    <p:sldId id="353" r:id="rId4"/>
    <p:sldId id="436" r:id="rId5"/>
    <p:sldId id="580" r:id="rId6"/>
    <p:sldId id="437" r:id="rId7"/>
    <p:sldId id="438" r:id="rId8"/>
    <p:sldId id="439" r:id="rId9"/>
    <p:sldId id="573" r:id="rId10"/>
    <p:sldId id="575" r:id="rId11"/>
    <p:sldId id="564" r:id="rId12"/>
    <p:sldId id="565" r:id="rId13"/>
    <p:sldId id="566" r:id="rId14"/>
    <p:sldId id="567" r:id="rId15"/>
    <p:sldId id="568" r:id="rId16"/>
    <p:sldId id="569" r:id="rId17"/>
    <p:sldId id="570" r:id="rId18"/>
    <p:sldId id="571" r:id="rId19"/>
    <p:sldId id="5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33"/>
  </p:normalViewPr>
  <p:slideViewPr>
    <p:cSldViewPr snapToGrid="0" snapToObjects="1">
      <p:cViewPr varScale="1">
        <p:scale>
          <a:sx n="96" d="100"/>
          <a:sy n="96" d="100"/>
        </p:scale>
        <p:origin x="624" y="1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1E60E8-A854-9544-B9DB-FF53B6AE220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0929BF0-1A81-EC42-8EA6-19D94220D1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56679-61DA-054F-8B72-5C617C11C04F}" type="datetimeFigureOut">
              <a:rPr lang="en-US" smtClean="0"/>
              <a:t>11/7/18</a:t>
            </a:fld>
            <a:endParaRPr lang="en-US"/>
          </a:p>
        </p:txBody>
      </p:sp>
      <p:sp>
        <p:nvSpPr>
          <p:cNvPr id="4" name="Footer Placeholder 3">
            <a:extLst>
              <a:ext uri="{FF2B5EF4-FFF2-40B4-BE49-F238E27FC236}">
                <a16:creationId xmlns:a16="http://schemas.microsoft.com/office/drawing/2014/main" id="{660E5950-0ACD-F946-8A2B-B107D5754A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9A2BE28-DC0E-0545-8368-E725F850DBA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31274C-D31D-B74B-B098-9AC8CD8FDC5D}" type="slidenum">
              <a:rPr lang="en-US" smtClean="0"/>
              <a:t>‹#›</a:t>
            </a:fld>
            <a:endParaRPr lang="en-US"/>
          </a:p>
        </p:txBody>
      </p:sp>
    </p:spTree>
    <p:extLst>
      <p:ext uri="{BB962C8B-B14F-4D97-AF65-F5344CB8AC3E}">
        <p14:creationId xmlns:p14="http://schemas.microsoft.com/office/powerpoint/2010/main" val="20125182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66520770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B1AED7A-E840-2E4A-BB3A-735BEAF9D2D5}"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8878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2183554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700248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377400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4211874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2210159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52186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28023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213242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1AED7A-E840-2E4A-BB3A-735BEAF9D2D5}" type="datetimeFigureOut">
              <a:rPr lang="en-US" smtClean="0"/>
              <a:t>11/7/18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139887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1AED7A-E840-2E4A-BB3A-735BEAF9D2D5}"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619024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1AED7A-E840-2E4A-BB3A-735BEAF9D2D5}" type="datetimeFigureOut">
              <a:rPr lang="en-US" smtClean="0"/>
              <a:t>11/7/18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219042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1AED7A-E840-2E4A-BB3A-735BEAF9D2D5}" type="datetimeFigureOut">
              <a:rPr lang="en-US" smtClean="0"/>
              <a:t>11/7/18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4122656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7B1AED7A-E840-2E4A-BB3A-735BEAF9D2D5}" type="datetimeFigureOut">
              <a:rPr lang="en-US" smtClean="0"/>
              <a:t>11/7/18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98263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B1AED7A-E840-2E4A-BB3A-735BEAF9D2D5}"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269157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B1AED7A-E840-2E4A-BB3A-735BEAF9D2D5}" type="datetimeFigureOut">
              <a:rPr lang="en-US" smtClean="0"/>
              <a:t>11/7/18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68B37-5482-DE40-9D79-33A14D21DB61}" type="slidenum">
              <a:rPr lang="en-US" smtClean="0"/>
              <a:t>‹#›</a:t>
            </a:fld>
            <a:endParaRPr lang="en-US"/>
          </a:p>
        </p:txBody>
      </p:sp>
    </p:spTree>
    <p:extLst>
      <p:ext uri="{BB962C8B-B14F-4D97-AF65-F5344CB8AC3E}">
        <p14:creationId xmlns:p14="http://schemas.microsoft.com/office/powerpoint/2010/main" val="144712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B1AED7A-E840-2E4A-BB3A-735BEAF9D2D5}" type="datetimeFigureOut">
              <a:rPr lang="en-US" smtClean="0"/>
              <a:t>11/7/18</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2168B37-5482-DE40-9D79-33A14D21DB61}" type="slidenum">
              <a:rPr lang="en-US" smtClean="0"/>
              <a:t>‹#›</a:t>
            </a:fld>
            <a:endParaRPr lang="en-US"/>
          </a:p>
        </p:txBody>
      </p:sp>
    </p:spTree>
    <p:extLst>
      <p:ext uri="{BB962C8B-B14F-4D97-AF65-F5344CB8AC3E}">
        <p14:creationId xmlns:p14="http://schemas.microsoft.com/office/powerpoint/2010/main" val="1090142854"/>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COMPENSATION AND BENEFITS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9005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8441108F-446A-054C-86BF-9E7EFE83E97D}"/>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Payroll</a:t>
            </a:r>
          </a:p>
        </p:txBody>
      </p:sp>
      <p:sp>
        <p:nvSpPr>
          <p:cNvPr id="133123" name="Rectangle 3">
            <a:extLst>
              <a:ext uri="{FF2B5EF4-FFF2-40B4-BE49-F238E27FC236}">
                <a16:creationId xmlns:a16="http://schemas.microsoft.com/office/drawing/2014/main" id="{6E210C00-7EE2-F047-89CF-1A181A46C6DC}"/>
              </a:ext>
            </a:extLst>
          </p:cNvPr>
          <p:cNvSpPr>
            <a:spLocks noGrp="1" noChangeArrowheads="1"/>
          </p:cNvSpPr>
          <p:nvPr>
            <p:ph idx="1"/>
          </p:nvPr>
        </p:nvSpPr>
        <p:spPr/>
        <p:txBody>
          <a:bodyPr/>
          <a:lstStyle/>
          <a:p>
            <a:pPr eaLnBrk="1" hangingPunct="1">
              <a:lnSpc>
                <a:spcPct val="90000"/>
              </a:lnSpc>
            </a:pPr>
            <a:r>
              <a:rPr lang="en-US" altLang="en-US" sz="3600">
                <a:ea typeface="ＭＳ Ｐゴシック" panose="020B0600070205080204" pitchFamily="34" charset="-128"/>
              </a:rPr>
              <a:t>Archdiocesan priests can choose to have taxes withheld each payday, or they can choose to have no taxes withheld and file their own taxes quarterly….but they must still be paid through standardized payroll.</a:t>
            </a:r>
            <a:endParaRPr lang="en-US" altLang="en-US">
              <a:ea typeface="ＭＳ Ｐゴシック" panose="020B0600070205080204" pitchFamily="34" charset="-128"/>
            </a:endParaRPr>
          </a:p>
        </p:txBody>
      </p:sp>
    </p:spTree>
    <p:extLst>
      <p:ext uri="{BB962C8B-B14F-4D97-AF65-F5344CB8AC3E}">
        <p14:creationId xmlns:p14="http://schemas.microsoft.com/office/powerpoint/2010/main" val="1289722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0A420299-17DA-BA48-8EA2-7682C6F90E72}"/>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 </a:t>
            </a:r>
          </a:p>
        </p:txBody>
      </p:sp>
      <p:sp>
        <p:nvSpPr>
          <p:cNvPr id="121859" name="Rectangle 3">
            <a:extLst>
              <a:ext uri="{FF2B5EF4-FFF2-40B4-BE49-F238E27FC236}">
                <a16:creationId xmlns:a16="http://schemas.microsoft.com/office/drawing/2014/main" id="{55B21AB0-6091-654F-AD66-CCC786517887}"/>
              </a:ext>
            </a:extLst>
          </p:cNvPr>
          <p:cNvSpPr>
            <a:spLocks noGrp="1" noChangeArrowheads="1"/>
          </p:cNvSpPr>
          <p:nvPr>
            <p:ph idx="1"/>
          </p:nvPr>
        </p:nvSpPr>
        <p:spPr/>
        <p:txBody>
          <a:bodyPr/>
          <a:lstStyle/>
          <a:p>
            <a:pPr eaLnBrk="1" hangingPunct="1">
              <a:lnSpc>
                <a:spcPct val="90000"/>
              </a:lnSpc>
            </a:pPr>
            <a:r>
              <a:rPr lang="en-US" altLang="en-US" sz="3600">
                <a:ea typeface="ＭＳ Ｐゴシック" panose="020B0600070205080204" pitchFamily="34" charset="-128"/>
              </a:rPr>
              <a:t>All workers must be paid through the regular employee payroll with all appropriate taxes withheld.</a:t>
            </a:r>
          </a:p>
          <a:p>
            <a:pPr eaLnBrk="1" hangingPunct="1">
              <a:lnSpc>
                <a:spcPct val="90000"/>
              </a:lnSpc>
              <a:buFontTx/>
              <a:buNone/>
            </a:pPr>
            <a:endParaRPr lang="en-US" altLang="en-US" sz="3600">
              <a:ea typeface="ＭＳ Ｐゴシック" panose="020B0600070205080204" pitchFamily="34" charset="-128"/>
            </a:endParaRPr>
          </a:p>
          <a:p>
            <a:pPr eaLnBrk="1" hangingPunct="1">
              <a:lnSpc>
                <a:spcPct val="90000"/>
              </a:lnSpc>
            </a:pPr>
            <a:r>
              <a:rPr lang="en-US" altLang="en-US" sz="3600">
                <a:ea typeface="ＭＳ Ｐゴシック" panose="020B0600070205080204" pitchFamily="34" charset="-128"/>
              </a:rPr>
              <a:t>No cash payments are allowed. </a:t>
            </a:r>
          </a:p>
        </p:txBody>
      </p:sp>
    </p:spTree>
    <p:extLst>
      <p:ext uri="{BB962C8B-B14F-4D97-AF65-F5344CB8AC3E}">
        <p14:creationId xmlns:p14="http://schemas.microsoft.com/office/powerpoint/2010/main" val="1197592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5598F764-6B04-6445-8FBC-CD5B3BDDDCA4}"/>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2883" name="Rectangle 3">
            <a:extLst>
              <a:ext uri="{FF2B5EF4-FFF2-40B4-BE49-F238E27FC236}">
                <a16:creationId xmlns:a16="http://schemas.microsoft.com/office/drawing/2014/main" id="{7D8F882D-ED12-1C42-B16E-DE643018FDB2}"/>
              </a:ext>
            </a:extLst>
          </p:cNvPr>
          <p:cNvSpPr>
            <a:spLocks noGrp="1" noChangeArrowheads="1"/>
          </p:cNvSpPr>
          <p:nvPr>
            <p:ph idx="1"/>
          </p:nvPr>
        </p:nvSpPr>
        <p:spPr/>
        <p:txBody>
          <a:bodyPr/>
          <a:lstStyle/>
          <a:p>
            <a:pPr eaLnBrk="1" hangingPunct="1"/>
            <a:r>
              <a:rPr lang="en-US" altLang="en-US" sz="4000">
                <a:ea typeface="ＭＳ Ｐゴシック" panose="020B0600070205080204" pitchFamily="34" charset="-128"/>
              </a:rPr>
              <a:t>Cash payments do not count toward pension or Social Security benefits and can leave an employee destitute in his or her retirement years.</a:t>
            </a:r>
          </a:p>
        </p:txBody>
      </p:sp>
    </p:spTree>
    <p:extLst>
      <p:ext uri="{BB962C8B-B14F-4D97-AF65-F5344CB8AC3E}">
        <p14:creationId xmlns:p14="http://schemas.microsoft.com/office/powerpoint/2010/main" val="2112346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7DE94DB1-EA20-FF46-8095-B32EA61ADD5D}"/>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3907" name="Rectangle 3">
            <a:extLst>
              <a:ext uri="{FF2B5EF4-FFF2-40B4-BE49-F238E27FC236}">
                <a16:creationId xmlns:a16="http://schemas.microsoft.com/office/drawing/2014/main" id="{1231EE2F-6AF9-F449-B4C0-D9019C7D7663}"/>
              </a:ext>
            </a:extLst>
          </p:cNvPr>
          <p:cNvSpPr>
            <a:spLocks noGrp="1" noChangeArrowheads="1"/>
          </p:cNvSpPr>
          <p:nvPr>
            <p:ph idx="1"/>
          </p:nvPr>
        </p:nvSpPr>
        <p:spPr/>
        <p:txBody>
          <a:bodyPr/>
          <a:lstStyle/>
          <a:p>
            <a:pPr eaLnBrk="1" hangingPunct="1"/>
            <a:r>
              <a:rPr lang="en-US" altLang="en-US" sz="4000">
                <a:ea typeface="ＭＳ Ｐゴシック" panose="020B0600070205080204" pitchFamily="34" charset="-128"/>
              </a:rPr>
              <a:t>Cash payments make the employer liable for state and federal penalties for failing to withhold and submit income taxes on a quarterly basis. </a:t>
            </a:r>
          </a:p>
        </p:txBody>
      </p:sp>
    </p:spTree>
    <p:extLst>
      <p:ext uri="{BB962C8B-B14F-4D97-AF65-F5344CB8AC3E}">
        <p14:creationId xmlns:p14="http://schemas.microsoft.com/office/powerpoint/2010/main" val="4219094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CD294A21-C6FF-174E-B6C1-ECFD4B4CCBD3}"/>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4931" name="Rectangle 3">
            <a:extLst>
              <a:ext uri="{FF2B5EF4-FFF2-40B4-BE49-F238E27FC236}">
                <a16:creationId xmlns:a16="http://schemas.microsoft.com/office/drawing/2014/main" id="{FAFC144B-FDF2-E949-BA3C-B59BB13F85D0}"/>
              </a:ext>
            </a:extLst>
          </p:cNvPr>
          <p:cNvSpPr>
            <a:spLocks noGrp="1" noChangeArrowheads="1"/>
          </p:cNvSpPr>
          <p:nvPr>
            <p:ph idx="1"/>
          </p:nvPr>
        </p:nvSpPr>
        <p:spPr/>
        <p:txBody>
          <a:bodyPr/>
          <a:lstStyle/>
          <a:p>
            <a:pPr eaLnBrk="1" hangingPunct="1">
              <a:lnSpc>
                <a:spcPct val="90000"/>
              </a:lnSpc>
            </a:pPr>
            <a:r>
              <a:rPr lang="en-US" altLang="en-US" sz="4000">
                <a:ea typeface="ＭＳ Ｐゴシック" panose="020B0600070205080204" pitchFamily="34" charset="-128"/>
              </a:rPr>
              <a:t>Cash payments may subject the employee to paying back taxes with penalties, and possible criminal charges, if s/he has not reported those cash payments on his or her tax returns.</a:t>
            </a:r>
          </a:p>
        </p:txBody>
      </p:sp>
    </p:spTree>
    <p:extLst>
      <p:ext uri="{BB962C8B-B14F-4D97-AF65-F5344CB8AC3E}">
        <p14:creationId xmlns:p14="http://schemas.microsoft.com/office/powerpoint/2010/main" val="345520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D233FC34-FE12-3C4D-ACD0-CA07911385CE}"/>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5955" name="Rectangle 3">
            <a:extLst>
              <a:ext uri="{FF2B5EF4-FFF2-40B4-BE49-F238E27FC236}">
                <a16:creationId xmlns:a16="http://schemas.microsoft.com/office/drawing/2014/main" id="{D2970075-9267-8047-8D6E-58CCBE816A72}"/>
              </a:ext>
            </a:extLst>
          </p:cNvPr>
          <p:cNvSpPr>
            <a:spLocks noGrp="1" noChangeArrowheads="1"/>
          </p:cNvSpPr>
          <p:nvPr>
            <p:ph idx="1"/>
          </p:nvPr>
        </p:nvSpPr>
        <p:spPr/>
        <p:txBody>
          <a:bodyPr>
            <a:normAutofit/>
          </a:bodyPr>
          <a:lstStyle/>
          <a:p>
            <a:pPr eaLnBrk="1" hangingPunct="1"/>
            <a:r>
              <a:rPr lang="en-US" altLang="en-US" sz="2400" dirty="0">
                <a:ea typeface="ＭＳ Ｐゴシック" panose="020B0600070205080204" pitchFamily="34" charset="-128"/>
              </a:rPr>
              <a:t>Exempt employees are paid an annual salary that is </a:t>
            </a:r>
            <a:r>
              <a:rPr lang="en-US" altLang="en-US" sz="2400" u="sng" dirty="0">
                <a:ea typeface="ＭＳ Ｐゴシック" panose="020B0600070205080204" pitchFamily="34" charset="-128"/>
              </a:rPr>
              <a:t>NOT</a:t>
            </a:r>
            <a:r>
              <a:rPr lang="en-US" altLang="en-US" sz="2400" dirty="0">
                <a:ea typeface="ＭＳ Ｐゴシック" panose="020B0600070205080204" pitchFamily="34" charset="-128"/>
              </a:rPr>
              <a:t> based on hours worked per week.  Exempt employees are </a:t>
            </a:r>
            <a:r>
              <a:rPr lang="en-US" altLang="en-US" sz="2400" u="sng" dirty="0">
                <a:ea typeface="ＭＳ Ｐゴシック" panose="020B0600070205080204" pitchFamily="34" charset="-128"/>
              </a:rPr>
              <a:t>NOT</a:t>
            </a:r>
            <a:r>
              <a:rPr lang="en-US" altLang="en-US" sz="2400" dirty="0">
                <a:ea typeface="ＭＳ Ｐゴシック" panose="020B0600070205080204" pitchFamily="34" charset="-128"/>
              </a:rPr>
              <a:t> entitled to overtime pay or comp-time for hours worked in excess of  their regular weekly schedule.  </a:t>
            </a:r>
          </a:p>
        </p:txBody>
      </p:sp>
    </p:spTree>
    <p:extLst>
      <p:ext uri="{BB962C8B-B14F-4D97-AF65-F5344CB8AC3E}">
        <p14:creationId xmlns:p14="http://schemas.microsoft.com/office/powerpoint/2010/main" val="733843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C468FD61-98E3-EA49-B974-BC9D7245AD3A}"/>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6979" name="Rectangle 3">
            <a:extLst>
              <a:ext uri="{FF2B5EF4-FFF2-40B4-BE49-F238E27FC236}">
                <a16:creationId xmlns:a16="http://schemas.microsoft.com/office/drawing/2014/main" id="{59B1CB3F-EF39-624A-A2C1-ECA803509A2F}"/>
              </a:ext>
            </a:extLst>
          </p:cNvPr>
          <p:cNvSpPr>
            <a:spLocks noGrp="1" noChangeArrowheads="1"/>
          </p:cNvSpPr>
          <p:nvPr>
            <p:ph idx="1"/>
          </p:nvPr>
        </p:nvSpPr>
        <p:spPr/>
        <p:txBody>
          <a:bodyPr/>
          <a:lstStyle/>
          <a:p>
            <a:pPr eaLnBrk="1" hangingPunct="1"/>
            <a:r>
              <a:rPr lang="en-US" altLang="en-US" sz="3600">
                <a:ea typeface="ＭＳ Ｐゴシック" panose="020B0600070205080204" pitchFamily="34" charset="-128"/>
              </a:rPr>
              <a:t>Non-exempt employees must be paid straight time wages for all hours up to 40 worked in the same work week, and time and a half for all hours actually worked in excess of 40 in the same week.</a:t>
            </a:r>
          </a:p>
        </p:txBody>
      </p:sp>
    </p:spTree>
    <p:extLst>
      <p:ext uri="{BB962C8B-B14F-4D97-AF65-F5344CB8AC3E}">
        <p14:creationId xmlns:p14="http://schemas.microsoft.com/office/powerpoint/2010/main" val="3931002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33AC0B38-4A8A-C743-B6D8-51FADFE881E5}"/>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Compensation</a:t>
            </a:r>
          </a:p>
        </p:txBody>
      </p:sp>
      <p:sp>
        <p:nvSpPr>
          <p:cNvPr id="128003" name="Rectangle 3">
            <a:extLst>
              <a:ext uri="{FF2B5EF4-FFF2-40B4-BE49-F238E27FC236}">
                <a16:creationId xmlns:a16="http://schemas.microsoft.com/office/drawing/2014/main" id="{DB311E6D-F960-C947-A165-AFE8A84EF1FD}"/>
              </a:ext>
            </a:extLst>
          </p:cNvPr>
          <p:cNvSpPr>
            <a:spLocks noGrp="1" noChangeArrowheads="1"/>
          </p:cNvSpPr>
          <p:nvPr>
            <p:ph idx="1"/>
          </p:nvPr>
        </p:nvSpPr>
        <p:spPr/>
        <p:txBody>
          <a:bodyPr/>
          <a:lstStyle/>
          <a:p>
            <a:pPr eaLnBrk="1" hangingPunct="1">
              <a:lnSpc>
                <a:spcPct val="90000"/>
              </a:lnSpc>
            </a:pPr>
            <a:r>
              <a:rPr lang="en-US" altLang="en-US" sz="4000">
                <a:ea typeface="ＭＳ Ｐゴシック" panose="020B0600070205080204" pitchFamily="34" charset="-128"/>
              </a:rPr>
              <a:t>Non-exempt employees may not be given comp time in lieu of overtime pay.</a:t>
            </a:r>
          </a:p>
          <a:p>
            <a:pPr eaLnBrk="1" hangingPunct="1">
              <a:lnSpc>
                <a:spcPct val="90000"/>
              </a:lnSpc>
            </a:pPr>
            <a:r>
              <a:rPr lang="en-US" altLang="en-US" sz="4000">
                <a:ea typeface="ＭＳ Ｐゴシック" panose="020B0600070205080204" pitchFamily="34" charset="-128"/>
              </a:rPr>
              <a:t>Non-exempt employees can not legally waive their right to overtime pay.</a:t>
            </a:r>
          </a:p>
        </p:txBody>
      </p:sp>
    </p:spTree>
    <p:extLst>
      <p:ext uri="{BB962C8B-B14F-4D97-AF65-F5344CB8AC3E}">
        <p14:creationId xmlns:p14="http://schemas.microsoft.com/office/powerpoint/2010/main" val="1814612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6FCD2224-9387-C14C-9DEF-12415F818F1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Compensation</a:t>
            </a:r>
          </a:p>
        </p:txBody>
      </p:sp>
      <p:sp>
        <p:nvSpPr>
          <p:cNvPr id="129027" name="Rectangle 3">
            <a:extLst>
              <a:ext uri="{FF2B5EF4-FFF2-40B4-BE49-F238E27FC236}">
                <a16:creationId xmlns:a16="http://schemas.microsoft.com/office/drawing/2014/main" id="{24A6F885-7AA1-114E-875F-CBABC6C5F7FD}"/>
              </a:ext>
            </a:extLst>
          </p:cNvPr>
          <p:cNvSpPr>
            <a:spLocks noGrp="1" noChangeArrowheads="1"/>
          </p:cNvSpPr>
          <p:nvPr>
            <p:ph idx="1"/>
          </p:nvPr>
        </p:nvSpPr>
        <p:spPr/>
        <p:txBody>
          <a:bodyPr>
            <a:normAutofit/>
          </a:bodyPr>
          <a:lstStyle/>
          <a:p>
            <a:pPr eaLnBrk="1" hangingPunct="1"/>
            <a:r>
              <a:rPr lang="en-US" altLang="en-US" sz="2400" dirty="0">
                <a:ea typeface="ＭＳ Ｐゴシック" panose="020B0600070205080204" pitchFamily="34" charset="-128"/>
              </a:rPr>
              <a:t>Compensation for weddings, funerals and other events that are compensated other than through the regular employee payroll are not included in calculation of benefits such as pension, life insurance, disability, etc.</a:t>
            </a:r>
          </a:p>
        </p:txBody>
      </p:sp>
    </p:spTree>
    <p:extLst>
      <p:ext uri="{BB962C8B-B14F-4D97-AF65-F5344CB8AC3E}">
        <p14:creationId xmlns:p14="http://schemas.microsoft.com/office/powerpoint/2010/main" val="779582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035FB2A3-771A-2B4F-B90D-0C4EAAD20441}"/>
              </a:ext>
            </a:extLst>
          </p:cNvPr>
          <p:cNvSpPr>
            <a:spLocks noGrp="1" noChangeArrowheads="1"/>
          </p:cNvSpPr>
          <p:nvPr>
            <p:ph type="title"/>
          </p:nvPr>
        </p:nvSpPr>
        <p:spPr/>
        <p:txBody>
          <a:bodyPr/>
          <a:lstStyle/>
          <a:p>
            <a:pPr eaLnBrk="1" hangingPunct="1"/>
            <a:endParaRPr lang="en-US" altLang="en-US">
              <a:ea typeface="ＭＳ Ｐゴシック" panose="020B0600070205080204" pitchFamily="34" charset="-128"/>
            </a:endParaRPr>
          </a:p>
        </p:txBody>
      </p:sp>
      <p:sp>
        <p:nvSpPr>
          <p:cNvPr id="130051" name="Rectangle 3">
            <a:extLst>
              <a:ext uri="{FF2B5EF4-FFF2-40B4-BE49-F238E27FC236}">
                <a16:creationId xmlns:a16="http://schemas.microsoft.com/office/drawing/2014/main" id="{793C604A-F03E-2147-8043-53B041EBDD82}"/>
              </a:ext>
            </a:extLst>
          </p:cNvPr>
          <p:cNvSpPr>
            <a:spLocks noGrp="1" noChangeArrowheads="1"/>
          </p:cNvSpPr>
          <p:nvPr>
            <p:ph idx="1"/>
          </p:nvPr>
        </p:nvSpPr>
        <p:spPr/>
        <p:txBody>
          <a:bodyPr>
            <a:normAutofit/>
          </a:bodyPr>
          <a:lstStyle/>
          <a:p>
            <a:pPr eaLnBrk="1" hangingPunct="1"/>
            <a:r>
              <a:rPr lang="en-US" altLang="en-US" sz="2400" dirty="0">
                <a:ea typeface="ＭＳ Ｐゴシック" panose="020B0600070205080204" pitchFamily="34" charset="-128"/>
              </a:rPr>
              <a:t>Payroll issues</a:t>
            </a:r>
          </a:p>
          <a:p>
            <a:pPr lvl="1" eaLnBrk="1" hangingPunct="1"/>
            <a:r>
              <a:rPr lang="en-US" altLang="en-US" sz="2400" dirty="0">
                <a:ea typeface="ＭＳ Ｐゴシック" panose="020B0600070205080204" pitchFamily="34" charset="-128"/>
              </a:rPr>
              <a:t>Promptness</a:t>
            </a:r>
          </a:p>
          <a:p>
            <a:pPr lvl="1" eaLnBrk="1" hangingPunct="1"/>
            <a:r>
              <a:rPr lang="en-US" altLang="en-US" sz="2400" dirty="0">
                <a:ea typeface="ＭＳ Ｐゴシック" panose="020B0600070205080204" pitchFamily="34" charset="-128"/>
              </a:rPr>
              <a:t>Overtime including new laws</a:t>
            </a:r>
          </a:p>
          <a:p>
            <a:pPr lvl="1" eaLnBrk="1" hangingPunct="1"/>
            <a:r>
              <a:rPr lang="en-US" altLang="en-US" sz="2400" dirty="0">
                <a:ea typeface="ＭＳ Ｐゴシック" panose="020B0600070205080204" pitchFamily="34" charset="-128"/>
              </a:rPr>
              <a:t>Comp time</a:t>
            </a:r>
          </a:p>
          <a:p>
            <a:pPr lvl="1" eaLnBrk="1" hangingPunct="1"/>
            <a:r>
              <a:rPr lang="en-US" altLang="en-US" sz="2400" dirty="0">
                <a:ea typeface="ＭＳ Ｐゴシック" panose="020B0600070205080204" pitchFamily="34" charset="-128"/>
              </a:rPr>
              <a:t>Record keeping re paid time off</a:t>
            </a:r>
          </a:p>
        </p:txBody>
      </p:sp>
    </p:spTree>
    <p:extLst>
      <p:ext uri="{BB962C8B-B14F-4D97-AF65-F5344CB8AC3E}">
        <p14:creationId xmlns:p14="http://schemas.microsoft.com/office/powerpoint/2010/main" val="153174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en-US" altLang="x-none">
                <a:ea typeface="ＭＳ Ｐゴシック" charset="-128"/>
              </a:rPr>
              <a:t>COMPENSATION DECISIONS</a:t>
            </a:r>
          </a:p>
        </p:txBody>
      </p:sp>
      <p:sp>
        <p:nvSpPr>
          <p:cNvPr id="118787" name="Rectangle 3"/>
          <p:cNvSpPr>
            <a:spLocks noGrp="1" noChangeArrowheads="1"/>
          </p:cNvSpPr>
          <p:nvPr>
            <p:ph idx="1"/>
          </p:nvPr>
        </p:nvSpPr>
        <p:spPr/>
        <p:txBody>
          <a:bodyPr>
            <a:normAutofit/>
          </a:bodyPr>
          <a:lstStyle/>
          <a:p>
            <a:pPr eaLnBrk="1" hangingPunct="1">
              <a:lnSpc>
                <a:spcPct val="80000"/>
              </a:lnSpc>
            </a:pPr>
            <a:r>
              <a:rPr lang="en-US" altLang="x-none" sz="2400" dirty="0">
                <a:ea typeface="ＭＳ Ｐゴシック" charset="-128"/>
              </a:rPr>
              <a:t>External equity</a:t>
            </a:r>
          </a:p>
          <a:p>
            <a:pPr eaLnBrk="1" hangingPunct="1">
              <a:lnSpc>
                <a:spcPct val="80000"/>
              </a:lnSpc>
            </a:pPr>
            <a:r>
              <a:rPr lang="en-US" altLang="x-none" sz="2400" dirty="0">
                <a:ea typeface="ＭＳ Ｐゴシック" charset="-128"/>
              </a:rPr>
              <a:t>Internal equity</a:t>
            </a:r>
          </a:p>
          <a:p>
            <a:pPr eaLnBrk="1" hangingPunct="1">
              <a:lnSpc>
                <a:spcPct val="80000"/>
              </a:lnSpc>
            </a:pPr>
            <a:r>
              <a:rPr lang="en-US" altLang="x-none" sz="2400" dirty="0">
                <a:ea typeface="ＭＳ Ｐゴシック" charset="-128"/>
              </a:rPr>
              <a:t>Budget restraints</a:t>
            </a:r>
          </a:p>
          <a:p>
            <a:pPr eaLnBrk="1" hangingPunct="1">
              <a:lnSpc>
                <a:spcPct val="80000"/>
              </a:lnSpc>
            </a:pPr>
            <a:r>
              <a:rPr lang="en-US" altLang="x-none" sz="2400" dirty="0">
                <a:ea typeface="ＭＳ Ｐゴシック" charset="-128"/>
              </a:rPr>
              <a:t>Length of service</a:t>
            </a:r>
          </a:p>
          <a:p>
            <a:pPr eaLnBrk="1" hangingPunct="1">
              <a:lnSpc>
                <a:spcPct val="80000"/>
              </a:lnSpc>
            </a:pPr>
            <a:r>
              <a:rPr lang="en-US" altLang="x-none" sz="2400" dirty="0">
                <a:ea typeface="ＭＳ Ｐゴシック" charset="-128"/>
              </a:rPr>
              <a:t>Experience</a:t>
            </a:r>
          </a:p>
          <a:p>
            <a:pPr eaLnBrk="1" hangingPunct="1">
              <a:lnSpc>
                <a:spcPct val="80000"/>
              </a:lnSpc>
            </a:pPr>
            <a:r>
              <a:rPr lang="en-US" altLang="x-none" sz="2400" dirty="0">
                <a:ea typeface="ＭＳ Ｐゴシック" charset="-128"/>
              </a:rPr>
              <a:t>Qualifications</a:t>
            </a:r>
          </a:p>
          <a:p>
            <a:pPr eaLnBrk="1" hangingPunct="1">
              <a:lnSpc>
                <a:spcPct val="80000"/>
              </a:lnSpc>
            </a:pPr>
            <a:r>
              <a:rPr lang="en-US" altLang="x-none" sz="2400" dirty="0">
                <a:ea typeface="ＭＳ Ｐゴシック" charset="-128"/>
              </a:rPr>
              <a:t>Retention</a:t>
            </a:r>
          </a:p>
          <a:p>
            <a:pPr eaLnBrk="1" hangingPunct="1">
              <a:lnSpc>
                <a:spcPct val="80000"/>
              </a:lnSpc>
            </a:pPr>
            <a:r>
              <a:rPr lang="en-US" altLang="x-none" sz="2400" dirty="0">
                <a:ea typeface="ＭＳ Ｐゴシック" charset="-128"/>
              </a:rPr>
              <a:t>Justice</a:t>
            </a:r>
          </a:p>
        </p:txBody>
      </p:sp>
    </p:spTree>
    <p:extLst>
      <p:ext uri="{BB962C8B-B14F-4D97-AF65-F5344CB8AC3E}">
        <p14:creationId xmlns:p14="http://schemas.microsoft.com/office/powerpoint/2010/main" val="163756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r>
              <a:rPr lang="en-US" altLang="x-none">
                <a:ea typeface="ＭＳ Ｐゴシック" charset="-128"/>
              </a:rPr>
              <a:t>COMPENSATION cont.</a:t>
            </a:r>
          </a:p>
        </p:txBody>
      </p:sp>
      <p:sp>
        <p:nvSpPr>
          <p:cNvPr id="121859" name="Rectangle 3"/>
          <p:cNvSpPr>
            <a:spLocks noGrp="1" noChangeArrowheads="1"/>
          </p:cNvSpPr>
          <p:nvPr>
            <p:ph idx="1"/>
          </p:nvPr>
        </p:nvSpPr>
        <p:spPr/>
        <p:txBody>
          <a:bodyPr>
            <a:normAutofit/>
          </a:bodyPr>
          <a:lstStyle/>
          <a:p>
            <a:pPr eaLnBrk="1" hangingPunct="1"/>
            <a:r>
              <a:rPr lang="en-US" altLang="x-none" sz="2400" dirty="0">
                <a:ea typeface="ＭＳ Ｐゴシック" charset="-128"/>
              </a:rPr>
              <a:t>Volunteers and compensation</a:t>
            </a:r>
          </a:p>
          <a:p>
            <a:pPr eaLnBrk="1" hangingPunct="1"/>
            <a:r>
              <a:rPr lang="en-US" altLang="x-none" sz="2400" dirty="0">
                <a:ea typeface="ＭＳ Ｐゴシック" charset="-128"/>
              </a:rPr>
              <a:t>No cash arrangements</a:t>
            </a:r>
          </a:p>
          <a:p>
            <a:pPr eaLnBrk="1" hangingPunct="1"/>
            <a:r>
              <a:rPr lang="en-US" altLang="x-none" sz="2400" dirty="0">
                <a:ea typeface="ＭＳ Ｐゴシック" charset="-128"/>
              </a:rPr>
              <a:t>Hiring youth</a:t>
            </a:r>
          </a:p>
          <a:p>
            <a:pPr eaLnBrk="1" hangingPunct="1"/>
            <a:r>
              <a:rPr lang="en-US" altLang="x-none" sz="2400" dirty="0">
                <a:ea typeface="ＭＳ Ｐゴシック" charset="-128"/>
              </a:rPr>
              <a:t>Exempt and non-exempt</a:t>
            </a:r>
          </a:p>
          <a:p>
            <a:pPr eaLnBrk="1" hangingPunct="1"/>
            <a:r>
              <a:rPr lang="en-US" altLang="x-none" sz="2400" dirty="0">
                <a:ea typeface="ＭＳ Ｐゴシック" charset="-128"/>
              </a:rPr>
              <a:t>Minimum wage</a:t>
            </a:r>
          </a:p>
          <a:p>
            <a:pPr eaLnBrk="1" hangingPunct="1"/>
            <a:r>
              <a:rPr lang="en-US" altLang="x-none" sz="2400" dirty="0">
                <a:ea typeface="ＭＳ Ｐゴシック" charset="-128"/>
              </a:rPr>
              <a:t>Overtime</a:t>
            </a:r>
          </a:p>
          <a:p>
            <a:pPr eaLnBrk="1" hangingPunct="1"/>
            <a:r>
              <a:rPr lang="en-US" altLang="x-none" sz="2400" dirty="0">
                <a:ea typeface="ＭＳ Ｐゴシック" charset="-128"/>
              </a:rPr>
              <a:t>Time sheets</a:t>
            </a:r>
          </a:p>
        </p:txBody>
      </p:sp>
    </p:spTree>
    <p:extLst>
      <p:ext uri="{BB962C8B-B14F-4D97-AF65-F5344CB8AC3E}">
        <p14:creationId xmlns:p14="http://schemas.microsoft.com/office/powerpoint/2010/main" val="2698582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a:t>BENEFITS</a:t>
            </a:r>
          </a:p>
        </p:txBody>
      </p:sp>
      <p:sp>
        <p:nvSpPr>
          <p:cNvPr id="75779" name="Rectangle 3"/>
          <p:cNvSpPr>
            <a:spLocks noGrp="1" noChangeArrowheads="1"/>
          </p:cNvSpPr>
          <p:nvPr>
            <p:ph idx="1"/>
          </p:nvPr>
        </p:nvSpPr>
        <p:spPr/>
        <p:txBody>
          <a:bodyPr>
            <a:normAutofit lnSpcReduction="10000"/>
          </a:bodyPr>
          <a:lstStyle/>
          <a:p>
            <a:pPr eaLnBrk="1" hangingPunct="1"/>
            <a:r>
              <a:rPr lang="en-US" altLang="en-US" sz="2800" dirty="0"/>
              <a:t>BENEFITS PROGRAMS MUST BE ADMINISTERED CONSISTENTLY WITH ALL CLASSES OF EMPLOYEES</a:t>
            </a:r>
          </a:p>
          <a:p>
            <a:pPr eaLnBrk="1" hangingPunct="1"/>
            <a:r>
              <a:rPr lang="en-US" altLang="en-US" sz="2800" dirty="0"/>
              <a:t>COMMON BENEFITS</a:t>
            </a:r>
          </a:p>
          <a:p>
            <a:pPr lvl="1" eaLnBrk="1" hangingPunct="1"/>
            <a:r>
              <a:rPr lang="en-US" altLang="en-US" sz="2400" dirty="0"/>
              <a:t>LEGALLY REQUIRED</a:t>
            </a:r>
          </a:p>
          <a:p>
            <a:pPr lvl="2" eaLnBrk="1" hangingPunct="1"/>
            <a:r>
              <a:rPr lang="en-US" altLang="en-US" sz="2000" dirty="0"/>
              <a:t>Social Security</a:t>
            </a:r>
          </a:p>
          <a:p>
            <a:pPr lvl="2" eaLnBrk="1" hangingPunct="1"/>
            <a:r>
              <a:rPr lang="en-US" altLang="en-US" sz="2000" dirty="0"/>
              <a:t>Workers Compensation</a:t>
            </a:r>
          </a:p>
          <a:p>
            <a:pPr lvl="2" eaLnBrk="1" hangingPunct="1"/>
            <a:r>
              <a:rPr lang="en-US" altLang="en-US" sz="2000" dirty="0"/>
              <a:t>Family and Medical Leave</a:t>
            </a:r>
          </a:p>
          <a:p>
            <a:pPr lvl="2" eaLnBrk="1" hangingPunct="1"/>
            <a:r>
              <a:rPr lang="en-US" altLang="en-US" sz="2000" dirty="0"/>
              <a:t>Unemployment compensation</a:t>
            </a:r>
          </a:p>
        </p:txBody>
      </p:sp>
    </p:spTree>
    <p:extLst>
      <p:ext uri="{BB962C8B-B14F-4D97-AF65-F5344CB8AC3E}">
        <p14:creationId xmlns:p14="http://schemas.microsoft.com/office/powerpoint/2010/main" val="322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a:extLst>
              <a:ext uri="{FF2B5EF4-FFF2-40B4-BE49-F238E27FC236}">
                <a16:creationId xmlns:a16="http://schemas.microsoft.com/office/drawing/2014/main" id="{7FB9D044-8AAB-F74A-8AD1-8A4823934DB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Benefits</a:t>
            </a:r>
          </a:p>
        </p:txBody>
      </p:sp>
      <p:sp>
        <p:nvSpPr>
          <p:cNvPr id="138243" name="Rectangle 3">
            <a:extLst>
              <a:ext uri="{FF2B5EF4-FFF2-40B4-BE49-F238E27FC236}">
                <a16:creationId xmlns:a16="http://schemas.microsoft.com/office/drawing/2014/main" id="{C23CFF59-A99E-9145-B5DC-087A4034A4C7}"/>
              </a:ext>
            </a:extLst>
          </p:cNvPr>
          <p:cNvSpPr>
            <a:spLocks noGrp="1" noChangeArrowheads="1"/>
          </p:cNvSpPr>
          <p:nvPr>
            <p:ph idx="1"/>
          </p:nvPr>
        </p:nvSpPr>
        <p:spPr/>
        <p:txBody>
          <a:bodyPr>
            <a:normAutofit/>
          </a:bodyPr>
          <a:lstStyle/>
          <a:p>
            <a:pPr eaLnBrk="1" hangingPunct="1"/>
            <a:r>
              <a:rPr lang="en-US" altLang="en-US" sz="2400" dirty="0">
                <a:ea typeface="ＭＳ Ｐゴシック" panose="020B0600070205080204" pitchFamily="34" charset="-128"/>
              </a:rPr>
              <a:t>In order to be eligible for benefits, an employee must be regularly scheduled to work according to the benefits eligible requirements of your diocese.</a:t>
            </a:r>
          </a:p>
          <a:p>
            <a:pPr lvl="1" eaLnBrk="1" hangingPunct="1"/>
            <a:endParaRPr lang="en-US" altLang="en-US" sz="2400" dirty="0">
              <a:ea typeface="ＭＳ Ｐゴシック" panose="020B0600070205080204" pitchFamily="34" charset="-128"/>
            </a:endParaRPr>
          </a:p>
          <a:p>
            <a:pPr lvl="1" eaLnBrk="1" hangingPunct="1"/>
            <a:r>
              <a:rPr lang="en-US" altLang="en-US" sz="2400" dirty="0">
                <a:ea typeface="ＭＳ Ｐゴシック" panose="020B0600070205080204" pitchFamily="34" charset="-128"/>
              </a:rPr>
              <a:t>This is not based on averaging.</a:t>
            </a:r>
          </a:p>
        </p:txBody>
      </p:sp>
    </p:spTree>
    <p:extLst>
      <p:ext uri="{BB962C8B-B14F-4D97-AF65-F5344CB8AC3E}">
        <p14:creationId xmlns:p14="http://schemas.microsoft.com/office/powerpoint/2010/main" val="420904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endParaRPr lang="en-US" altLang="en-US"/>
          </a:p>
        </p:txBody>
      </p:sp>
      <p:sp>
        <p:nvSpPr>
          <p:cNvPr id="76803" name="Rectangle 3"/>
          <p:cNvSpPr>
            <a:spLocks noGrp="1" noChangeArrowheads="1"/>
          </p:cNvSpPr>
          <p:nvPr>
            <p:ph idx="1"/>
          </p:nvPr>
        </p:nvSpPr>
        <p:spPr>
          <a:xfrm>
            <a:off x="685801" y="2512457"/>
            <a:ext cx="10131425" cy="3649133"/>
          </a:xfrm>
        </p:spPr>
        <p:txBody>
          <a:bodyPr>
            <a:noAutofit/>
          </a:bodyPr>
          <a:lstStyle/>
          <a:p>
            <a:pPr lvl="1" eaLnBrk="1" hangingPunct="1">
              <a:lnSpc>
                <a:spcPct val="90000"/>
              </a:lnSpc>
            </a:pPr>
            <a:r>
              <a:rPr lang="en-US" altLang="en-US" sz="2400" dirty="0"/>
              <a:t>INSURANCE AND INCOME PROTECTION PLANS</a:t>
            </a:r>
          </a:p>
          <a:p>
            <a:pPr lvl="2" eaLnBrk="1" hangingPunct="1">
              <a:lnSpc>
                <a:spcPct val="90000"/>
              </a:lnSpc>
            </a:pPr>
            <a:r>
              <a:rPr lang="en-US" altLang="en-US" sz="2400" dirty="0"/>
              <a:t>Medical Insurance</a:t>
            </a:r>
          </a:p>
          <a:p>
            <a:pPr lvl="2" eaLnBrk="1" hangingPunct="1">
              <a:lnSpc>
                <a:spcPct val="90000"/>
              </a:lnSpc>
            </a:pPr>
            <a:r>
              <a:rPr lang="en-US" altLang="en-US" sz="2400" dirty="0"/>
              <a:t>Dental Insurance</a:t>
            </a:r>
          </a:p>
          <a:p>
            <a:pPr lvl="2" eaLnBrk="1" hangingPunct="1">
              <a:lnSpc>
                <a:spcPct val="90000"/>
              </a:lnSpc>
            </a:pPr>
            <a:r>
              <a:rPr lang="en-US" altLang="en-US" sz="2400" dirty="0"/>
              <a:t>Vision Insurance</a:t>
            </a:r>
          </a:p>
          <a:p>
            <a:pPr lvl="2" eaLnBrk="1" hangingPunct="1">
              <a:lnSpc>
                <a:spcPct val="90000"/>
              </a:lnSpc>
            </a:pPr>
            <a:r>
              <a:rPr lang="en-US" altLang="en-US" sz="2400" dirty="0"/>
              <a:t>Life Insurance</a:t>
            </a:r>
          </a:p>
          <a:p>
            <a:pPr lvl="2" eaLnBrk="1" hangingPunct="1">
              <a:lnSpc>
                <a:spcPct val="90000"/>
              </a:lnSpc>
            </a:pPr>
            <a:r>
              <a:rPr lang="en-US" altLang="en-US" sz="2400" dirty="0"/>
              <a:t>Short and/or Long Term Disability</a:t>
            </a:r>
          </a:p>
          <a:p>
            <a:pPr lvl="2" eaLnBrk="1" hangingPunct="1">
              <a:lnSpc>
                <a:spcPct val="90000"/>
              </a:lnSpc>
            </a:pPr>
            <a:r>
              <a:rPr lang="en-US" altLang="en-US" sz="2400" dirty="0"/>
              <a:t>Pension</a:t>
            </a:r>
          </a:p>
          <a:p>
            <a:pPr lvl="3" eaLnBrk="1" hangingPunct="1">
              <a:lnSpc>
                <a:spcPct val="90000"/>
              </a:lnSpc>
            </a:pPr>
            <a:r>
              <a:rPr lang="en-US" altLang="en-US" sz="2400" dirty="0"/>
              <a:t>Defined Contribution</a:t>
            </a:r>
          </a:p>
          <a:p>
            <a:pPr lvl="3" eaLnBrk="1" hangingPunct="1">
              <a:lnSpc>
                <a:spcPct val="90000"/>
              </a:lnSpc>
            </a:pPr>
            <a:r>
              <a:rPr lang="en-US" altLang="en-US" sz="2400" dirty="0"/>
              <a:t>Defined Benefit</a:t>
            </a:r>
          </a:p>
        </p:txBody>
      </p:sp>
    </p:spTree>
    <p:extLst>
      <p:ext uri="{BB962C8B-B14F-4D97-AF65-F5344CB8AC3E}">
        <p14:creationId xmlns:p14="http://schemas.microsoft.com/office/powerpoint/2010/main" val="2984524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en-US"/>
              <a:t>PAID LEAVE BENEFITS</a:t>
            </a:r>
          </a:p>
        </p:txBody>
      </p:sp>
      <p:sp>
        <p:nvSpPr>
          <p:cNvPr id="77827" name="Rectangle 3"/>
          <p:cNvSpPr>
            <a:spLocks noGrp="1" noChangeArrowheads="1"/>
          </p:cNvSpPr>
          <p:nvPr>
            <p:ph idx="1"/>
          </p:nvPr>
        </p:nvSpPr>
        <p:spPr/>
        <p:txBody>
          <a:bodyPr>
            <a:normAutofit/>
          </a:bodyPr>
          <a:lstStyle/>
          <a:p>
            <a:pPr eaLnBrk="1" hangingPunct="1"/>
            <a:r>
              <a:rPr lang="en-US" altLang="en-US" sz="2400" dirty="0"/>
              <a:t>HOLIDAYS OR HOLY DAYS</a:t>
            </a:r>
          </a:p>
          <a:p>
            <a:pPr eaLnBrk="1" hangingPunct="1"/>
            <a:r>
              <a:rPr lang="en-US" altLang="en-US" sz="2400" dirty="0"/>
              <a:t>VACATION</a:t>
            </a:r>
          </a:p>
          <a:p>
            <a:pPr eaLnBrk="1" hangingPunct="1"/>
            <a:r>
              <a:rPr lang="en-US" altLang="en-US" sz="2400" dirty="0"/>
              <a:t>SICK LEAVE</a:t>
            </a:r>
          </a:p>
          <a:p>
            <a:pPr eaLnBrk="1" hangingPunct="1"/>
            <a:r>
              <a:rPr lang="en-US" altLang="en-US" sz="2400" dirty="0"/>
              <a:t>PERSONAL TIME</a:t>
            </a:r>
          </a:p>
          <a:p>
            <a:pPr eaLnBrk="1" hangingPunct="1"/>
            <a:r>
              <a:rPr lang="en-US" altLang="en-US" sz="2400" dirty="0"/>
              <a:t>FAMILY AND MEDICAL LEAVE</a:t>
            </a:r>
          </a:p>
          <a:p>
            <a:pPr eaLnBrk="1" hangingPunct="1"/>
            <a:r>
              <a:rPr lang="en-US" altLang="en-US" sz="2400" dirty="0"/>
              <a:t>OTHER LEAVES OF ABSENCE</a:t>
            </a:r>
          </a:p>
          <a:p>
            <a:pPr eaLnBrk="1" hangingPunct="1"/>
            <a:r>
              <a:rPr lang="en-US" altLang="en-US" sz="2400" dirty="0"/>
              <a:t>JURY DUTY</a:t>
            </a:r>
          </a:p>
        </p:txBody>
      </p:sp>
    </p:spTree>
    <p:extLst>
      <p:ext uri="{BB962C8B-B14F-4D97-AF65-F5344CB8AC3E}">
        <p14:creationId xmlns:p14="http://schemas.microsoft.com/office/powerpoint/2010/main" val="444010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en-US"/>
              <a:t>PAID LEAVE BENEFITS cont.</a:t>
            </a:r>
          </a:p>
        </p:txBody>
      </p:sp>
      <p:sp>
        <p:nvSpPr>
          <p:cNvPr id="78851" name="Rectangle 3"/>
          <p:cNvSpPr>
            <a:spLocks noGrp="1" noChangeArrowheads="1"/>
          </p:cNvSpPr>
          <p:nvPr>
            <p:ph idx="1"/>
          </p:nvPr>
        </p:nvSpPr>
        <p:spPr/>
        <p:txBody>
          <a:bodyPr>
            <a:normAutofit/>
          </a:bodyPr>
          <a:lstStyle/>
          <a:p>
            <a:pPr eaLnBrk="1" hangingPunct="1"/>
            <a:r>
              <a:rPr lang="en-US" altLang="en-US" sz="2400" dirty="0"/>
              <a:t>PROFESSIONAL DEVELOPMENT</a:t>
            </a:r>
          </a:p>
          <a:p>
            <a:pPr eaLnBrk="1" hangingPunct="1"/>
            <a:r>
              <a:rPr lang="en-US" altLang="en-US" sz="2400" dirty="0"/>
              <a:t>ANNUAL RETREAT</a:t>
            </a:r>
          </a:p>
        </p:txBody>
      </p:sp>
    </p:spTree>
    <p:extLst>
      <p:ext uri="{BB962C8B-B14F-4D97-AF65-F5344CB8AC3E}">
        <p14:creationId xmlns:p14="http://schemas.microsoft.com/office/powerpoint/2010/main" val="35377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3E313BEF-2B8B-3B40-A8CB-753122E8F2F4}"/>
              </a:ext>
            </a:extLst>
          </p:cNvPr>
          <p:cNvSpPr>
            <a:spLocks noGrp="1" noChangeArrowheads="1"/>
          </p:cNvSpPr>
          <p:nvPr>
            <p:ph type="title"/>
          </p:nvPr>
        </p:nvSpPr>
        <p:spPr/>
        <p:txBody>
          <a:bodyPr/>
          <a:lstStyle/>
          <a:p>
            <a:pPr eaLnBrk="1" hangingPunct="1"/>
            <a:r>
              <a:rPr lang="en-US" altLang="en-US" sz="5400">
                <a:ea typeface="ＭＳ Ｐゴシック" panose="020B0600070205080204" pitchFamily="34" charset="-128"/>
              </a:rPr>
              <a:t>Payroll</a:t>
            </a:r>
          </a:p>
        </p:txBody>
      </p:sp>
      <p:sp>
        <p:nvSpPr>
          <p:cNvPr id="131075" name="Rectangle 3">
            <a:extLst>
              <a:ext uri="{FF2B5EF4-FFF2-40B4-BE49-F238E27FC236}">
                <a16:creationId xmlns:a16="http://schemas.microsoft.com/office/drawing/2014/main" id="{E2720366-94C3-F94E-A04F-E7D8E8C477C9}"/>
              </a:ext>
            </a:extLst>
          </p:cNvPr>
          <p:cNvSpPr>
            <a:spLocks noGrp="1" noChangeArrowheads="1"/>
          </p:cNvSpPr>
          <p:nvPr>
            <p:ph idx="1"/>
          </p:nvPr>
        </p:nvSpPr>
        <p:spPr/>
        <p:txBody>
          <a:bodyPr/>
          <a:lstStyle/>
          <a:p>
            <a:pPr eaLnBrk="1" hangingPunct="1">
              <a:lnSpc>
                <a:spcPct val="90000"/>
              </a:lnSpc>
            </a:pPr>
            <a:r>
              <a:rPr lang="en-US" altLang="en-US" sz="3600">
                <a:ea typeface="ＭＳ Ｐゴシック" panose="020B0600070205080204" pitchFamily="34" charset="-128"/>
              </a:rPr>
              <a:t>All parishes, schools and agencies should use the same standardized version of payroll if your diocese has one.</a:t>
            </a:r>
          </a:p>
          <a:p>
            <a:pPr eaLnBrk="1" hangingPunct="1">
              <a:lnSpc>
                <a:spcPct val="90000"/>
              </a:lnSpc>
              <a:buFontTx/>
              <a:buNone/>
            </a:pPr>
            <a:endParaRPr lang="en-US" altLang="en-US" sz="3600">
              <a:ea typeface="ＭＳ Ｐゴシック" panose="020B0600070205080204" pitchFamily="34" charset="-128"/>
            </a:endParaRPr>
          </a:p>
          <a:p>
            <a:pPr eaLnBrk="1" hangingPunct="1">
              <a:lnSpc>
                <a:spcPct val="90000"/>
              </a:lnSpc>
            </a:pPr>
            <a:r>
              <a:rPr lang="en-US" altLang="en-US" sz="3600">
                <a:ea typeface="ＭＳ Ｐゴシック" panose="020B0600070205080204" pitchFamily="34" charset="-128"/>
              </a:rPr>
              <a:t>Most payrolls are bi-weekly or semi-monthly.</a:t>
            </a:r>
          </a:p>
          <a:p>
            <a:pPr eaLnBrk="1" hangingPunct="1">
              <a:lnSpc>
                <a:spcPct val="90000"/>
              </a:lnSpc>
            </a:pPr>
            <a:endParaRPr lang="en-US" altLang="en-US" sz="3600">
              <a:ea typeface="ＭＳ Ｐゴシック" panose="020B0600070205080204" pitchFamily="34" charset="-128"/>
            </a:endParaRPr>
          </a:p>
          <a:p>
            <a:pPr eaLnBrk="1" hangingPunct="1">
              <a:lnSpc>
                <a:spcPct val="90000"/>
              </a:lnSpc>
              <a:buFontTx/>
              <a:buNone/>
            </a:pPr>
            <a:endParaRPr lang="en-US" altLang="en-US" sz="3600">
              <a:ea typeface="ＭＳ Ｐゴシック" panose="020B0600070205080204" pitchFamily="34" charset="-128"/>
            </a:endParaRPr>
          </a:p>
        </p:txBody>
      </p:sp>
    </p:spTree>
    <p:extLst>
      <p:ext uri="{BB962C8B-B14F-4D97-AF65-F5344CB8AC3E}">
        <p14:creationId xmlns:p14="http://schemas.microsoft.com/office/powerpoint/2010/main" val="1723617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1401</TotalTime>
  <Words>487</Words>
  <Application>Microsoft Macintosh PowerPoint</Application>
  <PresentationFormat>Widescreen</PresentationFormat>
  <Paragraphs>80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ＭＳ Ｐゴシック</vt:lpstr>
      <vt:lpstr>Arial</vt:lpstr>
      <vt:lpstr>Calibri</vt:lpstr>
      <vt:lpstr>Calibri Light</vt:lpstr>
      <vt:lpstr>Celestial</vt:lpstr>
      <vt:lpstr>COMPENSATION AND BENEFITS</vt:lpstr>
      <vt:lpstr>COMPENSATION DECISIONS</vt:lpstr>
      <vt:lpstr>COMPENSATION cont.</vt:lpstr>
      <vt:lpstr>BENEFITS</vt:lpstr>
      <vt:lpstr>Benefits</vt:lpstr>
      <vt:lpstr>PowerPoint Presentation</vt:lpstr>
      <vt:lpstr>PAID LEAVE BENEFITS</vt:lpstr>
      <vt:lpstr>PAID LEAVE BENEFITS cont.</vt:lpstr>
      <vt:lpstr>Payroll</vt:lpstr>
      <vt:lpstr>Payroll</vt:lpstr>
      <vt:lpstr>Compensation </vt:lpstr>
      <vt:lpstr>Compensation</vt:lpstr>
      <vt:lpstr>Compensation</vt:lpstr>
      <vt:lpstr>Compensation</vt:lpstr>
      <vt:lpstr>Compensation</vt:lpstr>
      <vt:lpstr>Compensation</vt:lpstr>
      <vt:lpstr>Compensation</vt:lpstr>
      <vt:lpstr>Compensation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 Fowler</dc:creator>
  <cp:lastModifiedBy>Carol Fowler</cp:lastModifiedBy>
  <cp:revision>8</cp:revision>
  <cp:lastPrinted>2018-11-08T02:08:28Z</cp:lastPrinted>
  <dcterms:created xsi:type="dcterms:W3CDTF">2018-11-06T17:27:22Z</dcterms:created>
  <dcterms:modified xsi:type="dcterms:W3CDTF">2018-11-08T02:59:31Z</dcterms:modified>
</cp:coreProperties>
</file>