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39"/>
  </p:notesMasterIdLst>
  <p:sldIdLst>
    <p:sldId id="256" r:id="rId2"/>
    <p:sldId id="379" r:id="rId3"/>
    <p:sldId id="291" r:id="rId4"/>
    <p:sldId id="292" r:id="rId5"/>
    <p:sldId id="293" r:id="rId6"/>
    <p:sldId id="294" r:id="rId7"/>
    <p:sldId id="301" r:id="rId8"/>
    <p:sldId id="302" r:id="rId9"/>
    <p:sldId id="303" r:id="rId10"/>
    <p:sldId id="304" r:id="rId11"/>
    <p:sldId id="280" r:id="rId12"/>
    <p:sldId id="383" r:id="rId13"/>
    <p:sldId id="384" r:id="rId14"/>
    <p:sldId id="380" r:id="rId15"/>
    <p:sldId id="382" r:id="rId16"/>
    <p:sldId id="385" r:id="rId17"/>
    <p:sldId id="378" r:id="rId18"/>
    <p:sldId id="377" r:id="rId19"/>
    <p:sldId id="376" r:id="rId20"/>
    <p:sldId id="257" r:id="rId21"/>
    <p:sldId id="258" r:id="rId22"/>
    <p:sldId id="259" r:id="rId23"/>
    <p:sldId id="260"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33"/>
  </p:normalViewPr>
  <p:slideViewPr>
    <p:cSldViewPr snapToGrid="0" snapToObjects="1">
      <p:cViewPr varScale="1">
        <p:scale>
          <a:sx n="96" d="100"/>
          <a:sy n="96" d="100"/>
        </p:scale>
        <p:origin x="624" y="160"/>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832DB5-0876-F442-B3FB-5F1A7EBA48AB}" type="datetimeFigureOut">
              <a:rPr lang="en-US" smtClean="0"/>
              <a:t>11/7/18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9448AA-D796-5F49-A1BB-950EDEABD776}" type="slidenum">
              <a:rPr lang="en-US" smtClean="0"/>
              <a:t>‹#›</a:t>
            </a:fld>
            <a:endParaRPr lang="en-US"/>
          </a:p>
        </p:txBody>
      </p:sp>
    </p:spTree>
    <p:extLst>
      <p:ext uri="{BB962C8B-B14F-4D97-AF65-F5344CB8AC3E}">
        <p14:creationId xmlns:p14="http://schemas.microsoft.com/office/powerpoint/2010/main" val="181113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charset="0"/>
                <a:ea typeface="ＭＳ Ｐゴシック" charset="-128"/>
              </a:defRPr>
            </a:lvl1pPr>
            <a:lvl2pPr marL="37931725" indent="-37474525">
              <a:spcBef>
                <a:spcPct val="30000"/>
              </a:spcBef>
              <a:defRPr sz="1200">
                <a:solidFill>
                  <a:schemeClr val="tx1"/>
                </a:solidFill>
                <a:latin typeface="Times New Roman" charset="0"/>
                <a:ea typeface="ＭＳ Ｐゴシック" charset="-128"/>
              </a:defRPr>
            </a:lvl2pPr>
            <a:lvl3pPr marL="1143000" indent="-228600">
              <a:spcBef>
                <a:spcPct val="30000"/>
              </a:spcBef>
              <a:defRPr sz="1200">
                <a:solidFill>
                  <a:schemeClr val="tx1"/>
                </a:solidFill>
                <a:latin typeface="Times New Roman" charset="0"/>
                <a:ea typeface="ＭＳ Ｐゴシック" charset="-128"/>
              </a:defRPr>
            </a:lvl3pPr>
            <a:lvl4pPr marL="1600200" indent="-228600">
              <a:spcBef>
                <a:spcPct val="30000"/>
              </a:spcBef>
              <a:defRPr sz="1200">
                <a:solidFill>
                  <a:schemeClr val="tx1"/>
                </a:solidFill>
                <a:latin typeface="Times New Roman" charset="0"/>
                <a:ea typeface="ＭＳ Ｐゴシック" charset="-128"/>
              </a:defRPr>
            </a:lvl4pPr>
            <a:lvl5pPr marL="2057400" indent="-228600">
              <a:spcBef>
                <a:spcPct val="30000"/>
              </a:spcBef>
              <a:defRPr sz="1200">
                <a:solidFill>
                  <a:schemeClr val="tx1"/>
                </a:solidFill>
                <a:latin typeface="Times New Roman" charset="0"/>
                <a:ea typeface="ＭＳ Ｐゴシック" charset="-128"/>
              </a:defRPr>
            </a:lvl5pPr>
            <a:lvl6pPr marL="2514600" indent="-228600" eaLnBrk="0" fontAlgn="base" hangingPunct="0">
              <a:spcBef>
                <a:spcPct val="30000"/>
              </a:spcBef>
              <a:spcAft>
                <a:spcPct val="0"/>
              </a:spcAft>
              <a:defRPr sz="1200">
                <a:solidFill>
                  <a:schemeClr val="tx1"/>
                </a:solidFill>
                <a:latin typeface="Times New Roman" charset="0"/>
                <a:ea typeface="ＭＳ Ｐゴシック" charset="-128"/>
              </a:defRPr>
            </a:lvl6pPr>
            <a:lvl7pPr marL="2971800" indent="-228600" eaLnBrk="0" fontAlgn="base" hangingPunct="0">
              <a:spcBef>
                <a:spcPct val="30000"/>
              </a:spcBef>
              <a:spcAft>
                <a:spcPct val="0"/>
              </a:spcAft>
              <a:defRPr sz="1200">
                <a:solidFill>
                  <a:schemeClr val="tx1"/>
                </a:solidFill>
                <a:latin typeface="Times New Roman" charset="0"/>
                <a:ea typeface="ＭＳ Ｐゴシック" charset="-128"/>
              </a:defRPr>
            </a:lvl7pPr>
            <a:lvl8pPr marL="3429000" indent="-228600" eaLnBrk="0" fontAlgn="base" hangingPunct="0">
              <a:spcBef>
                <a:spcPct val="30000"/>
              </a:spcBef>
              <a:spcAft>
                <a:spcPct val="0"/>
              </a:spcAft>
              <a:defRPr sz="1200">
                <a:solidFill>
                  <a:schemeClr val="tx1"/>
                </a:solidFill>
                <a:latin typeface="Times New Roman" charset="0"/>
                <a:ea typeface="ＭＳ Ｐゴシック" charset="-128"/>
              </a:defRPr>
            </a:lvl8pPr>
            <a:lvl9pPr marL="3886200" indent="-228600" eaLnBrk="0" fontAlgn="base" hangingPunct="0">
              <a:spcBef>
                <a:spcPct val="30000"/>
              </a:spcBef>
              <a:spcAft>
                <a:spcPct val="0"/>
              </a:spcAft>
              <a:defRPr sz="1200">
                <a:solidFill>
                  <a:schemeClr val="tx1"/>
                </a:solidFill>
                <a:latin typeface="Times New Roman" charset="0"/>
                <a:ea typeface="ＭＳ Ｐゴシック" charset="-128"/>
              </a:defRPr>
            </a:lvl9pPr>
          </a:lstStyle>
          <a:p>
            <a:pPr>
              <a:spcBef>
                <a:spcPct val="0"/>
              </a:spcBef>
            </a:pPr>
            <a:fld id="{97A16894-2509-B74B-8222-A0EA78C66112}" type="slidenum">
              <a:rPr lang="en-US" altLang="x-none">
                <a:solidFill>
                  <a:srgbClr val="000000"/>
                </a:solidFill>
              </a:rPr>
              <a:pPr>
                <a:spcBef>
                  <a:spcPct val="0"/>
                </a:spcBef>
              </a:pPr>
              <a:t>13</a:t>
            </a:fld>
            <a:endParaRPr lang="en-US" altLang="x-none">
              <a:solidFill>
                <a:srgbClr val="000000"/>
              </a:solidFill>
            </a:endParaRPr>
          </a:p>
        </p:txBody>
      </p:sp>
      <p:sp>
        <p:nvSpPr>
          <p:cNvPr id="154626" name="Rectangle 2"/>
          <p:cNvSpPr>
            <a:spLocks noGrp="1" noRot="1" noChangeAspect="1" noChangeArrowheads="1" noTextEdit="1"/>
          </p:cNvSpPr>
          <p:nvPr>
            <p:ph type="sldImg"/>
          </p:nvPr>
        </p:nvSpPr>
        <p:spPr>
          <a:xfrm>
            <a:off x="-254000" y="0"/>
            <a:ext cx="2525713" cy="1422400"/>
          </a:xfrm>
          <a:solidFill>
            <a:srgbClr val="FFFFFF"/>
          </a:solidFill>
          <a:ln/>
        </p:spPr>
      </p:sp>
      <p:sp>
        <p:nvSpPr>
          <p:cNvPr id="154627" name="Rectangle 3"/>
          <p:cNvSpPr>
            <a:spLocks noGrp="1" noChangeArrowheads="1"/>
          </p:cNvSpPr>
          <p:nvPr>
            <p:ph type="body" idx="1"/>
          </p:nvPr>
        </p:nvSpPr>
        <p:spPr>
          <a:xfrm>
            <a:off x="-1588" y="1571625"/>
            <a:ext cx="6861176" cy="6819900"/>
          </a:xfrm>
          <a:solidFill>
            <a:srgbClr val="FFFFFF"/>
          </a:solidFill>
          <a:ln>
            <a:solidFill>
              <a:srgbClr val="000000"/>
            </a:solidFill>
          </a:ln>
        </p:spPr>
        <p:txBody>
          <a:bodyPr lIns="91100" tIns="45551" rIns="91100" bIns="45551"/>
          <a:lstStyle/>
          <a:p>
            <a:r>
              <a:rPr lang="en-US" altLang="x-none">
                <a:latin typeface="Times New Roman" charset="0"/>
                <a:ea typeface="ＭＳ Ｐゴシック" charset="-128"/>
              </a:rPr>
              <a:t>Main points covered:</a:t>
            </a:r>
          </a:p>
          <a:p>
            <a:r>
              <a:rPr lang="en-US" altLang="x-none">
                <a:latin typeface="Times New Roman" charset="0"/>
                <a:ea typeface="ＭＳ Ｐゴシック" charset="-128"/>
              </a:rPr>
              <a:t>-personnel policies</a:t>
            </a:r>
          </a:p>
          <a:p>
            <a:r>
              <a:rPr lang="en-US" altLang="x-none">
                <a:latin typeface="Times New Roman" charset="0"/>
                <a:ea typeface="ＭＳ Ｐゴシック" charset="-128"/>
              </a:rPr>
              <a:t>-volunteer policies</a:t>
            </a:r>
          </a:p>
          <a:p>
            <a:r>
              <a:rPr lang="en-US" altLang="x-none">
                <a:latin typeface="Times New Roman" charset="0"/>
                <a:ea typeface="ＭＳ Ｐゴシック" charset="-128"/>
              </a:rPr>
              <a:t>-employee evaluation</a:t>
            </a:r>
          </a:p>
          <a:p>
            <a:r>
              <a:rPr lang="en-US" altLang="x-none">
                <a:latin typeface="Times New Roman" charset="0"/>
                <a:ea typeface="ＭＳ Ｐゴシック" charset="-128"/>
              </a:rPr>
              <a:t>-employee orientation</a:t>
            </a:r>
          </a:p>
          <a:p>
            <a:endParaRPr lang="en-US" altLang="x-none">
              <a:latin typeface="Times New Roman" charset="0"/>
              <a:ea typeface="ＭＳ Ｐゴシック" charset="-128"/>
            </a:endParaRPr>
          </a:p>
          <a:p>
            <a:r>
              <a:rPr lang="en-US" altLang="x-none">
                <a:latin typeface="Times New Roman" charset="0"/>
                <a:ea typeface="ＭＳ Ｐゴシック" charset="-128"/>
              </a:rPr>
              <a:t>(ask participants to discuss briefly the similarities and differences between their personnel and volunteer policies. Most will have personnel policies that are more detailed than what they have for volunteers.)</a:t>
            </a:r>
          </a:p>
          <a:p>
            <a:endParaRPr lang="en-US" altLang="x-none">
              <a:latin typeface="Times New Roman" charset="0"/>
              <a:ea typeface="ＭＳ Ｐゴシック" charset="-128"/>
            </a:endParaRPr>
          </a:p>
          <a:p>
            <a:r>
              <a:rPr lang="en-US" altLang="x-none">
                <a:latin typeface="Times New Roman" charset="0"/>
                <a:ea typeface="ＭＳ Ｐゴシック" charset="-128"/>
              </a:rPr>
              <a:t>(ask particpants the kinds of questions they use in their employee evaluations. How often they evaluate their employees.)</a:t>
            </a:r>
          </a:p>
          <a:p>
            <a:endParaRPr lang="en-US" altLang="x-none">
              <a:latin typeface="Times New Roman" charset="0"/>
              <a:ea typeface="ＭＳ Ｐゴシック" charset="-128"/>
            </a:endParaRPr>
          </a:p>
          <a:p>
            <a:r>
              <a:rPr lang="en-US" altLang="x-none">
                <a:latin typeface="Times New Roman" charset="0"/>
                <a:ea typeface="ＭＳ Ｐゴシック" charset="-128"/>
              </a:rPr>
              <a:t>(ask participants the benefit of having a formal evaluation process)</a:t>
            </a:r>
          </a:p>
        </p:txBody>
      </p:sp>
    </p:spTree>
    <p:extLst>
      <p:ext uri="{BB962C8B-B14F-4D97-AF65-F5344CB8AC3E}">
        <p14:creationId xmlns:p14="http://schemas.microsoft.com/office/powerpoint/2010/main" val="10601026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1278121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E3FAFFA-E120-564E-BB4C-E83505B773FD}"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4025283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434158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301510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28819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733802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523337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150412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237869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 name="Picture 8" descr="NLRCM_text.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7285" y="6065838"/>
            <a:ext cx="4728633"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974A7EC1-880B-694B-848B-49567BAEA7BF}" type="slidenum">
              <a:rPr lang="en-US" altLang="x-none"/>
              <a:pPr>
                <a:defRPr/>
              </a:pPr>
              <a:t>‹#›</a:t>
            </a:fld>
            <a:endParaRPr lang="en-US" altLang="x-none"/>
          </a:p>
        </p:txBody>
      </p:sp>
    </p:spTree>
    <p:extLst>
      <p:ext uri="{BB962C8B-B14F-4D97-AF65-F5344CB8AC3E}">
        <p14:creationId xmlns:p14="http://schemas.microsoft.com/office/powerpoint/2010/main" val="25350612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4" name="Picture 8" descr="NLRCM_text.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7285" y="6065838"/>
            <a:ext cx="4728633"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974A7EC1-880B-694B-848B-49567BAEA7BF}" type="slidenum">
              <a:rPr lang="en-US" altLang="x-none"/>
              <a:pPr>
                <a:defRPr/>
              </a:pPr>
              <a:t>‹#›</a:t>
            </a:fld>
            <a:endParaRPr lang="en-US" altLang="x-none"/>
          </a:p>
        </p:txBody>
      </p:sp>
    </p:spTree>
    <p:extLst>
      <p:ext uri="{BB962C8B-B14F-4D97-AF65-F5344CB8AC3E}">
        <p14:creationId xmlns:p14="http://schemas.microsoft.com/office/powerpoint/2010/main" val="2319415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1588684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3FAFFA-E120-564E-BB4C-E83505B773FD}"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1149979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3FAFFA-E120-564E-BB4C-E83505B773FD}"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2333137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3FAFFA-E120-564E-BB4C-E83505B773FD}" type="datetimeFigureOut">
              <a:rPr lang="en-US" smtClean="0"/>
              <a:t>11/7/18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219801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3FAFFA-E120-564E-BB4C-E83505B773FD}" type="datetimeFigureOut">
              <a:rPr lang="en-US" smtClean="0"/>
              <a:t>11/7/18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146716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5E3FAFFA-E120-564E-BB4C-E83505B773FD}" type="datetimeFigureOut">
              <a:rPr lang="en-US" smtClean="0"/>
              <a:t>11/7/18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65311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E3FAFFA-E120-564E-BB4C-E83505B773FD}"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012759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E3FAFFA-E120-564E-BB4C-E83505B773FD}"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79AD74-F214-1348-BD09-1CC3501B57D7}" type="slidenum">
              <a:rPr lang="en-US" smtClean="0"/>
              <a:t>‹#›</a:t>
            </a:fld>
            <a:endParaRPr lang="en-US"/>
          </a:p>
        </p:txBody>
      </p:sp>
    </p:spTree>
    <p:extLst>
      <p:ext uri="{BB962C8B-B14F-4D97-AF65-F5344CB8AC3E}">
        <p14:creationId xmlns:p14="http://schemas.microsoft.com/office/powerpoint/2010/main" val="3703405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E3FAFFA-E120-564E-BB4C-E83505B773FD}" type="datetimeFigureOut">
              <a:rPr lang="en-US" smtClean="0"/>
              <a:t>11/7/18</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279AD74-F214-1348-BD09-1CC3501B57D7}" type="slidenum">
              <a:rPr lang="en-US" smtClean="0"/>
              <a:t>‹#›</a:t>
            </a:fld>
            <a:endParaRPr lang="en-US"/>
          </a:p>
        </p:txBody>
      </p:sp>
    </p:spTree>
    <p:extLst>
      <p:ext uri="{BB962C8B-B14F-4D97-AF65-F5344CB8AC3E}">
        <p14:creationId xmlns:p14="http://schemas.microsoft.com/office/powerpoint/2010/main" val="3239157178"/>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60" r:id="rId19"/>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D7074-DAD3-4840-8EA4-A04A2BFA3EC7}"/>
              </a:ext>
            </a:extLst>
          </p:cNvPr>
          <p:cNvSpPr>
            <a:spLocks noGrp="1"/>
          </p:cNvSpPr>
          <p:nvPr>
            <p:ph type="ctrTitle"/>
          </p:nvPr>
        </p:nvSpPr>
        <p:spPr/>
        <p:txBody>
          <a:bodyPr/>
          <a:lstStyle/>
          <a:p>
            <a:r>
              <a:rPr lang="en-US" dirty="0"/>
              <a:t>CONCLUSION AND RESOURCES</a:t>
            </a:r>
          </a:p>
        </p:txBody>
      </p:sp>
      <p:sp>
        <p:nvSpPr>
          <p:cNvPr id="3" name="Subtitle 2">
            <a:extLst>
              <a:ext uri="{FF2B5EF4-FFF2-40B4-BE49-F238E27FC236}">
                <a16:creationId xmlns:a16="http://schemas.microsoft.com/office/drawing/2014/main" id="{5572F7A1-5755-ED49-8689-3C687CD2DC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12717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2428754" y="608013"/>
            <a:ext cx="7924800" cy="1373187"/>
          </a:xfrm>
        </p:spPr>
        <p:txBody>
          <a:bodyPr/>
          <a:lstStyle/>
          <a:p>
            <a:pPr eaLnBrk="1" hangingPunct="1"/>
            <a:r>
              <a:rPr lang="en-US" sz="2800">
                <a:solidFill>
                  <a:schemeClr val="accent1"/>
                </a:solidFill>
                <a:ea typeface="ＭＳ Ｐゴシック" pitchFamily="-65" charset="-128"/>
                <a:cs typeface="ＭＳ Ｐゴシック" pitchFamily="-65" charset="-128"/>
              </a:rPr>
              <a:t>VALUES AND PRACTICES WHICH ENHANCE A HEALTHY WORKPLACE ENVIRONMENT</a:t>
            </a:r>
          </a:p>
        </p:txBody>
      </p:sp>
      <p:sp>
        <p:nvSpPr>
          <p:cNvPr id="212995" name="Rectangle 3"/>
          <p:cNvSpPr>
            <a:spLocks noGrp="1" noChangeArrowheads="1"/>
          </p:cNvSpPr>
          <p:nvPr>
            <p:ph idx="1"/>
          </p:nvPr>
        </p:nvSpPr>
        <p:spPr>
          <a:xfrm>
            <a:off x="2590800" y="2766348"/>
            <a:ext cx="7232650" cy="3329651"/>
          </a:xfrm>
        </p:spPr>
        <p:txBody>
          <a:bodyPr>
            <a:normAutofit/>
          </a:bodyPr>
          <a:lstStyle/>
          <a:p>
            <a:pPr lvl="2" eaLnBrk="1" hangingPunct="1">
              <a:buFont typeface="Wingdings" pitchFamily="-65" charset="2"/>
              <a:buChar char="q"/>
            </a:pPr>
            <a:r>
              <a:rPr lang="en-US" sz="2000" b="1" dirty="0">
                <a:latin typeface="Arial" pitchFamily="-65" charset="0"/>
                <a:ea typeface="ＭＳ Ｐゴシック" pitchFamily="-65" charset="-128"/>
              </a:rPr>
              <a:t>INDIVIDUAL DEVELOPMENT</a:t>
            </a:r>
          </a:p>
          <a:p>
            <a:pPr eaLnBrk="1" hangingPunct="1"/>
            <a:endParaRPr lang="en-US" sz="2000" b="1" dirty="0">
              <a:latin typeface="Arial" pitchFamily="-65" charset="0"/>
              <a:ea typeface="ＭＳ Ｐゴシック" pitchFamily="-65" charset="-128"/>
              <a:cs typeface="ＭＳ Ｐゴシック" pitchFamily="-65" charset="-128"/>
            </a:endParaRPr>
          </a:p>
          <a:p>
            <a:pPr lvl="2" eaLnBrk="1" hangingPunct="1">
              <a:buFont typeface="Wingdings" pitchFamily="-65" charset="2"/>
              <a:buChar char="q"/>
            </a:pPr>
            <a:r>
              <a:rPr lang="en-US" sz="2000" b="1" dirty="0">
                <a:latin typeface="Arial" pitchFamily="-65" charset="0"/>
                <a:ea typeface="ＭＳ Ｐゴシック" pitchFamily="-65" charset="-128"/>
              </a:rPr>
              <a:t>CELEBRATION OF ACHIEVEMENTS</a:t>
            </a:r>
          </a:p>
        </p:txBody>
      </p:sp>
    </p:spTree>
    <p:extLst>
      <p:ext uri="{BB962C8B-B14F-4D97-AF65-F5344CB8AC3E}">
        <p14:creationId xmlns:p14="http://schemas.microsoft.com/office/powerpoint/2010/main" val="173128025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2057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2"/>
          <p:cNvSpPr>
            <a:spLocks noGrp="1" noChangeArrowheads="1"/>
          </p:cNvSpPr>
          <p:nvPr>
            <p:ph type="title"/>
          </p:nvPr>
        </p:nvSpPr>
        <p:spPr>
          <a:xfrm>
            <a:off x="2667000" y="814388"/>
            <a:ext cx="7772400" cy="762000"/>
          </a:xfrm>
        </p:spPr>
        <p:txBody>
          <a:bodyPr/>
          <a:lstStyle/>
          <a:p>
            <a:pPr eaLnBrk="1" hangingPunct="1"/>
            <a:r>
              <a:rPr lang="en-US" altLang="x-none" dirty="0">
                <a:ea typeface="ＭＳ Ｐゴシック" charset="-128"/>
              </a:rPr>
              <a:t>LEADERSHIP ROUNDTABLE</a:t>
            </a:r>
          </a:p>
        </p:txBody>
      </p:sp>
      <p:sp>
        <p:nvSpPr>
          <p:cNvPr id="152578" name="Rectangle 3"/>
          <p:cNvSpPr>
            <a:spLocks noGrp="1" noChangeArrowheads="1"/>
          </p:cNvSpPr>
          <p:nvPr>
            <p:ph idx="1"/>
          </p:nvPr>
        </p:nvSpPr>
        <p:spPr/>
        <p:txBody>
          <a:bodyPr>
            <a:normAutofit/>
          </a:bodyPr>
          <a:lstStyle/>
          <a:p>
            <a:pPr eaLnBrk="1" hangingPunct="1"/>
            <a:r>
              <a:rPr lang="en-US" altLang="x-none" sz="2400" dirty="0">
                <a:ea typeface="ＭＳ Ｐゴシック" charset="-128"/>
              </a:rPr>
              <a:t>Standards for Excellence </a:t>
            </a:r>
          </a:p>
          <a:p>
            <a:pPr eaLnBrk="1" hangingPunct="1">
              <a:buFontTx/>
              <a:buNone/>
            </a:pPr>
            <a:r>
              <a:rPr lang="en-US" altLang="x-none" sz="2400" dirty="0">
                <a:ea typeface="ＭＳ Ｐゴシック" charset="-128"/>
              </a:rPr>
              <a:t>   An Ethics and Accountability Code for </a:t>
            </a:r>
          </a:p>
          <a:p>
            <a:pPr eaLnBrk="1" hangingPunct="1">
              <a:buFontTx/>
              <a:buNone/>
            </a:pPr>
            <a:r>
              <a:rPr lang="en-US" altLang="x-none" sz="2400" dirty="0">
                <a:ea typeface="ＭＳ Ｐゴシック" charset="-128"/>
              </a:rPr>
              <a:t>		Catholic Dioceses</a:t>
            </a:r>
          </a:p>
          <a:p>
            <a:pPr eaLnBrk="1" hangingPunct="1">
              <a:buFontTx/>
              <a:buNone/>
            </a:pPr>
            <a:r>
              <a:rPr lang="en-US" altLang="x-none" sz="2400" dirty="0">
                <a:ea typeface="ＭＳ Ｐゴシック" charset="-128"/>
              </a:rPr>
              <a:t>		Catholic Parishes</a:t>
            </a:r>
          </a:p>
          <a:p>
            <a:pPr eaLnBrk="1" hangingPunct="1">
              <a:buFontTx/>
              <a:buNone/>
            </a:pPr>
            <a:r>
              <a:rPr lang="en-US" altLang="x-none" sz="2400" dirty="0">
                <a:ea typeface="ＭＳ Ｐゴシック" charset="-128"/>
              </a:rPr>
              <a:t>		Catholic Nonprofits</a:t>
            </a:r>
          </a:p>
        </p:txBody>
      </p:sp>
    </p:spTree>
    <p:extLst>
      <p:ext uri="{BB962C8B-B14F-4D97-AF65-F5344CB8AC3E}">
        <p14:creationId xmlns:p14="http://schemas.microsoft.com/office/powerpoint/2010/main" val="122161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01" name="Picture 7" descr="longlis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192" b="-192"/>
          <a:stretch>
            <a:fillRect/>
          </a:stretch>
        </p:blipFill>
        <p:spPr>
          <a:xfrm>
            <a:off x="1981201" y="2649538"/>
            <a:ext cx="4386263" cy="2411412"/>
          </a:xfrm>
        </p:spPr>
      </p:pic>
      <p:sp>
        <p:nvSpPr>
          <p:cNvPr id="153602" name="Footer Placeholder 6"/>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2000"/>
              </a:spcBef>
              <a:buFont typeface="Wingdings 2" charset="2"/>
              <a:buChar char=""/>
              <a:defRPr sz="2200">
                <a:solidFill>
                  <a:schemeClr val="bg1"/>
                </a:solidFill>
                <a:latin typeface="Trebuchet MS" charset="0"/>
                <a:ea typeface="ＭＳ Ｐゴシック" charset="-128"/>
              </a:defRPr>
            </a:lvl1pPr>
            <a:lvl2pPr marL="37931725" indent="-37474525">
              <a:spcBef>
                <a:spcPts val="600"/>
              </a:spcBef>
              <a:buFont typeface="Wingdings 2" charset="2"/>
              <a:buChar char=""/>
              <a:defRPr sz="2000">
                <a:solidFill>
                  <a:schemeClr val="bg1"/>
                </a:solidFill>
                <a:latin typeface="Trebuchet MS" charset="0"/>
                <a:ea typeface="ＭＳ Ｐゴシック" charset="-128"/>
              </a:defRPr>
            </a:lvl2pPr>
            <a:lvl3pPr marL="860425" indent="-282575">
              <a:spcBef>
                <a:spcPts val="600"/>
              </a:spcBef>
              <a:buFont typeface="Wingdings 2" charset="2"/>
              <a:buChar char=""/>
              <a:defRPr>
                <a:solidFill>
                  <a:schemeClr val="bg1"/>
                </a:solidFill>
                <a:latin typeface="Trebuchet MS" charset="0"/>
                <a:ea typeface="ＭＳ Ｐゴシック" charset="-128"/>
              </a:defRPr>
            </a:lvl3pPr>
            <a:lvl4pPr marL="1143000" indent="-282575">
              <a:spcBef>
                <a:spcPts val="600"/>
              </a:spcBef>
              <a:buFont typeface="Wingdings 2" charset="2"/>
              <a:buChar char=""/>
              <a:defRPr>
                <a:solidFill>
                  <a:schemeClr val="bg1"/>
                </a:solidFill>
                <a:latin typeface="Trebuchet MS" charset="0"/>
                <a:ea typeface="ＭＳ Ｐゴシック" charset="-128"/>
              </a:defRPr>
            </a:lvl4pPr>
            <a:lvl5pPr marL="1425575" indent="-282575">
              <a:spcBef>
                <a:spcPts val="600"/>
              </a:spcBef>
              <a:buFont typeface="Wingdings 2" charset="2"/>
              <a:buChar char=""/>
              <a:defRPr>
                <a:solidFill>
                  <a:schemeClr val="bg1"/>
                </a:solidFill>
                <a:latin typeface="Trebuchet MS" charset="0"/>
                <a:ea typeface="ＭＳ Ｐゴシック" charset="-128"/>
              </a:defRPr>
            </a:lvl5pPr>
            <a:lvl6pPr marL="18827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6pPr>
            <a:lvl7pPr marL="23399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7pPr>
            <a:lvl8pPr marL="27971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8pPr>
            <a:lvl9pPr marL="32543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9pPr>
          </a:lstStyle>
          <a:p>
            <a:pPr>
              <a:spcBef>
                <a:spcPct val="0"/>
              </a:spcBef>
              <a:buFontTx/>
              <a:buNone/>
            </a:pPr>
            <a:endParaRPr lang="x-none" altLang="x-none" sz="1200">
              <a:solidFill>
                <a:schemeClr val="bg2"/>
              </a:solidFill>
              <a:latin typeface="Times New Roman" charset="0"/>
            </a:endParaRPr>
          </a:p>
        </p:txBody>
      </p:sp>
      <p:sp>
        <p:nvSpPr>
          <p:cNvPr id="15360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2000"/>
              </a:spcBef>
              <a:buFont typeface="Wingdings 2" charset="2"/>
              <a:buChar char=""/>
              <a:defRPr sz="2200">
                <a:solidFill>
                  <a:schemeClr val="bg1"/>
                </a:solidFill>
                <a:latin typeface="Trebuchet MS" charset="0"/>
                <a:ea typeface="ＭＳ Ｐゴシック" charset="-128"/>
              </a:defRPr>
            </a:lvl1pPr>
            <a:lvl2pPr marL="37931725" indent="-37474525">
              <a:spcBef>
                <a:spcPts val="600"/>
              </a:spcBef>
              <a:buFont typeface="Wingdings 2" charset="2"/>
              <a:buChar char=""/>
              <a:defRPr sz="2000">
                <a:solidFill>
                  <a:schemeClr val="bg1"/>
                </a:solidFill>
                <a:latin typeface="Trebuchet MS" charset="0"/>
                <a:ea typeface="ＭＳ Ｐゴシック" charset="-128"/>
              </a:defRPr>
            </a:lvl2pPr>
            <a:lvl3pPr marL="860425" indent="-282575">
              <a:spcBef>
                <a:spcPts val="600"/>
              </a:spcBef>
              <a:buFont typeface="Wingdings 2" charset="2"/>
              <a:buChar char=""/>
              <a:defRPr>
                <a:solidFill>
                  <a:schemeClr val="bg1"/>
                </a:solidFill>
                <a:latin typeface="Trebuchet MS" charset="0"/>
                <a:ea typeface="ＭＳ Ｐゴシック" charset="-128"/>
              </a:defRPr>
            </a:lvl3pPr>
            <a:lvl4pPr marL="1143000" indent="-282575">
              <a:spcBef>
                <a:spcPts val="600"/>
              </a:spcBef>
              <a:buFont typeface="Wingdings 2" charset="2"/>
              <a:buChar char=""/>
              <a:defRPr>
                <a:solidFill>
                  <a:schemeClr val="bg1"/>
                </a:solidFill>
                <a:latin typeface="Trebuchet MS" charset="0"/>
                <a:ea typeface="ＭＳ Ｐゴシック" charset="-128"/>
              </a:defRPr>
            </a:lvl4pPr>
            <a:lvl5pPr marL="1425575" indent="-282575">
              <a:spcBef>
                <a:spcPts val="600"/>
              </a:spcBef>
              <a:buFont typeface="Wingdings 2" charset="2"/>
              <a:buChar char=""/>
              <a:defRPr>
                <a:solidFill>
                  <a:schemeClr val="bg1"/>
                </a:solidFill>
                <a:latin typeface="Trebuchet MS" charset="0"/>
                <a:ea typeface="ＭＳ Ｐゴシック" charset="-128"/>
              </a:defRPr>
            </a:lvl5pPr>
            <a:lvl6pPr marL="18827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6pPr>
            <a:lvl7pPr marL="23399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7pPr>
            <a:lvl8pPr marL="27971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8pPr>
            <a:lvl9pPr marL="32543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9pPr>
          </a:lstStyle>
          <a:p>
            <a:pPr>
              <a:spcBef>
                <a:spcPct val="0"/>
              </a:spcBef>
              <a:buFontTx/>
              <a:buNone/>
            </a:pPr>
            <a:fld id="{DDC8CAC3-F00F-354C-B3F9-0D01591DD99D}" type="slidenum">
              <a:rPr lang="en-US" altLang="x-none" sz="1200">
                <a:solidFill>
                  <a:schemeClr val="tx2"/>
                </a:solidFill>
                <a:latin typeface="Times New Roman" charset="0"/>
              </a:rPr>
              <a:pPr>
                <a:spcBef>
                  <a:spcPct val="0"/>
                </a:spcBef>
                <a:buFontTx/>
                <a:buNone/>
              </a:pPr>
              <a:t>13</a:t>
            </a:fld>
            <a:endParaRPr lang="en-US" altLang="x-none" sz="1200">
              <a:solidFill>
                <a:schemeClr val="tx2"/>
              </a:solidFill>
              <a:latin typeface="Times New Roman" charset="0"/>
            </a:endParaRPr>
          </a:p>
        </p:txBody>
      </p:sp>
      <p:sp>
        <p:nvSpPr>
          <p:cNvPr id="153604" name="Rectangle 3"/>
          <p:cNvSpPr>
            <a:spLocks noGrp="1" noChangeArrowheads="1"/>
          </p:cNvSpPr>
          <p:nvPr>
            <p:ph type="title" idx="4294967295"/>
          </p:nvPr>
        </p:nvSpPr>
        <p:spPr>
          <a:xfrm>
            <a:off x="4419600" y="304800"/>
            <a:ext cx="7772400" cy="1779588"/>
          </a:xfrm>
        </p:spPr>
        <p:txBody>
          <a:bodyPr/>
          <a:lstStyle/>
          <a:p>
            <a:r>
              <a:rPr lang="en-US" altLang="x-none">
                <a:ea typeface="ＭＳ Ｐゴシック" charset="-128"/>
              </a:rPr>
              <a:t>Standards for Excellence</a:t>
            </a:r>
            <a:br>
              <a:rPr lang="en-US" altLang="x-none">
                <a:ea typeface="ＭＳ Ｐゴシック" charset="-128"/>
              </a:rPr>
            </a:br>
            <a:r>
              <a:rPr lang="en-US" altLang="x-none">
                <a:ea typeface="ＭＳ Ｐゴシック" charset="-128"/>
              </a:rPr>
              <a:t>Human Resources</a:t>
            </a:r>
          </a:p>
        </p:txBody>
      </p:sp>
      <p:sp>
        <p:nvSpPr>
          <p:cNvPr id="153605" name="Rectangle 4"/>
          <p:cNvSpPr>
            <a:spLocks noGrp="1" noChangeArrowheads="1"/>
          </p:cNvSpPr>
          <p:nvPr>
            <p:ph type="body" sz="half" idx="4294967295"/>
          </p:nvPr>
        </p:nvSpPr>
        <p:spPr>
          <a:xfrm>
            <a:off x="8382000" y="1600200"/>
            <a:ext cx="3810000" cy="4530725"/>
          </a:xfrm>
        </p:spPr>
        <p:txBody>
          <a:bodyPr>
            <a:normAutofit/>
          </a:bodyPr>
          <a:lstStyle/>
          <a:p>
            <a:pPr marL="609600" indent="-609600">
              <a:lnSpc>
                <a:spcPct val="90000"/>
              </a:lnSpc>
              <a:buNone/>
            </a:pPr>
            <a:endParaRPr lang="en-US" altLang="x-none" sz="2400" dirty="0">
              <a:latin typeface="Tahoma" charset="0"/>
              <a:ea typeface="ＭＳ Ｐゴシック" charset="-128"/>
            </a:endParaRPr>
          </a:p>
          <a:p>
            <a:pPr marL="609600" indent="-609600">
              <a:lnSpc>
                <a:spcPct val="90000"/>
              </a:lnSpc>
            </a:pPr>
            <a:r>
              <a:rPr lang="en-US" altLang="x-none" sz="2400" dirty="0">
                <a:ea typeface="ＭＳ Ｐゴシック" charset="-128"/>
              </a:rPr>
              <a:t>Personnel Policies</a:t>
            </a:r>
          </a:p>
          <a:p>
            <a:pPr marL="609600" indent="-609600">
              <a:lnSpc>
                <a:spcPct val="90000"/>
              </a:lnSpc>
            </a:pPr>
            <a:endParaRPr lang="en-US" altLang="x-none" sz="2400" dirty="0">
              <a:ea typeface="ＭＳ Ｐゴシック" charset="-128"/>
            </a:endParaRPr>
          </a:p>
          <a:p>
            <a:pPr marL="609600" indent="-609600">
              <a:lnSpc>
                <a:spcPct val="90000"/>
              </a:lnSpc>
            </a:pPr>
            <a:r>
              <a:rPr lang="en-US" altLang="x-none" sz="2400" dirty="0">
                <a:ea typeface="ＭＳ Ｐゴシック" charset="-128"/>
              </a:rPr>
              <a:t>Volunteer Policies</a:t>
            </a:r>
          </a:p>
          <a:p>
            <a:pPr marL="609600" indent="-609600">
              <a:lnSpc>
                <a:spcPct val="90000"/>
              </a:lnSpc>
            </a:pPr>
            <a:endParaRPr lang="en-US" altLang="x-none" sz="2400" dirty="0">
              <a:ea typeface="ＭＳ Ｐゴシック" charset="-128"/>
            </a:endParaRPr>
          </a:p>
          <a:p>
            <a:pPr marL="609600" indent="-609600">
              <a:lnSpc>
                <a:spcPct val="90000"/>
              </a:lnSpc>
            </a:pPr>
            <a:r>
              <a:rPr lang="en-US" altLang="x-none" sz="2400" dirty="0">
                <a:ea typeface="ＭＳ Ｐゴシック" charset="-128"/>
              </a:rPr>
              <a:t>Employee Evaluation</a:t>
            </a:r>
          </a:p>
          <a:p>
            <a:pPr marL="609600" indent="-609600">
              <a:lnSpc>
                <a:spcPct val="90000"/>
              </a:lnSpc>
            </a:pPr>
            <a:endParaRPr lang="en-US" altLang="x-none" sz="2400" dirty="0">
              <a:ea typeface="ＭＳ Ｐゴシック" charset="-128"/>
            </a:endParaRPr>
          </a:p>
          <a:p>
            <a:pPr marL="609600" indent="-609600">
              <a:lnSpc>
                <a:spcPct val="90000"/>
              </a:lnSpc>
            </a:pPr>
            <a:r>
              <a:rPr lang="en-US" altLang="x-none" sz="2400" dirty="0">
                <a:ea typeface="ＭＳ Ｐゴシック" charset="-128"/>
              </a:rPr>
              <a:t>Employee Orientation</a:t>
            </a:r>
          </a:p>
        </p:txBody>
      </p:sp>
    </p:spTree>
    <p:extLst>
      <p:ext uri="{BB962C8B-B14F-4D97-AF65-F5344CB8AC3E}">
        <p14:creationId xmlns:p14="http://schemas.microsoft.com/office/powerpoint/2010/main" val="972415916"/>
      </p:ext>
    </p:extLst>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2"/>
          <p:cNvSpPr>
            <a:spLocks noGrp="1" noChangeArrowheads="1"/>
          </p:cNvSpPr>
          <p:nvPr>
            <p:ph type="title" idx="4294967295"/>
          </p:nvPr>
        </p:nvSpPr>
        <p:spPr>
          <a:xfrm>
            <a:off x="4419600" y="144463"/>
            <a:ext cx="7772400" cy="1431925"/>
          </a:xfrm>
        </p:spPr>
        <p:txBody>
          <a:bodyPr vert="horz" lIns="0" tIns="45720" rIns="0" bIns="0" rtlCol="0" anchor="t">
            <a:noAutofit/>
          </a:bodyPr>
          <a:lstStyle/>
          <a:p>
            <a:pPr eaLnBrk="1" hangingPunct="1"/>
            <a:r>
              <a:rPr lang="en-US" altLang="x-none">
                <a:ea typeface="ＭＳ Ｐゴシック" charset="-128"/>
              </a:rPr>
              <a:t>NACPA</a:t>
            </a:r>
          </a:p>
        </p:txBody>
      </p:sp>
      <p:sp>
        <p:nvSpPr>
          <p:cNvPr id="144386" name="Rectangle 3"/>
          <p:cNvSpPr>
            <a:spLocks noGrp="1" noChangeArrowheads="1"/>
          </p:cNvSpPr>
          <p:nvPr>
            <p:ph idx="4294967295"/>
          </p:nvPr>
        </p:nvSpPr>
        <p:spPr>
          <a:xfrm>
            <a:off x="1485900" y="1981200"/>
            <a:ext cx="10706100" cy="4114800"/>
          </a:xfrm>
        </p:spPr>
        <p:txBody>
          <a:bodyPr>
            <a:noAutofit/>
          </a:bodyPr>
          <a:lstStyle/>
          <a:p>
            <a:pPr eaLnBrk="1" hangingPunct="1">
              <a:buFont typeface="Wingdings" charset="2"/>
              <a:buChar char="n"/>
            </a:pPr>
            <a:r>
              <a:rPr lang="en-US" altLang="x-none" sz="2400" dirty="0">
                <a:ea typeface="ＭＳ Ｐゴシック" charset="-128"/>
              </a:rPr>
              <a:t>THE INDIVIDUAL AND THE INSTITUTION:</a:t>
            </a:r>
          </a:p>
          <a:p>
            <a:pPr lvl="1">
              <a:buFont typeface="Wingdings" charset="2"/>
              <a:buChar char="n"/>
            </a:pPr>
            <a:r>
              <a:rPr lang="en-US" altLang="x-none" sz="2400" dirty="0">
                <a:ea typeface="ＭＳ Ｐゴシック" charset="-128"/>
              </a:rPr>
              <a:t>Strengthening Working Relationships in the Church</a:t>
            </a:r>
          </a:p>
          <a:p>
            <a:pPr>
              <a:lnSpc>
                <a:spcPct val="90000"/>
              </a:lnSpc>
            </a:pPr>
            <a:r>
              <a:rPr lang="en-US" altLang="x-none" sz="2400" u="sng" dirty="0">
                <a:ea typeface="ＭＳ Ｐゴシック" charset="-128"/>
              </a:rPr>
              <a:t>Parish Job Description Manual, 2006, </a:t>
            </a:r>
            <a:r>
              <a:rPr lang="en-US" altLang="x-none" sz="2400" dirty="0">
                <a:ea typeface="ＭＳ Ｐゴシック" charset="-128"/>
              </a:rPr>
              <a:t>NACPA</a:t>
            </a:r>
          </a:p>
          <a:p>
            <a:pPr>
              <a:lnSpc>
                <a:spcPct val="90000"/>
              </a:lnSpc>
            </a:pPr>
            <a:r>
              <a:rPr lang="en-US" altLang="x-none" sz="2400" u="sng" dirty="0">
                <a:ea typeface="ＭＳ Ｐゴシック" charset="-128"/>
              </a:rPr>
              <a:t>The Laborer is Worthy of His Hire, </a:t>
            </a:r>
            <a:r>
              <a:rPr lang="en-US" altLang="x-none" sz="2400" dirty="0">
                <a:ea typeface="ＭＳ Ｐゴシック" charset="-128"/>
              </a:rPr>
              <a:t>William Daly, National Federation of Priests’ Councils</a:t>
            </a:r>
          </a:p>
          <a:p>
            <a:r>
              <a:rPr lang="en-US" altLang="x-none" sz="2400" u="sng" dirty="0">
                <a:ea typeface="ＭＳ Ｐゴシック" charset="-128"/>
              </a:rPr>
              <a:t> Personnel Policies and Procedures for Church Organizations </a:t>
            </a:r>
            <a:r>
              <a:rPr lang="en-US" altLang="x-none" sz="2400" dirty="0">
                <a:ea typeface="ＭＳ Ｐゴシック" charset="-128"/>
              </a:rPr>
              <a:t>Ed. William Daly, NACPA</a:t>
            </a:r>
          </a:p>
          <a:p>
            <a:r>
              <a:rPr lang="en-US" altLang="x-none" sz="2400" u="sng" dirty="0">
                <a:ea typeface="ＭＳ Ｐゴシック" charset="-128"/>
              </a:rPr>
              <a:t>Wage and Salary Survey of Catholic Parishes 2007, NACPA</a:t>
            </a:r>
          </a:p>
          <a:p>
            <a:pPr eaLnBrk="1" hangingPunct="1">
              <a:buFont typeface="Wingdings" charset="2"/>
              <a:buChar char="n"/>
            </a:pPr>
            <a:endParaRPr lang="en-US" altLang="x-none" sz="2400" dirty="0">
              <a:ea typeface="ＭＳ Ｐゴシック" charset="-128"/>
            </a:endParaRPr>
          </a:p>
          <a:p>
            <a:pPr eaLnBrk="1" hangingPunct="1">
              <a:buFont typeface="Wingdings" charset="2"/>
              <a:buChar char="n"/>
            </a:pPr>
            <a:r>
              <a:rPr lang="en-US" altLang="x-none" sz="2400" dirty="0" err="1">
                <a:ea typeface="ＭＳ Ｐゴシック" charset="-128"/>
              </a:rPr>
              <a:t>www.nacpa.org</a:t>
            </a:r>
            <a:endParaRPr lang="en-US" altLang="x-none" sz="2400" dirty="0">
              <a:ea typeface="ＭＳ Ｐゴシック" charset="-128"/>
            </a:endParaRPr>
          </a:p>
        </p:txBody>
      </p:sp>
    </p:spTree>
    <p:extLst>
      <p:ext uri="{BB962C8B-B14F-4D97-AF65-F5344CB8AC3E}">
        <p14:creationId xmlns:p14="http://schemas.microsoft.com/office/powerpoint/2010/main" val="2514294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Grp="1" noChangeArrowheads="1"/>
          </p:cNvSpPr>
          <p:nvPr>
            <p:ph type="title"/>
          </p:nvPr>
        </p:nvSpPr>
        <p:spPr>
          <a:xfrm>
            <a:off x="1524000" y="33338"/>
            <a:ext cx="9144000" cy="1397000"/>
          </a:xfrm>
        </p:spPr>
        <p:txBody>
          <a:bodyPr/>
          <a:lstStyle/>
          <a:p>
            <a:pPr algn="ctr" eaLnBrk="1" hangingPunct="1"/>
            <a:r>
              <a:rPr lang="en-US" altLang="x-none" sz="4000" b="1" dirty="0">
                <a:ea typeface="ＭＳ Ｐゴシック" charset="-128"/>
              </a:rPr>
              <a:t>Villanova Center for Church Management</a:t>
            </a:r>
          </a:p>
        </p:txBody>
      </p:sp>
      <p:sp>
        <p:nvSpPr>
          <p:cNvPr id="147458" name="Rectangle 3"/>
          <p:cNvSpPr>
            <a:spLocks noGrp="1" noChangeArrowheads="1"/>
          </p:cNvSpPr>
          <p:nvPr>
            <p:ph idx="1"/>
          </p:nvPr>
        </p:nvSpPr>
        <p:spPr>
          <a:xfrm>
            <a:off x="1905000" y="1501776"/>
            <a:ext cx="8415338" cy="5356225"/>
          </a:xfrm>
        </p:spPr>
        <p:txBody>
          <a:bodyPr/>
          <a:lstStyle/>
          <a:p>
            <a:pPr eaLnBrk="1" hangingPunct="1"/>
            <a:r>
              <a:rPr lang="en-US" altLang="x-none" sz="2800" b="1">
                <a:ea typeface="ＭＳ Ｐゴシック" charset="-128"/>
              </a:rPr>
              <a:t>Established in 2004</a:t>
            </a:r>
          </a:p>
          <a:p>
            <a:pPr eaLnBrk="1" hangingPunct="1"/>
            <a:r>
              <a:rPr lang="en-US" altLang="x-none" sz="2800" b="1">
                <a:ea typeface="ＭＳ Ｐゴシック" charset="-128"/>
              </a:rPr>
              <a:t>Located Administratively in the Villanova School of Business</a:t>
            </a:r>
          </a:p>
          <a:p>
            <a:pPr lvl="1"/>
            <a:r>
              <a:rPr lang="en-US" altLang="x-none" b="1">
                <a:ea typeface="ＭＳ Ｐゴシック" charset="-128"/>
              </a:rPr>
              <a:t>The Church is not a business, but we do have a stewardship responsibility to use our resources effectively. Frequently that involves the use of sound business management techniques</a:t>
            </a:r>
          </a:p>
          <a:p>
            <a:pPr eaLnBrk="1" hangingPunct="1"/>
            <a:r>
              <a:rPr lang="en-US" altLang="x-none" sz="2800" b="1">
                <a:ea typeface="ＭＳ Ｐゴシック" charset="-128"/>
              </a:rPr>
              <a:t>Generate/Disseminate Knowledge</a:t>
            </a:r>
          </a:p>
          <a:p>
            <a:pPr lvl="1" eaLnBrk="1" hangingPunct="1"/>
            <a:r>
              <a:rPr lang="en-US" altLang="x-none" b="1">
                <a:ea typeface="ＭＳ Ｐゴシック" charset="-128"/>
              </a:rPr>
              <a:t>Four books on a variety of church management topics</a:t>
            </a:r>
          </a:p>
          <a:p>
            <a:pPr lvl="1" eaLnBrk="1" hangingPunct="1"/>
            <a:r>
              <a:rPr lang="en-US" altLang="x-none" b="1">
                <a:ea typeface="ＭＳ Ｐゴシック" charset="-128"/>
              </a:rPr>
              <a:t>Seminal Report on Church Embezzlement</a:t>
            </a:r>
          </a:p>
          <a:p>
            <a:pPr lvl="1" eaLnBrk="1" hangingPunct="1"/>
            <a:r>
              <a:rPr lang="en-US" altLang="x-none" b="1">
                <a:ea typeface="ＭＳ Ｐゴシック" charset="-128"/>
              </a:rPr>
              <a:t>Quarterly Newsletter sent electronically to 11,000 US parishes</a:t>
            </a:r>
          </a:p>
          <a:p>
            <a:pPr lvl="3" eaLnBrk="1" hangingPunct="1">
              <a:buFontTx/>
              <a:buNone/>
            </a:pPr>
            <a:endParaRPr lang="en-US" altLang="x-none" b="1">
              <a:ea typeface="ＭＳ Ｐゴシック" charset="-128"/>
            </a:endParaRPr>
          </a:p>
          <a:p>
            <a:pPr eaLnBrk="1" hangingPunct="1"/>
            <a:endParaRPr lang="en-US" altLang="x-none" sz="1800" b="1">
              <a:ea typeface="ＭＳ Ｐゴシック" charset="-128"/>
            </a:endParaRPr>
          </a:p>
        </p:txBody>
      </p:sp>
      <p:sp>
        <p:nvSpPr>
          <p:cNvPr id="147459" name="Date Placeholder 3"/>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2000"/>
              </a:spcBef>
              <a:buFont typeface="Wingdings 2" charset="2"/>
              <a:buChar char=""/>
              <a:defRPr sz="2200">
                <a:solidFill>
                  <a:schemeClr val="bg1"/>
                </a:solidFill>
                <a:latin typeface="Trebuchet MS" charset="0"/>
                <a:ea typeface="ＭＳ Ｐゴシック" charset="-128"/>
              </a:defRPr>
            </a:lvl1pPr>
            <a:lvl2pPr marL="37931725" indent="-37474525">
              <a:spcBef>
                <a:spcPts val="600"/>
              </a:spcBef>
              <a:buFont typeface="Wingdings 2" charset="2"/>
              <a:buChar char=""/>
              <a:defRPr sz="2000">
                <a:solidFill>
                  <a:schemeClr val="bg1"/>
                </a:solidFill>
                <a:latin typeface="Trebuchet MS" charset="0"/>
                <a:ea typeface="ＭＳ Ｐゴシック" charset="-128"/>
              </a:defRPr>
            </a:lvl2pPr>
            <a:lvl3pPr marL="860425" indent="-282575">
              <a:spcBef>
                <a:spcPts val="600"/>
              </a:spcBef>
              <a:buFont typeface="Wingdings 2" charset="2"/>
              <a:buChar char=""/>
              <a:defRPr>
                <a:solidFill>
                  <a:schemeClr val="bg1"/>
                </a:solidFill>
                <a:latin typeface="Trebuchet MS" charset="0"/>
                <a:ea typeface="ＭＳ Ｐゴシック" charset="-128"/>
              </a:defRPr>
            </a:lvl3pPr>
            <a:lvl4pPr marL="1143000" indent="-282575">
              <a:spcBef>
                <a:spcPts val="600"/>
              </a:spcBef>
              <a:buFont typeface="Wingdings 2" charset="2"/>
              <a:buChar char=""/>
              <a:defRPr>
                <a:solidFill>
                  <a:schemeClr val="bg1"/>
                </a:solidFill>
                <a:latin typeface="Trebuchet MS" charset="0"/>
                <a:ea typeface="ＭＳ Ｐゴシック" charset="-128"/>
              </a:defRPr>
            </a:lvl4pPr>
            <a:lvl5pPr marL="1425575" indent="-282575">
              <a:spcBef>
                <a:spcPts val="600"/>
              </a:spcBef>
              <a:buFont typeface="Wingdings 2" charset="2"/>
              <a:buChar char=""/>
              <a:defRPr>
                <a:solidFill>
                  <a:schemeClr val="bg1"/>
                </a:solidFill>
                <a:latin typeface="Trebuchet MS" charset="0"/>
                <a:ea typeface="ＭＳ Ｐゴシック" charset="-128"/>
              </a:defRPr>
            </a:lvl5pPr>
            <a:lvl6pPr marL="18827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6pPr>
            <a:lvl7pPr marL="23399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7pPr>
            <a:lvl8pPr marL="27971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8pPr>
            <a:lvl9pPr marL="32543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9pPr>
          </a:lstStyle>
          <a:p>
            <a:pPr>
              <a:spcBef>
                <a:spcPct val="0"/>
              </a:spcBef>
              <a:buFontTx/>
              <a:buNone/>
            </a:pPr>
            <a:r>
              <a:rPr lang="en-US" altLang="x-none" sz="1200">
                <a:solidFill>
                  <a:schemeClr val="bg2"/>
                </a:solidFill>
                <a:latin typeface="Times New Roman" charset="0"/>
              </a:rPr>
              <a:t>3/7/2013</a:t>
            </a:r>
          </a:p>
        </p:txBody>
      </p:sp>
      <p:sp>
        <p:nvSpPr>
          <p:cNvPr id="147461"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2000"/>
              </a:spcBef>
              <a:buFont typeface="Wingdings 2" charset="2"/>
              <a:buChar char=""/>
              <a:defRPr sz="2200">
                <a:solidFill>
                  <a:schemeClr val="bg1"/>
                </a:solidFill>
                <a:latin typeface="Trebuchet MS" charset="0"/>
                <a:ea typeface="ＭＳ Ｐゴシック" charset="-128"/>
              </a:defRPr>
            </a:lvl1pPr>
            <a:lvl2pPr marL="37931725" indent="-37474525">
              <a:spcBef>
                <a:spcPts val="600"/>
              </a:spcBef>
              <a:buFont typeface="Wingdings 2" charset="2"/>
              <a:buChar char=""/>
              <a:defRPr sz="2000">
                <a:solidFill>
                  <a:schemeClr val="bg1"/>
                </a:solidFill>
                <a:latin typeface="Trebuchet MS" charset="0"/>
                <a:ea typeface="ＭＳ Ｐゴシック" charset="-128"/>
              </a:defRPr>
            </a:lvl2pPr>
            <a:lvl3pPr marL="860425" indent="-282575">
              <a:spcBef>
                <a:spcPts val="600"/>
              </a:spcBef>
              <a:buFont typeface="Wingdings 2" charset="2"/>
              <a:buChar char=""/>
              <a:defRPr>
                <a:solidFill>
                  <a:schemeClr val="bg1"/>
                </a:solidFill>
                <a:latin typeface="Trebuchet MS" charset="0"/>
                <a:ea typeface="ＭＳ Ｐゴシック" charset="-128"/>
              </a:defRPr>
            </a:lvl3pPr>
            <a:lvl4pPr marL="1143000" indent="-282575">
              <a:spcBef>
                <a:spcPts val="600"/>
              </a:spcBef>
              <a:buFont typeface="Wingdings 2" charset="2"/>
              <a:buChar char=""/>
              <a:defRPr>
                <a:solidFill>
                  <a:schemeClr val="bg1"/>
                </a:solidFill>
                <a:latin typeface="Trebuchet MS" charset="0"/>
                <a:ea typeface="ＭＳ Ｐゴシック" charset="-128"/>
              </a:defRPr>
            </a:lvl4pPr>
            <a:lvl5pPr marL="1425575" indent="-282575">
              <a:spcBef>
                <a:spcPts val="600"/>
              </a:spcBef>
              <a:buFont typeface="Wingdings 2" charset="2"/>
              <a:buChar char=""/>
              <a:defRPr>
                <a:solidFill>
                  <a:schemeClr val="bg1"/>
                </a:solidFill>
                <a:latin typeface="Trebuchet MS" charset="0"/>
                <a:ea typeface="ＭＳ Ｐゴシック" charset="-128"/>
              </a:defRPr>
            </a:lvl5pPr>
            <a:lvl6pPr marL="18827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6pPr>
            <a:lvl7pPr marL="23399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7pPr>
            <a:lvl8pPr marL="27971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8pPr>
            <a:lvl9pPr marL="32543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9pPr>
          </a:lstStyle>
          <a:p>
            <a:pPr>
              <a:spcBef>
                <a:spcPct val="0"/>
              </a:spcBef>
              <a:buFontTx/>
              <a:buNone/>
            </a:pPr>
            <a:r>
              <a:rPr lang="en-US" altLang="x-none" sz="1200">
                <a:solidFill>
                  <a:schemeClr val="bg2"/>
                </a:solidFill>
                <a:latin typeface="Times New Roman" charset="0"/>
              </a:rPr>
              <a:t>Copyright(c)2013 by Carol Fowler</a:t>
            </a:r>
          </a:p>
        </p:txBody>
      </p:sp>
      <p:sp>
        <p:nvSpPr>
          <p:cNvPr id="147460"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2000"/>
              </a:spcBef>
              <a:buFont typeface="Wingdings 2" charset="2"/>
              <a:buChar char=""/>
              <a:defRPr sz="2200">
                <a:solidFill>
                  <a:schemeClr val="bg1"/>
                </a:solidFill>
                <a:latin typeface="Trebuchet MS" charset="0"/>
                <a:ea typeface="ＭＳ Ｐゴシック" charset="-128"/>
              </a:defRPr>
            </a:lvl1pPr>
            <a:lvl2pPr marL="37931725" indent="-37474525">
              <a:spcBef>
                <a:spcPts val="600"/>
              </a:spcBef>
              <a:buFont typeface="Wingdings 2" charset="2"/>
              <a:buChar char=""/>
              <a:defRPr sz="2000">
                <a:solidFill>
                  <a:schemeClr val="bg1"/>
                </a:solidFill>
                <a:latin typeface="Trebuchet MS" charset="0"/>
                <a:ea typeface="ＭＳ Ｐゴシック" charset="-128"/>
              </a:defRPr>
            </a:lvl2pPr>
            <a:lvl3pPr marL="860425" indent="-282575">
              <a:spcBef>
                <a:spcPts val="600"/>
              </a:spcBef>
              <a:buFont typeface="Wingdings 2" charset="2"/>
              <a:buChar char=""/>
              <a:defRPr>
                <a:solidFill>
                  <a:schemeClr val="bg1"/>
                </a:solidFill>
                <a:latin typeface="Trebuchet MS" charset="0"/>
                <a:ea typeface="ＭＳ Ｐゴシック" charset="-128"/>
              </a:defRPr>
            </a:lvl3pPr>
            <a:lvl4pPr marL="1143000" indent="-282575">
              <a:spcBef>
                <a:spcPts val="600"/>
              </a:spcBef>
              <a:buFont typeface="Wingdings 2" charset="2"/>
              <a:buChar char=""/>
              <a:defRPr>
                <a:solidFill>
                  <a:schemeClr val="bg1"/>
                </a:solidFill>
                <a:latin typeface="Trebuchet MS" charset="0"/>
                <a:ea typeface="ＭＳ Ｐゴシック" charset="-128"/>
              </a:defRPr>
            </a:lvl4pPr>
            <a:lvl5pPr marL="1425575" indent="-282575">
              <a:spcBef>
                <a:spcPts val="600"/>
              </a:spcBef>
              <a:buFont typeface="Wingdings 2" charset="2"/>
              <a:buChar char=""/>
              <a:defRPr>
                <a:solidFill>
                  <a:schemeClr val="bg1"/>
                </a:solidFill>
                <a:latin typeface="Trebuchet MS" charset="0"/>
                <a:ea typeface="ＭＳ Ｐゴシック" charset="-128"/>
              </a:defRPr>
            </a:lvl5pPr>
            <a:lvl6pPr marL="18827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6pPr>
            <a:lvl7pPr marL="23399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7pPr>
            <a:lvl8pPr marL="27971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8pPr>
            <a:lvl9pPr marL="3254375" indent="-282575" eaLnBrk="0" fontAlgn="base" hangingPunct="0">
              <a:spcBef>
                <a:spcPts val="600"/>
              </a:spcBef>
              <a:spcAft>
                <a:spcPct val="0"/>
              </a:spcAft>
              <a:buFont typeface="Wingdings 2" charset="2"/>
              <a:buChar char=""/>
              <a:defRPr>
                <a:solidFill>
                  <a:schemeClr val="bg1"/>
                </a:solidFill>
                <a:latin typeface="Trebuchet MS" charset="0"/>
                <a:ea typeface="ＭＳ Ｐゴシック" charset="-128"/>
              </a:defRPr>
            </a:lvl9pPr>
          </a:lstStyle>
          <a:p>
            <a:pPr>
              <a:spcBef>
                <a:spcPct val="0"/>
              </a:spcBef>
              <a:buFontTx/>
              <a:buNone/>
            </a:pPr>
            <a:fld id="{0B80D792-4CB5-C740-BDA5-CD5A3C66284E}" type="slidenum">
              <a:rPr lang="en-US" altLang="x-none" sz="1200">
                <a:solidFill>
                  <a:schemeClr val="tx2"/>
                </a:solidFill>
                <a:latin typeface="Times New Roman" charset="0"/>
              </a:rPr>
              <a:pPr>
                <a:spcBef>
                  <a:spcPct val="0"/>
                </a:spcBef>
                <a:buFontTx/>
                <a:buNone/>
              </a:pPr>
              <a:t>15</a:t>
            </a:fld>
            <a:endParaRPr lang="en-US" altLang="x-none" sz="1200">
              <a:solidFill>
                <a:schemeClr val="tx2"/>
              </a:solidFill>
              <a:latin typeface="Times New Roman" charset="0"/>
            </a:endParaRPr>
          </a:p>
        </p:txBody>
      </p:sp>
    </p:spTree>
    <p:extLst>
      <p:ext uri="{BB962C8B-B14F-4D97-AF65-F5344CB8AC3E}">
        <p14:creationId xmlns:p14="http://schemas.microsoft.com/office/powerpoint/2010/main" val="364348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Title 1"/>
          <p:cNvSpPr>
            <a:spLocks noGrp="1"/>
          </p:cNvSpPr>
          <p:nvPr>
            <p:ph type="title" idx="4294967295"/>
          </p:nvPr>
        </p:nvSpPr>
        <p:spPr>
          <a:xfrm>
            <a:off x="4419600" y="225425"/>
            <a:ext cx="7772400" cy="1431925"/>
          </a:xfrm>
        </p:spPr>
        <p:txBody>
          <a:bodyPr vert="horz" lIns="0" tIns="45720" rIns="0" bIns="0" rtlCol="0" anchor="t">
            <a:noAutofit/>
          </a:bodyPr>
          <a:lstStyle/>
          <a:p>
            <a:pPr eaLnBrk="1" hangingPunct="1"/>
            <a:r>
              <a:rPr lang="en-US" altLang="x-none" sz="3900">
                <a:ea typeface="ＭＳ Ｐゴシック" charset="-128"/>
              </a:rPr>
              <a:t>STRENGTHS BASED PASTORAL LEADERSHIP</a:t>
            </a:r>
          </a:p>
        </p:txBody>
      </p:sp>
      <p:sp>
        <p:nvSpPr>
          <p:cNvPr id="159746" name="Content Placeholder 2"/>
          <p:cNvSpPr>
            <a:spLocks noGrp="1"/>
          </p:cNvSpPr>
          <p:nvPr>
            <p:ph idx="4294967295"/>
          </p:nvPr>
        </p:nvSpPr>
        <p:spPr>
          <a:xfrm>
            <a:off x="1577975" y="1981200"/>
            <a:ext cx="10614025" cy="4114800"/>
          </a:xfrm>
        </p:spPr>
        <p:txBody>
          <a:bodyPr/>
          <a:lstStyle/>
          <a:p>
            <a:pPr eaLnBrk="1" hangingPunct="1">
              <a:lnSpc>
                <a:spcPct val="90000"/>
              </a:lnSpc>
              <a:buFont typeface="Wingdings" charset="2"/>
              <a:buChar char="n"/>
            </a:pPr>
            <a:r>
              <a:rPr lang="en-US" altLang="x-none" sz="2400" dirty="0">
                <a:ea typeface="ＭＳ Ｐゴシック" charset="-128"/>
              </a:rPr>
              <a:t>Gallup Organization</a:t>
            </a:r>
          </a:p>
          <a:p>
            <a:pPr lvl="1" eaLnBrk="1" hangingPunct="1">
              <a:lnSpc>
                <a:spcPct val="90000"/>
              </a:lnSpc>
              <a:buFont typeface="Wingdings" charset="2"/>
              <a:buChar char="n"/>
            </a:pPr>
            <a:r>
              <a:rPr lang="en-US" altLang="x-none" sz="2400" u="sng" dirty="0">
                <a:ea typeface="ＭＳ Ｐゴシック" charset="-128"/>
              </a:rPr>
              <a:t>Growing an Engaged Church </a:t>
            </a:r>
            <a:r>
              <a:rPr lang="en-US" altLang="x-none" sz="2400" dirty="0">
                <a:ea typeface="ＭＳ Ｐゴシック" charset="-128"/>
              </a:rPr>
              <a:t>by </a:t>
            </a:r>
            <a:r>
              <a:rPr lang="en-US" altLang="x-none" sz="2400" dirty="0" err="1">
                <a:ea typeface="ＭＳ Ｐゴシック" charset="-128"/>
              </a:rPr>
              <a:t>Winseman</a:t>
            </a:r>
            <a:endParaRPr lang="en-US" altLang="x-none" sz="2400" dirty="0">
              <a:ea typeface="ＭＳ Ｐゴシック" charset="-128"/>
            </a:endParaRPr>
          </a:p>
          <a:p>
            <a:pPr lvl="1" eaLnBrk="1" hangingPunct="1">
              <a:lnSpc>
                <a:spcPct val="90000"/>
              </a:lnSpc>
              <a:buFont typeface="Wingdings" charset="2"/>
              <a:buChar char="n"/>
            </a:pPr>
            <a:r>
              <a:rPr lang="en-US" altLang="x-none" sz="2400" u="sng" dirty="0">
                <a:ea typeface="ＭＳ Ｐゴシック" charset="-128"/>
              </a:rPr>
              <a:t>Living Your Strengths </a:t>
            </a:r>
            <a:r>
              <a:rPr lang="en-US" altLang="x-none" sz="2400" dirty="0">
                <a:ea typeface="ＭＳ Ｐゴシック" charset="-128"/>
              </a:rPr>
              <a:t>Catholic </a:t>
            </a:r>
            <a:r>
              <a:rPr lang="en-US" altLang="x-none" sz="2400" dirty="0" err="1">
                <a:ea typeface="ＭＳ Ｐゴシック" charset="-128"/>
              </a:rPr>
              <a:t>Edtion</a:t>
            </a:r>
            <a:r>
              <a:rPr lang="en-US" altLang="x-none" sz="2400" dirty="0">
                <a:ea typeface="ＭＳ Ｐゴシック" charset="-128"/>
              </a:rPr>
              <a:t> by </a:t>
            </a:r>
            <a:r>
              <a:rPr lang="en-US" altLang="x-none" sz="2400" dirty="0" err="1">
                <a:ea typeface="ＭＳ Ｐゴシック" charset="-128"/>
              </a:rPr>
              <a:t>Winsemnan</a:t>
            </a:r>
            <a:r>
              <a:rPr lang="en-US" altLang="x-none" sz="2400" dirty="0">
                <a:ea typeface="ＭＳ Ｐゴシック" charset="-128"/>
              </a:rPr>
              <a:t>, Clifton, and </a:t>
            </a:r>
            <a:r>
              <a:rPr lang="en-US" altLang="x-none" sz="2400" dirty="0" err="1">
                <a:ea typeface="ＭＳ Ｐゴシック" charset="-128"/>
              </a:rPr>
              <a:t>Liesveld</a:t>
            </a:r>
            <a:endParaRPr lang="en-US" altLang="x-none" sz="2400" dirty="0">
              <a:ea typeface="ＭＳ Ｐゴシック" charset="-128"/>
            </a:endParaRPr>
          </a:p>
          <a:p>
            <a:pPr lvl="1" eaLnBrk="1" hangingPunct="1">
              <a:lnSpc>
                <a:spcPct val="90000"/>
              </a:lnSpc>
              <a:buFont typeface="Wingdings" charset="2"/>
              <a:buChar char="n"/>
            </a:pPr>
            <a:r>
              <a:rPr lang="en-US" altLang="x-none" sz="2400" u="sng" dirty="0">
                <a:ea typeface="ＭＳ Ｐゴシック" charset="-128"/>
              </a:rPr>
              <a:t>Go Put Your Strengths to Work</a:t>
            </a:r>
            <a:r>
              <a:rPr lang="en-US" altLang="x-none" sz="2400" dirty="0">
                <a:ea typeface="ＭＳ Ｐゴシック" charset="-128"/>
              </a:rPr>
              <a:t> by Buckingham</a:t>
            </a:r>
          </a:p>
          <a:p>
            <a:pPr lvl="1" eaLnBrk="1" hangingPunct="1">
              <a:lnSpc>
                <a:spcPct val="90000"/>
              </a:lnSpc>
              <a:buFont typeface="Wingdings" charset="2"/>
              <a:buChar char="n"/>
            </a:pPr>
            <a:r>
              <a:rPr lang="en-US" altLang="x-none" sz="2400" u="sng" dirty="0">
                <a:ea typeface="ＭＳ Ｐゴシック" charset="-128"/>
              </a:rPr>
              <a:t>How Full is Your Bucket</a:t>
            </a:r>
            <a:r>
              <a:rPr lang="en-US" altLang="x-none" sz="2400" dirty="0">
                <a:ea typeface="ＭＳ Ｐゴシック" charset="-128"/>
              </a:rPr>
              <a:t> by </a:t>
            </a:r>
            <a:r>
              <a:rPr lang="en-US" altLang="x-none" sz="2400" dirty="0" err="1">
                <a:ea typeface="ＭＳ Ｐゴシック" charset="-128"/>
              </a:rPr>
              <a:t>Rath</a:t>
            </a:r>
            <a:r>
              <a:rPr lang="en-US" altLang="x-none" sz="2400" dirty="0">
                <a:ea typeface="ＭＳ Ｐゴシック" charset="-128"/>
              </a:rPr>
              <a:t> and Clifton</a:t>
            </a:r>
          </a:p>
          <a:p>
            <a:pPr lvl="1" eaLnBrk="1" hangingPunct="1">
              <a:lnSpc>
                <a:spcPct val="90000"/>
              </a:lnSpc>
              <a:buFont typeface="Wingdings" charset="2"/>
              <a:buChar char="n"/>
            </a:pPr>
            <a:r>
              <a:rPr lang="en-US" altLang="x-none" sz="2400" u="sng" dirty="0">
                <a:ea typeface="ＭＳ Ｐゴシック" charset="-128"/>
              </a:rPr>
              <a:t>Strengths Based Leadership </a:t>
            </a:r>
            <a:r>
              <a:rPr lang="en-US" altLang="x-none" sz="2400" dirty="0">
                <a:ea typeface="ＭＳ Ｐゴシック" charset="-128"/>
              </a:rPr>
              <a:t>by </a:t>
            </a:r>
            <a:r>
              <a:rPr lang="en-US" altLang="x-none" sz="2400" dirty="0" err="1">
                <a:ea typeface="ＭＳ Ｐゴシック" charset="-128"/>
              </a:rPr>
              <a:t>Rath</a:t>
            </a:r>
            <a:r>
              <a:rPr lang="en-US" altLang="x-none" sz="2400" dirty="0">
                <a:ea typeface="ＭＳ Ｐゴシック" charset="-128"/>
              </a:rPr>
              <a:t> and Conchie</a:t>
            </a:r>
            <a:endParaRPr lang="en-US" altLang="x-none" sz="2400" u="sng" dirty="0">
              <a:ea typeface="ＭＳ Ｐゴシック" charset="-128"/>
            </a:endParaRPr>
          </a:p>
          <a:p>
            <a:pPr lvl="1" eaLnBrk="1" hangingPunct="1">
              <a:lnSpc>
                <a:spcPct val="90000"/>
              </a:lnSpc>
              <a:buFont typeface="Wingdings" charset="2"/>
              <a:buChar char="n"/>
            </a:pPr>
            <a:endParaRPr lang="en-US" altLang="x-none" sz="2400" u="sng" dirty="0">
              <a:ea typeface="ＭＳ Ｐゴシック" charset="-128"/>
            </a:endParaRPr>
          </a:p>
          <a:p>
            <a:pPr lvl="1" eaLnBrk="1" hangingPunct="1">
              <a:lnSpc>
                <a:spcPct val="90000"/>
              </a:lnSpc>
              <a:buFont typeface="Wingdings" charset="2"/>
              <a:buChar char="n"/>
            </a:pPr>
            <a:endParaRPr lang="en-US" altLang="x-none" sz="2400" dirty="0">
              <a:ea typeface="ＭＳ Ｐゴシック" charset="-128"/>
            </a:endParaRPr>
          </a:p>
          <a:p>
            <a:pPr eaLnBrk="1" hangingPunct="1">
              <a:lnSpc>
                <a:spcPct val="90000"/>
              </a:lnSpc>
              <a:buFont typeface="Wingdings" charset="2"/>
              <a:buNone/>
            </a:pPr>
            <a:r>
              <a:rPr lang="en-US" altLang="x-none" dirty="0">
                <a:ea typeface="ＭＳ Ｐゴシック" charset="-128"/>
              </a:rPr>
              <a:t>	</a:t>
            </a:r>
          </a:p>
        </p:txBody>
      </p:sp>
    </p:spTree>
    <p:extLst>
      <p:ext uri="{BB962C8B-B14F-4D97-AF65-F5344CB8AC3E}">
        <p14:creationId xmlns:p14="http://schemas.microsoft.com/office/powerpoint/2010/main" val="1604145490"/>
      </p:ext>
    </p:extLst>
  </p:cSld>
  <p:clrMapOvr>
    <a:masterClrMapping/>
  </p:clrMapOvr>
  <p:transition>
    <p:cover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cont.</a:t>
            </a:r>
          </a:p>
        </p:txBody>
      </p:sp>
      <p:sp>
        <p:nvSpPr>
          <p:cNvPr id="3" name="Content Placeholder 2"/>
          <p:cNvSpPr>
            <a:spLocks noGrp="1"/>
          </p:cNvSpPr>
          <p:nvPr>
            <p:ph idx="1"/>
          </p:nvPr>
        </p:nvSpPr>
        <p:spPr/>
        <p:txBody>
          <a:bodyPr>
            <a:normAutofit lnSpcReduction="10000"/>
          </a:bodyPr>
          <a:lstStyle/>
          <a:p>
            <a:r>
              <a:rPr lang="en-US" sz="2400" u="sng" dirty="0"/>
              <a:t>A Pastor’s Toolbox 2, </a:t>
            </a:r>
            <a:r>
              <a:rPr lang="en-US" sz="2400" dirty="0"/>
              <a:t>Paul Holmes, editor. Liturgical Press, Collegeville, MN, 2017</a:t>
            </a:r>
          </a:p>
          <a:p>
            <a:r>
              <a:rPr lang="en-US" sz="2400" u="sng" dirty="0"/>
              <a:t>Parish Finance, Best Practices </a:t>
            </a:r>
            <a:r>
              <a:rPr lang="en-US" sz="2400" u="sng" dirty="0" err="1"/>
              <a:t>inChurch</a:t>
            </a:r>
            <a:r>
              <a:rPr lang="en-US" sz="2400" u="sng" dirty="0"/>
              <a:t> Management. </a:t>
            </a:r>
            <a:r>
              <a:rPr lang="en-US" sz="2400" dirty="0"/>
              <a:t>Michael J. Castrilli and Charles Zech, Paulist Press, 2016</a:t>
            </a:r>
          </a:p>
          <a:p>
            <a:r>
              <a:rPr lang="en-US" sz="2400" u="sng" dirty="0"/>
              <a:t>Redeeming Administration, </a:t>
            </a:r>
            <a:r>
              <a:rPr lang="en-US" sz="2400" dirty="0"/>
              <a:t>Ann Garrido, Ave Maria Press, 2013</a:t>
            </a:r>
          </a:p>
          <a:p>
            <a:r>
              <a:rPr lang="en-US" sz="2400" u="sng" dirty="0"/>
              <a:t>Redeeming Conflict, </a:t>
            </a:r>
            <a:r>
              <a:rPr lang="en-US" sz="2400" dirty="0"/>
              <a:t>Ann Garrido, Ave Maria Press, 2016</a:t>
            </a:r>
          </a:p>
          <a:p>
            <a:r>
              <a:rPr lang="en-US" sz="2400" u="sng" dirty="0"/>
              <a:t>The Gift of Administration,</a:t>
            </a:r>
            <a:r>
              <a:rPr lang="en-US" sz="2400" dirty="0"/>
              <a:t> Donald Senior, Liturgical Press, 2016</a:t>
            </a:r>
          </a:p>
          <a:p>
            <a:r>
              <a:rPr lang="en-US" sz="2400" u="sng" dirty="0"/>
              <a:t>Parish Leadership,  Principles and Perspectives, </a:t>
            </a:r>
            <a:r>
              <a:rPr lang="en-US" sz="2400" dirty="0"/>
              <a:t>William J Byron, 2017</a:t>
            </a:r>
            <a:endParaRPr lang="en-US" sz="2400" u="sng" dirty="0"/>
          </a:p>
          <a:p>
            <a:endParaRPr lang="en-US" u="sng" dirty="0"/>
          </a:p>
        </p:txBody>
      </p:sp>
    </p:spTree>
    <p:extLst>
      <p:ext uri="{BB962C8B-B14F-4D97-AF65-F5344CB8AC3E}">
        <p14:creationId xmlns:p14="http://schemas.microsoft.com/office/powerpoint/2010/main" val="2927289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p:cNvSpPr>
            <a:spLocks noGrp="1"/>
          </p:cNvSpPr>
          <p:nvPr>
            <p:ph type="title"/>
          </p:nvPr>
        </p:nvSpPr>
        <p:spPr/>
        <p:txBody>
          <a:bodyPr/>
          <a:lstStyle/>
          <a:p>
            <a:r>
              <a:rPr lang="en-US" altLang="x-none">
                <a:ea typeface="ＭＳ Ｐゴシック" charset="-128"/>
              </a:rPr>
              <a:t>Books cont.</a:t>
            </a:r>
          </a:p>
        </p:txBody>
      </p:sp>
      <p:sp>
        <p:nvSpPr>
          <p:cNvPr id="163842" name="Content Placeholder 2"/>
          <p:cNvSpPr>
            <a:spLocks noGrp="1"/>
          </p:cNvSpPr>
          <p:nvPr>
            <p:ph idx="1"/>
          </p:nvPr>
        </p:nvSpPr>
        <p:spPr/>
        <p:txBody>
          <a:bodyPr/>
          <a:lstStyle/>
          <a:p>
            <a:r>
              <a:rPr lang="en-US" altLang="x-none" sz="2400" dirty="0">
                <a:ea typeface="ＭＳ Ｐゴシック" charset="-128"/>
              </a:rPr>
              <a:t>Lencioni, Patrick  </a:t>
            </a:r>
            <a:r>
              <a:rPr lang="en-US" altLang="x-none" sz="2400" u="sng" dirty="0">
                <a:ea typeface="ＭＳ Ｐゴシック" charset="-128"/>
              </a:rPr>
              <a:t>Death by Meetings</a:t>
            </a:r>
          </a:p>
          <a:p>
            <a:r>
              <a:rPr lang="en-US" altLang="x-none" sz="2400" dirty="0">
                <a:ea typeface="ＭＳ Ｐゴシック" charset="-128"/>
              </a:rPr>
              <a:t>Lencioni, Patrick, </a:t>
            </a:r>
            <a:r>
              <a:rPr lang="en-US" altLang="x-none" sz="2400" u="sng" dirty="0">
                <a:ea typeface="ＭＳ Ｐゴシック" charset="-128"/>
              </a:rPr>
              <a:t>The Five Dysfunctions of a Team</a:t>
            </a:r>
            <a:endParaRPr lang="en-US" altLang="x-none" sz="2400" dirty="0">
              <a:ea typeface="ＭＳ Ｐゴシック" charset="-128"/>
            </a:endParaRPr>
          </a:p>
          <a:p>
            <a:r>
              <a:rPr lang="en-US" altLang="x-none" sz="2400" u="sng" dirty="0">
                <a:ea typeface="ＭＳ Ｐゴシック" charset="-128"/>
              </a:rPr>
              <a:t>Navigating Pastoral Transitions, </a:t>
            </a:r>
            <a:r>
              <a:rPr lang="en-US" altLang="x-none" sz="2400" dirty="0">
                <a:ea typeface="ＭＳ Ｐゴシック" charset="-128"/>
              </a:rPr>
              <a:t>Ave Maria Press</a:t>
            </a:r>
          </a:p>
          <a:p>
            <a:endParaRPr lang="en-US" altLang="x-none" dirty="0">
              <a:ea typeface="ＭＳ Ｐゴシック" charset="-128"/>
            </a:endParaRPr>
          </a:p>
        </p:txBody>
      </p:sp>
    </p:spTree>
    <p:extLst>
      <p:ext uri="{BB962C8B-B14F-4D97-AF65-F5344CB8AC3E}">
        <p14:creationId xmlns:p14="http://schemas.microsoft.com/office/powerpoint/2010/main" val="333598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ChangeArrowheads="1"/>
          </p:cNvSpPr>
          <p:nvPr>
            <p:ph type="title"/>
          </p:nvPr>
        </p:nvSpPr>
        <p:spPr>
          <a:xfrm>
            <a:off x="2667000" y="814388"/>
            <a:ext cx="7772400" cy="1238530"/>
          </a:xfrm>
        </p:spPr>
        <p:txBody>
          <a:bodyPr>
            <a:normAutofit fontScale="90000"/>
          </a:bodyPr>
          <a:lstStyle/>
          <a:p>
            <a:pPr eaLnBrk="1" hangingPunct="1"/>
            <a:r>
              <a:rPr lang="en-US" altLang="x-none" dirty="0">
                <a:ea typeface="ＭＳ Ｐゴシック" charset="-128"/>
              </a:rPr>
              <a:t>RESOURCES cont.</a:t>
            </a:r>
            <a:br>
              <a:rPr lang="en-US" altLang="x-none" dirty="0">
                <a:ea typeface="ＭＳ Ｐゴシック" charset="-128"/>
              </a:rPr>
            </a:br>
            <a:r>
              <a:rPr lang="en-US" altLang="x-none" dirty="0">
                <a:ea typeface="ＭＳ Ｐゴシック" charset="-128"/>
              </a:rPr>
              <a:t>BOOKS</a:t>
            </a:r>
            <a:br>
              <a:rPr lang="en-US" altLang="x-none" dirty="0">
                <a:ea typeface="ＭＳ Ｐゴシック" charset="-128"/>
              </a:rPr>
            </a:br>
            <a:endParaRPr lang="en-US" altLang="x-none" dirty="0">
              <a:ea typeface="ＭＳ Ｐゴシック" charset="-128"/>
            </a:endParaRPr>
          </a:p>
        </p:txBody>
      </p:sp>
      <p:sp>
        <p:nvSpPr>
          <p:cNvPr id="162818" name="Rectangle 3"/>
          <p:cNvSpPr>
            <a:spLocks noGrp="1" noChangeArrowheads="1"/>
          </p:cNvSpPr>
          <p:nvPr>
            <p:ph idx="1"/>
          </p:nvPr>
        </p:nvSpPr>
        <p:spPr>
          <a:xfrm>
            <a:off x="1103312" y="2503714"/>
            <a:ext cx="8946541" cy="3744685"/>
          </a:xfrm>
        </p:spPr>
        <p:txBody>
          <a:bodyPr/>
          <a:lstStyle/>
          <a:p>
            <a:pPr eaLnBrk="1" hangingPunct="1">
              <a:lnSpc>
                <a:spcPct val="80000"/>
              </a:lnSpc>
            </a:pPr>
            <a:r>
              <a:rPr lang="en-US" altLang="x-none" sz="2800" u="sng" dirty="0">
                <a:ea typeface="ＭＳ Ｐゴシック" charset="-128"/>
              </a:rPr>
              <a:t>Effective Phrases for Performance Appraisals, </a:t>
            </a:r>
            <a:r>
              <a:rPr lang="en-US" altLang="x-none" sz="2800" dirty="0">
                <a:ea typeface="ＭＳ Ｐゴシック" charset="-128"/>
              </a:rPr>
              <a:t>Neal Publications, 127 W Indiana Ave, Perrysburg, OH 43551</a:t>
            </a:r>
          </a:p>
          <a:p>
            <a:pPr eaLnBrk="1" hangingPunct="1">
              <a:lnSpc>
                <a:spcPct val="80000"/>
              </a:lnSpc>
            </a:pPr>
            <a:r>
              <a:rPr lang="en-US" altLang="x-none" sz="2800" u="sng" dirty="0">
                <a:ea typeface="ＭＳ Ｐゴシック" charset="-128"/>
              </a:rPr>
              <a:t>Perfect Phrases for Setting Performance Goals, </a:t>
            </a:r>
            <a:r>
              <a:rPr lang="en-US" altLang="x-none" sz="2800" dirty="0">
                <a:ea typeface="ＭＳ Ｐゴシック" charset="-128"/>
              </a:rPr>
              <a:t>Max, Douglas and </a:t>
            </a:r>
            <a:r>
              <a:rPr lang="en-US" altLang="x-none" sz="2800" dirty="0" err="1">
                <a:ea typeface="ＭＳ Ｐゴシック" charset="-128"/>
              </a:rPr>
              <a:t>Bacal</a:t>
            </a:r>
            <a:r>
              <a:rPr lang="en-US" altLang="x-none" sz="2800" dirty="0">
                <a:ea typeface="ＭＳ Ｐゴシック" charset="-128"/>
              </a:rPr>
              <a:t>, Robert, McGraw Hill</a:t>
            </a:r>
          </a:p>
          <a:p>
            <a:pPr eaLnBrk="1" hangingPunct="1">
              <a:lnSpc>
                <a:spcPct val="80000"/>
              </a:lnSpc>
            </a:pPr>
            <a:r>
              <a:rPr lang="en-US" altLang="x-none" sz="2800" u="sng" dirty="0">
                <a:ea typeface="ＭＳ Ｐゴシック" charset="-128"/>
              </a:rPr>
              <a:t>Co-Workers in the Vineyard, </a:t>
            </a:r>
            <a:r>
              <a:rPr lang="en-US" altLang="x-none" sz="2800" dirty="0">
                <a:ea typeface="ＭＳ Ｐゴシック" charset="-128"/>
              </a:rPr>
              <a:t>USCCB</a:t>
            </a:r>
          </a:p>
          <a:p>
            <a:pPr eaLnBrk="1" hangingPunct="1">
              <a:lnSpc>
                <a:spcPct val="80000"/>
              </a:lnSpc>
            </a:pPr>
            <a:r>
              <a:rPr lang="en-US" altLang="x-none" sz="2800" u="sng" dirty="0">
                <a:ea typeface="ＭＳ Ｐゴシック" charset="-128"/>
              </a:rPr>
              <a:t>Just Wages for Church Employees, </a:t>
            </a:r>
            <a:r>
              <a:rPr lang="en-US" altLang="x-none" sz="2800" dirty="0" err="1">
                <a:ea typeface="ＭＳ Ｐゴシック" charset="-128"/>
              </a:rPr>
              <a:t>Almade</a:t>
            </a:r>
            <a:r>
              <a:rPr lang="en-US" altLang="x-none" sz="2800" dirty="0">
                <a:ea typeface="ＭＳ Ｐゴシック" charset="-128"/>
              </a:rPr>
              <a:t>, Frank, Peter Lang Publishing</a:t>
            </a:r>
            <a:endParaRPr lang="en-US" altLang="x-none" sz="2800" u="sng" dirty="0">
              <a:ea typeface="ＭＳ Ｐゴシック" charset="-128"/>
            </a:endParaRPr>
          </a:p>
        </p:txBody>
      </p:sp>
    </p:spTree>
    <p:extLst>
      <p:ext uri="{BB962C8B-B14F-4D97-AF65-F5344CB8AC3E}">
        <p14:creationId xmlns:p14="http://schemas.microsoft.com/office/powerpoint/2010/main" val="2982579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2"/>
          <p:cNvSpPr>
            <a:spLocks noGrp="1" noChangeArrowheads="1"/>
          </p:cNvSpPr>
          <p:nvPr>
            <p:ph type="title"/>
          </p:nvPr>
        </p:nvSpPr>
        <p:spPr/>
        <p:txBody>
          <a:bodyPr/>
          <a:lstStyle/>
          <a:p>
            <a:pPr eaLnBrk="1" hangingPunct="1"/>
            <a:r>
              <a:rPr lang="en-US" altLang="x-none" b="1">
                <a:solidFill>
                  <a:schemeClr val="accent1"/>
                </a:solidFill>
                <a:ea typeface="ＭＳ Ｐゴシック" charset="-128"/>
              </a:rPr>
              <a:t>SUMMARY</a:t>
            </a:r>
            <a:endParaRPr lang="en-US" altLang="x-none" b="1">
              <a:solidFill>
                <a:srgbClr val="000080"/>
              </a:solidFill>
              <a:latin typeface="Arial" charset="0"/>
              <a:ea typeface="ＭＳ Ｐゴシック" charset="-128"/>
            </a:endParaRPr>
          </a:p>
        </p:txBody>
      </p:sp>
      <p:sp>
        <p:nvSpPr>
          <p:cNvPr id="142338" name="Rectangle 3"/>
          <p:cNvSpPr>
            <a:spLocks noGrp="1" noChangeArrowheads="1"/>
          </p:cNvSpPr>
          <p:nvPr>
            <p:ph idx="1"/>
          </p:nvPr>
        </p:nvSpPr>
        <p:spPr>
          <a:xfrm>
            <a:off x="2895600" y="2362200"/>
            <a:ext cx="6858000" cy="3810000"/>
          </a:xfrm>
        </p:spPr>
        <p:txBody>
          <a:bodyPr/>
          <a:lstStyle/>
          <a:p>
            <a:pPr eaLnBrk="1" hangingPunct="1">
              <a:lnSpc>
                <a:spcPct val="90000"/>
              </a:lnSpc>
              <a:buFontTx/>
              <a:buNone/>
            </a:pPr>
            <a:r>
              <a:rPr lang="en-US" altLang="x-none" b="1">
                <a:solidFill>
                  <a:srgbClr val="000080"/>
                </a:solidFill>
                <a:latin typeface="Arial" charset="0"/>
                <a:ea typeface="ＭＳ Ｐゴシック" charset="-128"/>
              </a:rPr>
              <a:t>   </a:t>
            </a:r>
            <a:r>
              <a:rPr lang="en-US" altLang="x-none" sz="2400" b="1">
                <a:latin typeface="Arial" charset="0"/>
                <a:ea typeface="ＭＳ Ｐゴシック" charset="-128"/>
              </a:rPr>
              <a:t>EFFECTIVE INSTITUTIONS SUPPORT, DIRECT, FOCUS AND CELEBRATE WORKER EFFORTS.  </a:t>
            </a:r>
            <a:br>
              <a:rPr lang="en-US" altLang="x-none" sz="2400" b="1">
                <a:latin typeface="Arial" charset="0"/>
                <a:ea typeface="ＭＳ Ｐゴシック" charset="-128"/>
              </a:rPr>
            </a:br>
            <a:br>
              <a:rPr lang="en-US" altLang="x-none" b="1">
                <a:latin typeface="Arial" charset="0"/>
                <a:ea typeface="ＭＳ Ｐゴシック" charset="-128"/>
              </a:rPr>
            </a:br>
            <a:r>
              <a:rPr lang="en-US" altLang="x-none" sz="2400" b="1">
                <a:latin typeface="Arial" charset="0"/>
                <a:ea typeface="ＭＳ Ｐゴシック" charset="-128"/>
              </a:rPr>
              <a:t>DEDICATED INDIVIDUALS LABOR, ASSIST, SUGGEST AND RESPOND TO INSTITUTIONAL INITIATIVES WHICH FURTHER THE CHURCH’S UNDERSTANDING AND PURSUIT OF ITS MISSION.</a:t>
            </a:r>
            <a:r>
              <a:rPr lang="en-US" altLang="x-none" b="1">
                <a:solidFill>
                  <a:srgbClr val="000080"/>
                </a:solidFill>
                <a:latin typeface="Arial" charset="0"/>
                <a:ea typeface="ＭＳ Ｐゴシック" charset="-128"/>
              </a:rPr>
              <a:t> </a:t>
            </a:r>
            <a:endParaRPr lang="en-US" altLang="x-none" b="1">
              <a:latin typeface="Arial" charset="0"/>
              <a:ea typeface="ＭＳ Ｐゴシック" charset="-128"/>
            </a:endParaRPr>
          </a:p>
          <a:p>
            <a:pPr algn="ctr" eaLnBrk="1" hangingPunct="1">
              <a:lnSpc>
                <a:spcPct val="90000"/>
              </a:lnSpc>
              <a:buFontTx/>
              <a:buNone/>
            </a:pPr>
            <a:endParaRPr lang="en-US" altLang="x-none">
              <a:ea typeface="ＭＳ Ｐゴシック" charset="-128"/>
            </a:endParaRPr>
          </a:p>
        </p:txBody>
      </p:sp>
    </p:spTree>
    <p:extLst>
      <p:ext uri="{BB962C8B-B14F-4D97-AF65-F5344CB8AC3E}">
        <p14:creationId xmlns:p14="http://schemas.microsoft.com/office/powerpoint/2010/main" val="2293338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idx="4294967295"/>
          </p:nvPr>
        </p:nvSpPr>
        <p:spPr>
          <a:xfrm>
            <a:off x="2895600" y="144464"/>
            <a:ext cx="7772400" cy="1431925"/>
          </a:xfrm>
        </p:spPr>
        <p:txBody>
          <a:bodyPr vert="horz" lIns="0" tIns="45720" rIns="0" bIns="0" rtlCol="0" anchor="ctr">
            <a:normAutofit/>
          </a:bodyPr>
          <a:lstStyle/>
          <a:p>
            <a:pPr eaLnBrk="1" hangingPunct="1"/>
            <a:r>
              <a:rPr lang="en-US">
                <a:ea typeface="ＭＳ Ｐゴシック" pitchFamily="-1" charset="-128"/>
                <a:cs typeface="ＭＳ Ｐゴシック" pitchFamily="-1" charset="-128"/>
              </a:rPr>
              <a:t>TODAY’S DISCUSSION		</a:t>
            </a:r>
          </a:p>
        </p:txBody>
      </p:sp>
      <p:sp>
        <p:nvSpPr>
          <p:cNvPr id="84995" name="Content Placeholder 2"/>
          <p:cNvSpPr>
            <a:spLocks noGrp="1"/>
          </p:cNvSpPr>
          <p:nvPr>
            <p:ph idx="4294967295"/>
          </p:nvPr>
        </p:nvSpPr>
        <p:spPr>
          <a:xfrm>
            <a:off x="2819400" y="1981200"/>
            <a:ext cx="7848600" cy="4114800"/>
          </a:xfrm>
        </p:spPr>
        <p:txBody>
          <a:bodyPr>
            <a:normAutofit/>
          </a:bodyPr>
          <a:lstStyle/>
          <a:p>
            <a:pPr eaLnBrk="1" hangingPunct="1">
              <a:buFont typeface="Wingdings" pitchFamily="-1" charset="2"/>
              <a:buChar char="n"/>
            </a:pPr>
            <a:r>
              <a:rPr lang="en-US" sz="2400" dirty="0">
                <a:ea typeface="ＭＳ Ｐゴシック" pitchFamily="-1" charset="-128"/>
                <a:cs typeface="ＭＳ Ｐゴシック" pitchFamily="-1" charset="-128"/>
              </a:rPr>
              <a:t>What are reasonable expectations that staff members have of the Church related employer?</a:t>
            </a:r>
          </a:p>
        </p:txBody>
      </p:sp>
    </p:spTree>
    <p:extLst>
      <p:ext uri="{BB962C8B-B14F-4D97-AF65-F5344CB8AC3E}">
        <p14:creationId xmlns:p14="http://schemas.microsoft.com/office/powerpoint/2010/main" val="266158681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idx="4294967295"/>
          </p:nvPr>
        </p:nvSpPr>
        <p:spPr>
          <a:xfrm>
            <a:off x="2895600" y="144464"/>
            <a:ext cx="7772400" cy="1431925"/>
          </a:xfrm>
        </p:spPr>
        <p:txBody>
          <a:bodyPr vert="horz" lIns="0" tIns="45720" rIns="0" bIns="0" rtlCol="0" anchor="ctr">
            <a:normAutofit/>
          </a:bodyPr>
          <a:lstStyle/>
          <a:p>
            <a:pPr eaLnBrk="1" hangingPunct="1"/>
            <a:r>
              <a:rPr lang="en-US">
                <a:ea typeface="ＭＳ Ｐゴシック" pitchFamily="-1" charset="-128"/>
                <a:cs typeface="ＭＳ Ｐゴシック" pitchFamily="-1" charset="-128"/>
              </a:rPr>
              <a:t>TODAY’S DISCUSSION cont</a:t>
            </a:r>
          </a:p>
        </p:txBody>
      </p:sp>
      <p:sp>
        <p:nvSpPr>
          <p:cNvPr id="86019" name="Content Placeholder 2"/>
          <p:cNvSpPr>
            <a:spLocks noGrp="1"/>
          </p:cNvSpPr>
          <p:nvPr>
            <p:ph idx="4294967295"/>
          </p:nvPr>
        </p:nvSpPr>
        <p:spPr>
          <a:xfrm>
            <a:off x="2819400" y="1981200"/>
            <a:ext cx="7848600" cy="4114800"/>
          </a:xfrm>
        </p:spPr>
        <p:txBody>
          <a:bodyPr>
            <a:normAutofit/>
          </a:bodyPr>
          <a:lstStyle/>
          <a:p>
            <a:pPr eaLnBrk="1" hangingPunct="1">
              <a:buFont typeface="Wingdings" pitchFamily="-1" charset="2"/>
              <a:buChar char="n"/>
            </a:pPr>
            <a:r>
              <a:rPr lang="en-US" sz="2400" dirty="0">
                <a:ea typeface="ＭＳ Ｐゴシック" pitchFamily="-1" charset="-128"/>
                <a:cs typeface="ＭＳ Ｐゴシック" pitchFamily="-1" charset="-128"/>
              </a:rPr>
              <a:t>What are reasonable expectations that the parish or Church employer may have of staff?</a:t>
            </a:r>
          </a:p>
        </p:txBody>
      </p:sp>
    </p:spTree>
    <p:extLst>
      <p:ext uri="{BB962C8B-B14F-4D97-AF65-F5344CB8AC3E}">
        <p14:creationId xmlns:p14="http://schemas.microsoft.com/office/powerpoint/2010/main" val="144104599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a:t>
            </a:r>
            <a:r>
              <a:rPr lang="en-US" b="1">
                <a:solidFill>
                  <a:srgbClr val="008080"/>
                </a:solidFill>
                <a:ea typeface="ＭＳ Ｐゴシック" pitchFamily="-1" charset="-128"/>
                <a:cs typeface="ＭＳ Ｐゴシック" pitchFamily="-1" charset="-128"/>
              </a:rPr>
              <a:t> </a:t>
            </a:r>
          </a:p>
        </p:txBody>
      </p:sp>
      <p:sp>
        <p:nvSpPr>
          <p:cNvPr id="87043" name="Rectangle 3"/>
          <p:cNvSpPr>
            <a:spLocks noGrp="1" noChangeArrowheads="1"/>
          </p:cNvSpPr>
          <p:nvPr>
            <p:ph idx="1"/>
          </p:nvPr>
        </p:nvSpPr>
        <p:spPr/>
        <p:txBody>
          <a:bodyPr/>
          <a:lstStyle/>
          <a:p>
            <a:pPr lvl="2" eaLnBrk="1" hangingPunct="1">
              <a:buFont typeface="Wingdings" pitchFamily="-1" charset="2"/>
              <a:buChar char="§"/>
            </a:pPr>
            <a:r>
              <a:rPr lang="en-US" b="1">
                <a:latin typeface="Arial" pitchFamily="-1" charset="0"/>
                <a:ea typeface="ＭＳ Ｐゴシック" pitchFamily="-1" charset="-128"/>
              </a:rPr>
              <a:t>Fair pay and benefits.</a:t>
            </a:r>
          </a:p>
          <a:p>
            <a:pPr eaLnBrk="1" hangingPunct="1"/>
            <a:endParaRPr lang="en-US" sz="2400" b="1">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b="1">
                <a:latin typeface="Arial" pitchFamily="-1" charset="0"/>
                <a:ea typeface="ＭＳ Ｐゴシック" pitchFamily="-1" charset="-128"/>
              </a:rPr>
              <a:t>Safe and healthy working conditions.</a:t>
            </a:r>
          </a:p>
          <a:p>
            <a:pPr eaLnBrk="1" hangingPunct="1"/>
            <a:endParaRPr lang="en-US" sz="2400" b="1">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b="1">
                <a:latin typeface="Arial" pitchFamily="-1" charset="0"/>
                <a:ea typeface="ＭＳ Ｐゴシック" pitchFamily="-1" charset="-128"/>
              </a:rPr>
              <a:t>A workplace environment which is free of inappropriate or harmful substance use and abuse and which provides assistance to workers attempting to free themselves of such problems.</a:t>
            </a:r>
          </a:p>
        </p:txBody>
      </p:sp>
    </p:spTree>
    <p:extLst>
      <p:ext uri="{BB962C8B-B14F-4D97-AF65-F5344CB8AC3E}">
        <p14:creationId xmlns:p14="http://schemas.microsoft.com/office/powerpoint/2010/main" val="425519834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2895600" y="381000"/>
            <a:ext cx="7772400" cy="1143000"/>
          </a:xfrm>
        </p:spPr>
        <p:txBody>
          <a:bodyPr>
            <a:normAutofit fontScale="90000"/>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p>
        </p:txBody>
      </p:sp>
      <p:sp>
        <p:nvSpPr>
          <p:cNvPr id="88067" name="Rectangle 3"/>
          <p:cNvSpPr>
            <a:spLocks noGrp="1" noChangeArrowheads="1"/>
          </p:cNvSpPr>
          <p:nvPr>
            <p:ph idx="1"/>
          </p:nvPr>
        </p:nvSpPr>
        <p:spPr/>
        <p:txBody>
          <a:bodyPr/>
          <a:lstStyle/>
          <a:p>
            <a:pPr lvl="2" eaLnBrk="1" hangingPunct="1">
              <a:lnSpc>
                <a:spcPct val="90000"/>
              </a:lnSpc>
              <a:buFont typeface="Wingdings" pitchFamily="-1" charset="2"/>
              <a:buChar char="§"/>
            </a:pPr>
            <a:r>
              <a:rPr lang="en-US" b="1">
                <a:latin typeface="Arial" pitchFamily="-1" charset="0"/>
                <a:ea typeface="ＭＳ Ｐゴシック" pitchFamily="-1" charset="-128"/>
              </a:rPr>
              <a:t>A workplace which respects personal differences, avoids discrimination due to age, gender, race, national origin, or disability and educates workplace members on the merits and methods of valuing workplace diversity.</a:t>
            </a:r>
          </a:p>
          <a:p>
            <a:pPr eaLnBrk="1" hangingPunct="1">
              <a:lnSpc>
                <a:spcPct val="90000"/>
              </a:lnSpc>
            </a:pPr>
            <a:endParaRPr lang="en-US" sz="2400" b="1">
              <a:latin typeface="Arial" pitchFamily="-1" charset="0"/>
              <a:ea typeface="ＭＳ Ｐゴシック" pitchFamily="-1" charset="-128"/>
              <a:cs typeface="ＭＳ Ｐゴシック" pitchFamily="-1" charset="-128"/>
            </a:endParaRPr>
          </a:p>
          <a:p>
            <a:pPr lvl="2" eaLnBrk="1" hangingPunct="1">
              <a:lnSpc>
                <a:spcPct val="90000"/>
              </a:lnSpc>
              <a:buFont typeface="Wingdings" pitchFamily="-1" charset="2"/>
              <a:buChar char="§"/>
            </a:pPr>
            <a:r>
              <a:rPr lang="en-US" b="1">
                <a:latin typeface="Arial" pitchFamily="-1" charset="0"/>
                <a:ea typeface="ＭＳ Ｐゴシック" pitchFamily="-1" charset="-128"/>
              </a:rPr>
              <a:t>A workplace which prohibits all forms of harassment and actively addresses allegations and corrects incidents of harassment.</a:t>
            </a:r>
            <a:endParaRPr lang="en-US">
              <a:ea typeface="ＭＳ Ｐゴシック" pitchFamily="-1" charset="-128"/>
            </a:endParaRPr>
          </a:p>
        </p:txBody>
      </p:sp>
    </p:spTree>
    <p:extLst>
      <p:ext uri="{BB962C8B-B14F-4D97-AF65-F5344CB8AC3E}">
        <p14:creationId xmlns:p14="http://schemas.microsoft.com/office/powerpoint/2010/main" val="34398764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p>
        </p:txBody>
      </p:sp>
      <p:sp>
        <p:nvSpPr>
          <p:cNvPr id="54275" name="Rectangle 3"/>
          <p:cNvSpPr>
            <a:spLocks noGrp="1" noChangeArrowheads="1"/>
          </p:cNvSpPr>
          <p:nvPr>
            <p:ph idx="1"/>
          </p:nvPr>
        </p:nvSpPr>
        <p:spPr>
          <a:xfrm>
            <a:off x="2590801" y="1981200"/>
            <a:ext cx="7464425" cy="3289300"/>
          </a:xfrm>
        </p:spPr>
        <p:txBody>
          <a:bodyPr rtlCol="0">
            <a:normAutofit/>
          </a:bodyPr>
          <a:lstStyle/>
          <a:p>
            <a:pPr lvl="2">
              <a:spcAft>
                <a:spcPts val="0"/>
              </a:spcAft>
              <a:buFont typeface="Wingdings" pitchFamily="-110" charset="2"/>
              <a:buChar char="§"/>
              <a:defRPr/>
            </a:pPr>
            <a:r>
              <a:rPr lang="en-US" sz="2000" b="1">
                <a:latin typeface="Arial" pitchFamily="-110" charset="0"/>
              </a:rPr>
              <a:t>Openness to membership in an association or labor union.</a:t>
            </a:r>
          </a:p>
          <a:p>
            <a:pPr>
              <a:spcAft>
                <a:spcPts val="0"/>
              </a:spcAft>
              <a:buFont typeface="Wingdings 2" pitchFamily="18" charset="2"/>
              <a:buChar char=""/>
              <a:defRPr/>
            </a:pPr>
            <a:endParaRPr lang="en-US" sz="2000" b="1">
              <a:latin typeface="Arial" pitchFamily="-110" charset="0"/>
            </a:endParaRPr>
          </a:p>
          <a:p>
            <a:pPr lvl="2">
              <a:spcAft>
                <a:spcPts val="0"/>
              </a:spcAft>
              <a:buFont typeface="Wingdings" pitchFamily="-110" charset="2"/>
              <a:buChar char="§"/>
              <a:defRPr/>
            </a:pPr>
            <a:r>
              <a:rPr lang="en-US" sz="2000" b="1">
                <a:latin typeface="Arial" pitchFamily="-110" charset="0"/>
              </a:rPr>
              <a:t>Knowledge of material placed in one's personnel file; the protection of confidentiality in the maintenance of personnel files.</a:t>
            </a:r>
          </a:p>
          <a:p>
            <a:pPr>
              <a:spcAft>
                <a:spcPts val="0"/>
              </a:spcAft>
              <a:buFont typeface="Wingdings 2" pitchFamily="18" charset="2"/>
              <a:buChar char=""/>
              <a:defRPr/>
            </a:pPr>
            <a:endParaRPr lang="en-US" sz="2000" b="1">
              <a:latin typeface="Arial" pitchFamily="-110" charset="0"/>
            </a:endParaRPr>
          </a:p>
          <a:p>
            <a:pPr lvl="2">
              <a:spcAft>
                <a:spcPts val="0"/>
              </a:spcAft>
              <a:buFont typeface="Wingdings" pitchFamily="-110" charset="2"/>
              <a:buChar char="§"/>
              <a:defRPr/>
            </a:pPr>
            <a:r>
              <a:rPr lang="en-US" sz="2000" b="1">
                <a:latin typeface="Arial" pitchFamily="-110" charset="0"/>
              </a:rPr>
              <a:t>Advance notice of changes with a significant impact on the working relationship.</a:t>
            </a:r>
          </a:p>
          <a:p>
            <a:pPr>
              <a:spcAft>
                <a:spcPts val="0"/>
              </a:spcAft>
              <a:buFont typeface="Wingdings 2" pitchFamily="18" charset="2"/>
              <a:buChar char=""/>
              <a:defRPr/>
            </a:pPr>
            <a:endParaRPr lang="en-US" sz="2000" b="1">
              <a:solidFill>
                <a:srgbClr val="000080"/>
              </a:solidFill>
              <a:latin typeface="Arial" pitchFamily="-110" charset="0"/>
            </a:endParaRPr>
          </a:p>
        </p:txBody>
      </p:sp>
    </p:spTree>
    <p:extLst>
      <p:ext uri="{BB962C8B-B14F-4D97-AF65-F5344CB8AC3E}">
        <p14:creationId xmlns:p14="http://schemas.microsoft.com/office/powerpoint/2010/main" val="387706726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p>
        </p:txBody>
      </p:sp>
      <p:sp>
        <p:nvSpPr>
          <p:cNvPr id="90115" name="Rectangle 3"/>
          <p:cNvSpPr>
            <a:spLocks noGrp="1" noChangeArrowheads="1"/>
          </p:cNvSpPr>
          <p:nvPr>
            <p:ph idx="1"/>
          </p:nvPr>
        </p:nvSpPr>
        <p:spPr/>
        <p:txBody>
          <a:bodyPr>
            <a:normAutofit/>
          </a:bodyPr>
          <a:lstStyle/>
          <a:p>
            <a:pPr lvl="2" eaLnBrk="1" hangingPunct="1">
              <a:buFont typeface="Wingdings" pitchFamily="-1" charset="2"/>
              <a:buChar char="§"/>
            </a:pPr>
            <a:r>
              <a:rPr lang="en-US" sz="2000" b="1" dirty="0">
                <a:latin typeface="Arial" pitchFamily="-1" charset="0"/>
                <a:ea typeface="ＭＳ Ｐゴシック" pitchFamily="-1" charset="-128"/>
              </a:rPr>
              <a:t>Security against arbitrary or capricious dismissal.</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A grievance procedure or similar process to use in seeking to reconcile workplace differences.</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Safeguards in the workplace against violations of personal privacy.</a:t>
            </a:r>
            <a:endParaRPr lang="en-US" sz="2000" dirty="0">
              <a:ea typeface="ＭＳ Ｐゴシック" pitchFamily="-1" charset="-128"/>
            </a:endParaRPr>
          </a:p>
        </p:txBody>
      </p:sp>
    </p:spTree>
    <p:extLst>
      <p:ext uri="{BB962C8B-B14F-4D97-AF65-F5344CB8AC3E}">
        <p14:creationId xmlns:p14="http://schemas.microsoft.com/office/powerpoint/2010/main" val="105454204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endParaRPr lang="en-US" b="1">
              <a:solidFill>
                <a:schemeClr val="accent1"/>
              </a:solidFill>
              <a:ea typeface="ＭＳ Ｐゴシック" pitchFamily="-1" charset="-128"/>
              <a:cs typeface="ＭＳ Ｐゴシック" pitchFamily="-1" charset="-128"/>
            </a:endParaRPr>
          </a:p>
        </p:txBody>
      </p:sp>
      <p:sp>
        <p:nvSpPr>
          <p:cNvPr id="91139" name="Rectangle 3"/>
          <p:cNvSpPr>
            <a:spLocks noGrp="1" noChangeArrowheads="1"/>
          </p:cNvSpPr>
          <p:nvPr>
            <p:ph idx="1"/>
          </p:nvPr>
        </p:nvSpPr>
        <p:spPr/>
        <p:txBody>
          <a:bodyPr>
            <a:normAutofit/>
          </a:bodyPr>
          <a:lstStyle/>
          <a:p>
            <a:pPr lvl="2" eaLnBrk="1" hangingPunct="1">
              <a:buFont typeface="Wingdings" pitchFamily="-1" charset="2"/>
              <a:buChar char="§"/>
            </a:pPr>
            <a:r>
              <a:rPr lang="en-US" sz="2000" b="1" dirty="0">
                <a:latin typeface="Arial" pitchFamily="-1" charset="0"/>
                <a:ea typeface="ＭＳ Ｐゴシック" pitchFamily="-1" charset="-128"/>
              </a:rPr>
              <a:t>Clearly written, publicly disseminated, and fairly administered personnel policies as well as workplace and organizational policies.</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A sense of dignity and personal worth gained in using talents, skills, and creativity and in receiving respect, trust, and confidence.</a:t>
            </a:r>
            <a:endParaRPr lang="en-US" sz="2000" dirty="0">
              <a:ea typeface="ＭＳ Ｐゴシック" pitchFamily="-1" charset="-128"/>
            </a:endParaRPr>
          </a:p>
        </p:txBody>
      </p:sp>
    </p:spTree>
    <p:extLst>
      <p:ext uri="{BB962C8B-B14F-4D97-AF65-F5344CB8AC3E}">
        <p14:creationId xmlns:p14="http://schemas.microsoft.com/office/powerpoint/2010/main" val="48200318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p>
        </p:txBody>
      </p:sp>
      <p:sp>
        <p:nvSpPr>
          <p:cNvPr id="92163" name="Rectangle 3"/>
          <p:cNvSpPr>
            <a:spLocks noGrp="1" noChangeArrowheads="1"/>
          </p:cNvSpPr>
          <p:nvPr>
            <p:ph idx="1"/>
          </p:nvPr>
        </p:nvSpPr>
        <p:spPr>
          <a:xfrm>
            <a:off x="2590800" y="2057400"/>
            <a:ext cx="6858000" cy="4114800"/>
          </a:xfrm>
        </p:spPr>
        <p:txBody>
          <a:bodyPr/>
          <a:lstStyle/>
          <a:p>
            <a:pPr eaLnBrk="1" hangingPunct="1">
              <a:buFontTx/>
              <a:buNone/>
            </a:pPr>
            <a:endParaRPr lang="en-US" b="1" dirty="0">
              <a:solidFill>
                <a:srgbClr val="000080"/>
              </a:solidFill>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Orientation to the mission and culture of the organization and to one's chief responsibilities, early in one's tenure on the job.</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A current, up-to-date job description which provides clarity of expectations about duties and responsibilities</a:t>
            </a:r>
            <a:r>
              <a:rPr lang="en-US" b="1" dirty="0">
                <a:latin typeface="Arial" pitchFamily="-1" charset="0"/>
                <a:ea typeface="ＭＳ Ｐゴシック" pitchFamily="-1" charset="-128"/>
              </a:rPr>
              <a:t>.</a:t>
            </a:r>
            <a:endParaRPr lang="en-US" b="1" dirty="0">
              <a:solidFill>
                <a:srgbClr val="000080"/>
              </a:solidFill>
              <a:latin typeface="Arial" pitchFamily="-1" charset="0"/>
              <a:ea typeface="ＭＳ Ｐゴシック" pitchFamily="-1" charset="-128"/>
            </a:endParaRPr>
          </a:p>
        </p:txBody>
      </p:sp>
    </p:spTree>
    <p:extLst>
      <p:ext uri="{BB962C8B-B14F-4D97-AF65-F5344CB8AC3E}">
        <p14:creationId xmlns:p14="http://schemas.microsoft.com/office/powerpoint/2010/main" val="359209513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p>
        </p:txBody>
      </p:sp>
      <p:sp>
        <p:nvSpPr>
          <p:cNvPr id="93187" name="Rectangle 3"/>
          <p:cNvSpPr>
            <a:spLocks noGrp="1" noChangeArrowheads="1"/>
          </p:cNvSpPr>
          <p:nvPr>
            <p:ph idx="1"/>
          </p:nvPr>
        </p:nvSpPr>
        <p:spPr>
          <a:xfrm>
            <a:off x="2895600" y="2057400"/>
            <a:ext cx="7162800" cy="4114800"/>
          </a:xfrm>
        </p:spPr>
        <p:txBody>
          <a:bodyPr/>
          <a:lstStyle/>
          <a:p>
            <a:pPr eaLnBrk="1" hangingPunct="1">
              <a:buFontTx/>
              <a:buNone/>
            </a:pPr>
            <a:endParaRPr lang="en-US" b="1" dirty="0">
              <a:solidFill>
                <a:srgbClr val="000080"/>
              </a:solidFill>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A clear understanding of worker roles, degrees of authority, and where one fits in the institution.</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The ability to contribute to decisions involving daily work.</a:t>
            </a:r>
          </a:p>
          <a:p>
            <a:pPr eaLnBrk="1" hangingPunct="1"/>
            <a:endParaRPr lang="en-US" dirty="0">
              <a:ea typeface="ＭＳ Ｐゴシック" pitchFamily="-1" charset="-128"/>
              <a:cs typeface="ＭＳ Ｐゴシック" pitchFamily="-1" charset="-128"/>
            </a:endParaRPr>
          </a:p>
        </p:txBody>
      </p:sp>
    </p:spTree>
    <p:extLst>
      <p:ext uri="{BB962C8B-B14F-4D97-AF65-F5344CB8AC3E}">
        <p14:creationId xmlns:p14="http://schemas.microsoft.com/office/powerpoint/2010/main" val="91449789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p>
        </p:txBody>
      </p:sp>
      <p:sp>
        <p:nvSpPr>
          <p:cNvPr id="94211" name="Rectangle 3"/>
          <p:cNvSpPr>
            <a:spLocks noGrp="1" noChangeArrowheads="1"/>
          </p:cNvSpPr>
          <p:nvPr>
            <p:ph idx="1"/>
          </p:nvPr>
        </p:nvSpPr>
        <p:spPr>
          <a:xfrm>
            <a:off x="2895600" y="2362200"/>
            <a:ext cx="7010400" cy="3810000"/>
          </a:xfrm>
        </p:spPr>
        <p:txBody>
          <a:bodyPr/>
          <a:lstStyle/>
          <a:p>
            <a:pPr lvl="2" eaLnBrk="1" hangingPunct="1">
              <a:buFont typeface="Wingdings" pitchFamily="-1" charset="2"/>
              <a:buChar char="§"/>
            </a:pPr>
            <a:r>
              <a:rPr lang="en-US" sz="2000" b="1" dirty="0">
                <a:latin typeface="Arial" pitchFamily="-1" charset="0"/>
                <a:ea typeface="ＭＳ Ｐゴシック" pitchFamily="-1" charset="-128"/>
              </a:rPr>
              <a:t>The ability to participate in the development of performance expectations for one's job.</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Timely and honest feedback including appraisal of both successes and failures; and, on a more formal level, periodic performance reviews.</a:t>
            </a:r>
            <a:endParaRPr lang="en-US" sz="2000" b="1" dirty="0">
              <a:solidFill>
                <a:srgbClr val="000080"/>
              </a:solidFill>
              <a:latin typeface="Arial" pitchFamily="-1" charset="0"/>
              <a:ea typeface="ＭＳ Ｐゴシック" pitchFamily="-1" charset="-128"/>
            </a:endParaRPr>
          </a:p>
          <a:p>
            <a:pPr eaLnBrk="1" hangingPunct="1"/>
            <a:endParaRPr lang="en-US" b="1" dirty="0">
              <a:solidFill>
                <a:srgbClr val="000080"/>
              </a:solidFill>
              <a:latin typeface="Arial" pitchFamily="-1" charset="0"/>
              <a:ea typeface="ＭＳ Ｐゴシック" pitchFamily="-1" charset="-128"/>
              <a:cs typeface="ＭＳ Ｐゴシック" pitchFamily="-1" charset="-128"/>
            </a:endParaRPr>
          </a:p>
          <a:p>
            <a:pPr eaLnBrk="1" hangingPunct="1">
              <a:buFontTx/>
              <a:buNone/>
            </a:pPr>
            <a:endParaRPr lang="en-US" b="1" dirty="0">
              <a:solidFill>
                <a:srgbClr val="000080"/>
              </a:solidFill>
              <a:latin typeface="Arial"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426218730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026"/>
          <p:cNvSpPr>
            <a:spLocks noGrp="1" noChangeArrowheads="1"/>
          </p:cNvSpPr>
          <p:nvPr>
            <p:ph type="title"/>
          </p:nvPr>
        </p:nvSpPr>
        <p:spPr>
          <a:xfrm>
            <a:off x="2590800" y="7938"/>
            <a:ext cx="7924800" cy="1554162"/>
          </a:xfrm>
        </p:spPr>
        <p:txBody>
          <a:bodyPr/>
          <a:lstStyle/>
          <a:p>
            <a:pPr eaLnBrk="1" hangingPunct="1"/>
            <a:r>
              <a:rPr lang="en-US" altLang="x-none" sz="3200">
                <a:solidFill>
                  <a:schemeClr val="accent1"/>
                </a:solidFill>
                <a:ea typeface="ＭＳ Ｐゴシック" charset="-128"/>
              </a:rPr>
              <a:t>VALUES AND PRACTICES WHICH ENHANCE A HEALTHY WORKPLACE ENVIRONMENT</a:t>
            </a:r>
          </a:p>
        </p:txBody>
      </p:sp>
      <p:sp>
        <p:nvSpPr>
          <p:cNvPr id="138242" name="Rectangle 1027"/>
          <p:cNvSpPr>
            <a:spLocks noGrp="1" noChangeArrowheads="1"/>
          </p:cNvSpPr>
          <p:nvPr>
            <p:ph idx="1"/>
          </p:nvPr>
        </p:nvSpPr>
        <p:spPr/>
        <p:txBody>
          <a:bodyPr/>
          <a:lstStyle/>
          <a:p>
            <a:pPr eaLnBrk="1" hangingPunct="1">
              <a:buFont typeface="Wingdings" charset="2"/>
              <a:buChar char="q"/>
            </a:pPr>
            <a:r>
              <a:rPr lang="en-US" altLang="x-none" sz="2400" b="1">
                <a:latin typeface="Arial" charset="0"/>
                <a:ea typeface="ＭＳ Ｐゴシック" charset="-128"/>
              </a:rPr>
              <a:t>MISSION EFFECTIVENESS</a:t>
            </a:r>
          </a:p>
          <a:p>
            <a:pPr eaLnBrk="1" hangingPunct="1"/>
            <a:endParaRPr lang="en-US" altLang="x-none" sz="2400" b="1">
              <a:latin typeface="Arial" charset="0"/>
              <a:ea typeface="ＭＳ Ｐゴシック" charset="-128"/>
            </a:endParaRPr>
          </a:p>
          <a:p>
            <a:pPr eaLnBrk="1" hangingPunct="1">
              <a:buFont typeface="Wingdings" charset="2"/>
              <a:buChar char="q"/>
            </a:pPr>
            <a:r>
              <a:rPr lang="en-US" altLang="x-none" sz="2400" b="1">
                <a:latin typeface="Arial" charset="0"/>
                <a:ea typeface="ＭＳ Ｐゴシック" charset="-128"/>
              </a:rPr>
              <a:t>SPIRITUAL LIFE</a:t>
            </a:r>
          </a:p>
          <a:p>
            <a:pPr eaLnBrk="1" hangingPunct="1"/>
            <a:endParaRPr lang="en-US" altLang="x-none" sz="2400" b="1">
              <a:latin typeface="Arial" charset="0"/>
              <a:ea typeface="ＭＳ Ｐゴシック" charset="-128"/>
            </a:endParaRPr>
          </a:p>
          <a:p>
            <a:pPr eaLnBrk="1" hangingPunct="1">
              <a:buFont typeface="Wingdings" charset="2"/>
              <a:buChar char="q"/>
            </a:pPr>
            <a:r>
              <a:rPr lang="en-US" altLang="x-none" sz="2400" b="1">
                <a:latin typeface="Arial" charset="0"/>
                <a:ea typeface="ＭＳ Ｐゴシック" charset="-128"/>
              </a:rPr>
              <a:t>PARTICIPATORY ENVIRONMENT</a:t>
            </a:r>
            <a:endParaRPr lang="en-US" altLang="x-none" b="1">
              <a:latin typeface="Arial" charset="0"/>
              <a:ea typeface="ＭＳ Ｐゴシック" charset="-128"/>
            </a:endParaRPr>
          </a:p>
          <a:p>
            <a:pPr eaLnBrk="1" hangingPunct="1"/>
            <a:endParaRPr lang="en-US" altLang="x-none">
              <a:ea typeface="ＭＳ Ｐゴシック" charset="-128"/>
            </a:endParaRPr>
          </a:p>
        </p:txBody>
      </p:sp>
    </p:spTree>
    <p:extLst>
      <p:ext uri="{BB962C8B-B14F-4D97-AF65-F5344CB8AC3E}">
        <p14:creationId xmlns:p14="http://schemas.microsoft.com/office/powerpoint/2010/main" val="37732592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a:bodyPr>
          <a:lstStyle/>
          <a:p>
            <a:pPr eaLnBrk="1" hangingPunct="1"/>
            <a:r>
              <a:rPr lang="en-US" b="1">
                <a:solidFill>
                  <a:schemeClr val="accent1"/>
                </a:solidFill>
                <a:ea typeface="ＭＳ Ｐゴシック" pitchFamily="-1" charset="-128"/>
                <a:cs typeface="ＭＳ Ｐゴシック" pitchFamily="-1" charset="-128"/>
              </a:rPr>
              <a:t>SOME REASONABLE STAFF EXPECTATIONS </a:t>
            </a:r>
            <a:r>
              <a:rPr lang="en-US" sz="1600" b="1" i="1">
                <a:solidFill>
                  <a:schemeClr val="accent1"/>
                </a:solidFill>
                <a:ea typeface="ＭＳ Ｐゴシック" pitchFamily="-1" charset="-128"/>
                <a:cs typeface="ＭＳ Ｐゴシック" pitchFamily="-1" charset="-128"/>
              </a:rPr>
              <a:t>(CONT..)</a:t>
            </a:r>
          </a:p>
        </p:txBody>
      </p:sp>
      <p:sp>
        <p:nvSpPr>
          <p:cNvPr id="95235" name="Rectangle 3"/>
          <p:cNvSpPr>
            <a:spLocks noGrp="1" noChangeArrowheads="1"/>
          </p:cNvSpPr>
          <p:nvPr>
            <p:ph idx="1"/>
          </p:nvPr>
        </p:nvSpPr>
        <p:spPr>
          <a:xfrm>
            <a:off x="2895600" y="2895600"/>
            <a:ext cx="7162800" cy="3276600"/>
          </a:xfrm>
        </p:spPr>
        <p:txBody>
          <a:bodyPr/>
          <a:lstStyle/>
          <a:p>
            <a:pPr lvl="2" eaLnBrk="1" hangingPunct="1">
              <a:buFont typeface="Wingdings" pitchFamily="-1" charset="2"/>
              <a:buChar char="§"/>
            </a:pPr>
            <a:r>
              <a:rPr lang="en-US" sz="2000" b="1" dirty="0">
                <a:latin typeface="Arial" pitchFamily="-1" charset="0"/>
                <a:ea typeface="ＭＳ Ｐゴシック" pitchFamily="-1" charset="-128"/>
              </a:rPr>
              <a:t>A training and development program that adequately prepares one for specific responsibilities.</a:t>
            </a:r>
          </a:p>
          <a:p>
            <a:pPr lvl="3" algn="ctr" eaLnBrk="1" hangingPunct="1"/>
            <a:endParaRPr lang="en-US" sz="2000" b="1" dirty="0">
              <a:solidFill>
                <a:srgbClr val="000080"/>
              </a:solidFill>
              <a:latin typeface="Arial" pitchFamily="-1" charset="0"/>
              <a:ea typeface="ＭＳ Ｐゴシック" pitchFamily="-1" charset="-128"/>
            </a:endParaRPr>
          </a:p>
          <a:p>
            <a:pPr algn="ctr" eaLnBrk="1" hangingPunct="1"/>
            <a:endParaRPr lang="en-US" b="1" dirty="0">
              <a:solidFill>
                <a:srgbClr val="000080"/>
              </a:solidFill>
              <a:latin typeface="Arial" pitchFamily="-1" charset="0"/>
              <a:ea typeface="ＭＳ Ｐゴシック" pitchFamily="-1" charset="-128"/>
              <a:cs typeface="ＭＳ Ｐゴシック" pitchFamily="-1" charset="-128"/>
            </a:endParaRPr>
          </a:p>
          <a:p>
            <a:pPr eaLnBrk="1" hangingPunct="1"/>
            <a:endParaRPr lang="en-US" b="1" dirty="0">
              <a:solidFill>
                <a:srgbClr val="000080"/>
              </a:solidFill>
              <a:latin typeface="Arial" pitchFamily="-1" charset="0"/>
              <a:ea typeface="ＭＳ Ｐゴシック" pitchFamily="-1" charset="-128"/>
              <a:cs typeface="ＭＳ Ｐゴシック" pitchFamily="-1" charset="-128"/>
            </a:endParaRPr>
          </a:p>
          <a:p>
            <a:pPr eaLnBrk="1" hangingPunct="1">
              <a:buFontTx/>
              <a:buNone/>
            </a:pPr>
            <a:endParaRPr lang="en-US" b="1" dirty="0">
              <a:solidFill>
                <a:srgbClr val="000080"/>
              </a:solidFill>
              <a:latin typeface="Arial"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353286053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590800" y="-177800"/>
            <a:ext cx="8077200" cy="1739900"/>
          </a:xfrm>
        </p:spPr>
        <p:txBody>
          <a:bodyPr/>
          <a:lstStyle/>
          <a:p>
            <a:pPr eaLnBrk="1" hangingPunct="1"/>
            <a:r>
              <a:rPr lang="en-US" b="1">
                <a:solidFill>
                  <a:schemeClr val="accent1"/>
                </a:solidFill>
                <a:ea typeface="ＭＳ Ｐゴシック" pitchFamily="-1" charset="-128"/>
                <a:cs typeface="ＭＳ Ｐゴシック" pitchFamily="-1" charset="-128"/>
              </a:rPr>
              <a:t>SOME REASONABLE INSTITUTIONAL  EXPECTATIONS</a:t>
            </a:r>
          </a:p>
        </p:txBody>
      </p:sp>
      <p:sp>
        <p:nvSpPr>
          <p:cNvPr id="96259" name="Rectangle 3"/>
          <p:cNvSpPr>
            <a:spLocks noGrp="1" noChangeArrowheads="1"/>
          </p:cNvSpPr>
          <p:nvPr>
            <p:ph idx="1"/>
          </p:nvPr>
        </p:nvSpPr>
        <p:spPr>
          <a:xfrm>
            <a:off x="2438400" y="2438400"/>
            <a:ext cx="7315200" cy="3721100"/>
          </a:xfrm>
        </p:spPr>
        <p:txBody>
          <a:bodyPr>
            <a:normAutofit/>
          </a:bodyPr>
          <a:lstStyle/>
          <a:p>
            <a:pPr lvl="2" eaLnBrk="1" hangingPunct="1">
              <a:buFont typeface="Wingdings" pitchFamily="-1" charset="2"/>
              <a:buChar char="§"/>
            </a:pPr>
            <a:r>
              <a:rPr lang="en-US" sz="2000" b="1" dirty="0">
                <a:latin typeface="Arial" pitchFamily="-1" charset="0"/>
                <a:ea typeface="ＭＳ Ｐゴシック" pitchFamily="-1" charset="-128"/>
              </a:rPr>
              <a:t>Individual workers who regularly perform their assigned duties in a complete and timely manner.</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Workers who abide by reasonable rules of workplace conduct.</a:t>
            </a:r>
            <a:br>
              <a:rPr lang="en-US" sz="2000" b="1" dirty="0">
                <a:latin typeface="Arial" pitchFamily="-1" charset="0"/>
                <a:ea typeface="ＭＳ Ｐゴシック" pitchFamily="-1" charset="-128"/>
              </a:rPr>
            </a:br>
            <a:endParaRPr lang="en-US" sz="2000" b="1" dirty="0">
              <a:latin typeface="Arial" pitchFamily="-1" charset="0"/>
              <a:ea typeface="ＭＳ Ｐゴシック" pitchFamily="-1" charset="-128"/>
            </a:endParaRPr>
          </a:p>
        </p:txBody>
      </p:sp>
    </p:spTree>
    <p:extLst>
      <p:ext uri="{BB962C8B-B14F-4D97-AF65-F5344CB8AC3E}">
        <p14:creationId xmlns:p14="http://schemas.microsoft.com/office/powerpoint/2010/main" val="188878017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2590800" y="-177800"/>
            <a:ext cx="8077200" cy="1739900"/>
          </a:xfrm>
        </p:spPr>
        <p:txBody>
          <a:bodyPr/>
          <a:lstStyle/>
          <a:p>
            <a:pPr eaLnBrk="1" hangingPunct="1"/>
            <a:r>
              <a:rPr lang="en-US" b="1">
                <a:solidFill>
                  <a:schemeClr val="accent1"/>
                </a:solidFill>
                <a:ea typeface="ＭＳ Ｐゴシック" pitchFamily="-1" charset="-128"/>
                <a:cs typeface="ＭＳ Ｐゴシック" pitchFamily="-1" charset="-128"/>
              </a:rPr>
              <a:t>SOME REASONABLE INSTITUTIONAL  EXPECTATIONS</a:t>
            </a:r>
          </a:p>
        </p:txBody>
      </p:sp>
      <p:sp>
        <p:nvSpPr>
          <p:cNvPr id="97283" name="Rectangle 3"/>
          <p:cNvSpPr>
            <a:spLocks noGrp="1" noChangeArrowheads="1"/>
          </p:cNvSpPr>
          <p:nvPr>
            <p:ph idx="1"/>
          </p:nvPr>
        </p:nvSpPr>
        <p:spPr>
          <a:xfrm>
            <a:off x="2438400" y="2286000"/>
            <a:ext cx="7467600" cy="3873500"/>
          </a:xfrm>
        </p:spPr>
        <p:txBody>
          <a:bodyPr/>
          <a:lstStyle/>
          <a:p>
            <a:pPr lvl="2" eaLnBrk="1" hangingPunct="1">
              <a:buFont typeface="Wingdings" pitchFamily="-1" charset="2"/>
              <a:buChar char="§"/>
            </a:pPr>
            <a:r>
              <a:rPr lang="en-US" sz="2000" b="1" dirty="0">
                <a:latin typeface="Arial" pitchFamily="-1" charset="0"/>
                <a:ea typeface="ＭＳ Ｐゴシック" pitchFamily="-1" charset="-128"/>
              </a:rPr>
              <a:t>Honesty and care in the use of institutional materials and resources.</a:t>
            </a:r>
          </a:p>
          <a:p>
            <a:pPr eaLnBrk="1" hangingPunct="1"/>
            <a:endParaRPr lang="en-US" sz="2000" b="1" dirty="0">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dirty="0">
                <a:latin typeface="Arial" pitchFamily="-1" charset="0"/>
                <a:ea typeface="ＭＳ Ｐゴシック" pitchFamily="-1" charset="-128"/>
              </a:rPr>
              <a:t>Cooperation, commitment, and flexibility when the need arises to perform unusual duties or to work beyond normal hours.</a:t>
            </a:r>
            <a:endParaRPr lang="en-US" sz="2000" b="1" dirty="0">
              <a:solidFill>
                <a:srgbClr val="000080"/>
              </a:solidFill>
              <a:latin typeface="Arial" pitchFamily="-1" charset="0"/>
              <a:ea typeface="ＭＳ Ｐゴシック" pitchFamily="-1" charset="-128"/>
            </a:endParaRPr>
          </a:p>
          <a:p>
            <a:pPr algn="ctr" eaLnBrk="1" hangingPunct="1"/>
            <a:endParaRPr lang="en-US" b="1" dirty="0">
              <a:solidFill>
                <a:srgbClr val="000080"/>
              </a:solidFill>
              <a:latin typeface="Arial" pitchFamily="-1" charset="0"/>
              <a:ea typeface="ＭＳ Ｐゴシック" pitchFamily="-1" charset="-128"/>
              <a:cs typeface="ＭＳ Ｐゴシック" pitchFamily="-1" charset="-128"/>
            </a:endParaRPr>
          </a:p>
          <a:p>
            <a:pPr eaLnBrk="1" hangingPunct="1"/>
            <a:endParaRPr lang="en-US" dirty="0">
              <a:ea typeface="ＭＳ Ｐゴシック" pitchFamily="-1" charset="-128"/>
              <a:cs typeface="ＭＳ Ｐゴシック" pitchFamily="-1" charset="-128"/>
            </a:endParaRPr>
          </a:p>
        </p:txBody>
      </p:sp>
    </p:spTree>
    <p:extLst>
      <p:ext uri="{BB962C8B-B14F-4D97-AF65-F5344CB8AC3E}">
        <p14:creationId xmlns:p14="http://schemas.microsoft.com/office/powerpoint/2010/main" val="257840275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590800" y="-177800"/>
            <a:ext cx="8077200" cy="1739900"/>
          </a:xfrm>
        </p:spPr>
        <p:txBody>
          <a:bodyPr/>
          <a:lstStyle/>
          <a:p>
            <a:pPr eaLnBrk="1" hangingPunct="1"/>
            <a:r>
              <a:rPr lang="en-US" b="1">
                <a:solidFill>
                  <a:schemeClr val="accent1"/>
                </a:solidFill>
                <a:ea typeface="ＭＳ Ｐゴシック" pitchFamily="-1" charset="-128"/>
                <a:cs typeface="ＭＳ Ｐゴシック" pitchFamily="-1" charset="-128"/>
              </a:rPr>
              <a:t>SOME REASONABLE INSTITUTIONAL  EXPECTATIONS</a:t>
            </a:r>
          </a:p>
        </p:txBody>
      </p:sp>
      <p:sp>
        <p:nvSpPr>
          <p:cNvPr id="98307" name="Rectangle 3"/>
          <p:cNvSpPr>
            <a:spLocks noGrp="1" noChangeArrowheads="1"/>
          </p:cNvSpPr>
          <p:nvPr>
            <p:ph idx="1"/>
          </p:nvPr>
        </p:nvSpPr>
        <p:spPr>
          <a:xfrm>
            <a:off x="2438400" y="2286000"/>
            <a:ext cx="7467600" cy="3200400"/>
          </a:xfrm>
        </p:spPr>
        <p:txBody>
          <a:bodyPr>
            <a:normAutofit/>
          </a:bodyPr>
          <a:lstStyle/>
          <a:p>
            <a:pPr lvl="2" eaLnBrk="1" hangingPunct="1">
              <a:buFont typeface="Wingdings" pitchFamily="-1" charset="2"/>
              <a:buChar char="§"/>
            </a:pPr>
            <a:r>
              <a:rPr lang="en-US" sz="2000" b="1" dirty="0">
                <a:latin typeface="Arial" pitchFamily="-1" charset="0"/>
                <a:ea typeface="ＭＳ Ｐゴシック" pitchFamily="-1" charset="-128"/>
              </a:rPr>
              <a:t>Acceptance of the institution's need to hire fully qualified workers, to determine the qualifications required for jobs and to determine the need to hire practicing members of the faith for certain or all jobs as appropriate.</a:t>
            </a:r>
            <a:endParaRPr lang="en-US" sz="2000" dirty="0">
              <a:ea typeface="ＭＳ Ｐゴシック" pitchFamily="-1" charset="-128"/>
            </a:endParaRPr>
          </a:p>
        </p:txBody>
      </p:sp>
    </p:spTree>
    <p:extLst>
      <p:ext uri="{BB962C8B-B14F-4D97-AF65-F5344CB8AC3E}">
        <p14:creationId xmlns:p14="http://schemas.microsoft.com/office/powerpoint/2010/main" val="247800574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590800" y="-298450"/>
            <a:ext cx="8077200" cy="1860550"/>
          </a:xfrm>
        </p:spPr>
        <p:txBody>
          <a:bodyPr/>
          <a:lstStyle/>
          <a:p>
            <a:pPr eaLnBrk="1" hangingPunct="1"/>
            <a:r>
              <a:rPr lang="en-US" b="1">
                <a:solidFill>
                  <a:schemeClr val="accent1"/>
                </a:solidFill>
                <a:ea typeface="ＭＳ Ｐゴシック" pitchFamily="-1" charset="-128"/>
                <a:cs typeface="ＭＳ Ｐゴシック" pitchFamily="-1" charset="-128"/>
              </a:rPr>
              <a:t>SOME REASONABLE INSTITUTIONAL  EXPECTATIONS </a:t>
            </a:r>
            <a:r>
              <a:rPr lang="en-US" sz="1800">
                <a:solidFill>
                  <a:schemeClr val="accent1"/>
                </a:solidFill>
                <a:ea typeface="ＭＳ Ｐゴシック" pitchFamily="-1" charset="-128"/>
                <a:cs typeface="ＭＳ Ｐゴシック" pitchFamily="-1" charset="-128"/>
              </a:rPr>
              <a:t>(Continued)</a:t>
            </a:r>
          </a:p>
        </p:txBody>
      </p:sp>
      <p:sp>
        <p:nvSpPr>
          <p:cNvPr id="99331" name="Rectangle 3"/>
          <p:cNvSpPr>
            <a:spLocks noGrp="1" noChangeArrowheads="1"/>
          </p:cNvSpPr>
          <p:nvPr>
            <p:ph idx="1"/>
          </p:nvPr>
        </p:nvSpPr>
        <p:spPr>
          <a:xfrm>
            <a:off x="2438400" y="2286000"/>
            <a:ext cx="7467600" cy="3124200"/>
          </a:xfrm>
        </p:spPr>
        <p:txBody>
          <a:bodyPr>
            <a:normAutofit/>
          </a:bodyPr>
          <a:lstStyle/>
          <a:p>
            <a:pPr lvl="2" eaLnBrk="1" hangingPunct="1">
              <a:buFont typeface="Wingdings" pitchFamily="-1" charset="2"/>
              <a:buChar char="§"/>
            </a:pPr>
            <a:r>
              <a:rPr lang="en-US" sz="2000" b="1" dirty="0">
                <a:latin typeface="Arial" pitchFamily="-1" charset="0"/>
                <a:ea typeface="ＭＳ Ｐゴシック" pitchFamily="-1" charset="-128"/>
              </a:rPr>
              <a:t>A general understanding of the institution's need to determine the continuing status of each position and its incumbent in light of the institution's mission, its fiscal resources, and individual work performance.</a:t>
            </a:r>
            <a:endParaRPr lang="en-US" sz="2000" dirty="0">
              <a:ea typeface="ＭＳ Ｐゴシック" pitchFamily="-1" charset="-128"/>
            </a:endParaRPr>
          </a:p>
        </p:txBody>
      </p:sp>
    </p:spTree>
    <p:extLst>
      <p:ext uri="{BB962C8B-B14F-4D97-AF65-F5344CB8AC3E}">
        <p14:creationId xmlns:p14="http://schemas.microsoft.com/office/powerpoint/2010/main" val="39135690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590800" y="0"/>
            <a:ext cx="8077200" cy="1562100"/>
          </a:xfrm>
        </p:spPr>
        <p:txBody>
          <a:bodyPr/>
          <a:lstStyle/>
          <a:p>
            <a:pPr eaLnBrk="1" hangingPunct="1"/>
            <a:r>
              <a:rPr lang="en-US" b="1">
                <a:solidFill>
                  <a:schemeClr val="accent1"/>
                </a:solidFill>
                <a:ea typeface="ＭＳ Ｐゴシック" pitchFamily="-1" charset="-128"/>
                <a:cs typeface="ＭＳ Ｐゴシック" pitchFamily="-1" charset="-128"/>
              </a:rPr>
              <a:t>SOME REASONABLE INSTITUTIONAL  EXPECTATIONS </a:t>
            </a:r>
            <a:r>
              <a:rPr lang="en-US" sz="1800">
                <a:solidFill>
                  <a:schemeClr val="accent1"/>
                </a:solidFill>
                <a:ea typeface="ＭＳ Ｐゴシック" pitchFamily="-1" charset="-128"/>
                <a:cs typeface="ＭＳ Ｐゴシック" pitchFamily="-1" charset="-128"/>
              </a:rPr>
              <a:t>(Continued)</a:t>
            </a:r>
          </a:p>
        </p:txBody>
      </p:sp>
      <p:sp>
        <p:nvSpPr>
          <p:cNvPr id="100355" name="Rectangle 3"/>
          <p:cNvSpPr>
            <a:spLocks noGrp="1" noChangeArrowheads="1"/>
          </p:cNvSpPr>
          <p:nvPr>
            <p:ph idx="1"/>
          </p:nvPr>
        </p:nvSpPr>
        <p:spPr>
          <a:xfrm>
            <a:off x="2438400" y="2286000"/>
            <a:ext cx="7467600" cy="3124200"/>
          </a:xfrm>
        </p:spPr>
        <p:txBody>
          <a:bodyPr/>
          <a:lstStyle/>
          <a:p>
            <a:pPr lvl="2" eaLnBrk="1" hangingPunct="1">
              <a:buFont typeface="Wingdings" pitchFamily="-1" charset="2"/>
              <a:buChar char="§"/>
            </a:pPr>
            <a:r>
              <a:rPr lang="en-US" sz="2000" b="1">
                <a:latin typeface="Arial" pitchFamily="-1" charset="0"/>
                <a:ea typeface="ＭＳ Ｐゴシック" pitchFamily="-1" charset="-128"/>
              </a:rPr>
              <a:t>Individuals who understand, accept and contribute to the institution's mission with commitment, initiative and responsibility.</a:t>
            </a:r>
          </a:p>
          <a:p>
            <a:pPr eaLnBrk="1" hangingPunct="1"/>
            <a:endParaRPr lang="en-US" sz="2800" b="1">
              <a:latin typeface="Arial" pitchFamily="-1" charset="0"/>
              <a:ea typeface="ＭＳ Ｐゴシック" pitchFamily="-1" charset="-128"/>
              <a:cs typeface="ＭＳ Ｐゴシック" pitchFamily="-1" charset="-128"/>
            </a:endParaRPr>
          </a:p>
          <a:p>
            <a:pPr lvl="2" eaLnBrk="1" hangingPunct="1">
              <a:buFont typeface="Wingdings" pitchFamily="-1" charset="2"/>
              <a:buChar char="§"/>
            </a:pPr>
            <a:r>
              <a:rPr lang="en-US" sz="2000" b="1">
                <a:latin typeface="Arial" pitchFamily="-1" charset="0"/>
                <a:ea typeface="ＭＳ Ｐゴシック" pitchFamily="-1" charset="-128"/>
              </a:rPr>
              <a:t>Acceptance of the institution's need to establish policies, procedures, and control mechanisms to achieve its mission and compliance with them once established.</a:t>
            </a:r>
          </a:p>
          <a:p>
            <a:pPr lvl="2" eaLnBrk="1" hangingPunct="1">
              <a:buFont typeface="Wingdings" pitchFamily="-1" charset="2"/>
              <a:buChar char="§"/>
            </a:pPr>
            <a:endParaRPr lang="en-US" sz="2000">
              <a:ea typeface="ＭＳ Ｐゴシック" pitchFamily="-1" charset="-128"/>
            </a:endParaRPr>
          </a:p>
        </p:txBody>
      </p:sp>
    </p:spTree>
    <p:extLst>
      <p:ext uri="{BB962C8B-B14F-4D97-AF65-F5344CB8AC3E}">
        <p14:creationId xmlns:p14="http://schemas.microsoft.com/office/powerpoint/2010/main" val="359132174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2590800" y="0"/>
            <a:ext cx="8077200" cy="1562100"/>
          </a:xfrm>
        </p:spPr>
        <p:txBody>
          <a:bodyPr/>
          <a:lstStyle/>
          <a:p>
            <a:pPr eaLnBrk="1" hangingPunct="1"/>
            <a:r>
              <a:rPr lang="en-US" b="1">
                <a:solidFill>
                  <a:schemeClr val="accent1"/>
                </a:solidFill>
                <a:ea typeface="ＭＳ Ｐゴシック" pitchFamily="-1" charset="-128"/>
                <a:cs typeface="ＭＳ Ｐゴシック" pitchFamily="-1" charset="-128"/>
              </a:rPr>
              <a:t>SOME REASONABLE INSTITUTIONAL  EXPECTATIONS </a:t>
            </a:r>
            <a:r>
              <a:rPr lang="en-US" sz="1800">
                <a:solidFill>
                  <a:schemeClr val="accent1"/>
                </a:solidFill>
                <a:ea typeface="ＭＳ Ｐゴシック" pitchFamily="-1" charset="-128"/>
                <a:cs typeface="ＭＳ Ｐゴシック" pitchFamily="-1" charset="-128"/>
              </a:rPr>
              <a:t>(Continued)</a:t>
            </a:r>
          </a:p>
        </p:txBody>
      </p:sp>
      <p:sp>
        <p:nvSpPr>
          <p:cNvPr id="101379" name="Rectangle 3"/>
          <p:cNvSpPr>
            <a:spLocks noGrp="1" noChangeArrowheads="1"/>
          </p:cNvSpPr>
          <p:nvPr>
            <p:ph idx="1"/>
          </p:nvPr>
        </p:nvSpPr>
        <p:spPr>
          <a:xfrm>
            <a:off x="2438400" y="2514600"/>
            <a:ext cx="7467600" cy="2895600"/>
          </a:xfrm>
        </p:spPr>
        <p:txBody>
          <a:bodyPr>
            <a:normAutofit/>
          </a:bodyPr>
          <a:lstStyle/>
          <a:p>
            <a:pPr lvl="2" eaLnBrk="1" hangingPunct="1">
              <a:buFont typeface="Wingdings" pitchFamily="-1" charset="2"/>
              <a:buChar char="§"/>
            </a:pPr>
            <a:r>
              <a:rPr lang="en-US" sz="2400" b="1" dirty="0">
                <a:latin typeface="Arial" pitchFamily="-1" charset="0"/>
                <a:ea typeface="ＭＳ Ｐゴシック" pitchFamily="-1" charset="-128"/>
              </a:rPr>
              <a:t>Individuals who alert supervisors and others in leadership positions to organizational problems.</a:t>
            </a:r>
            <a:endParaRPr lang="en-US" sz="2400" dirty="0">
              <a:ea typeface="ＭＳ Ｐゴシック" pitchFamily="-1" charset="-128"/>
            </a:endParaRPr>
          </a:p>
        </p:txBody>
      </p:sp>
    </p:spTree>
    <p:extLst>
      <p:ext uri="{BB962C8B-B14F-4D97-AF65-F5344CB8AC3E}">
        <p14:creationId xmlns:p14="http://schemas.microsoft.com/office/powerpoint/2010/main" val="77176990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590800" y="0"/>
            <a:ext cx="8077200" cy="1562100"/>
          </a:xfrm>
        </p:spPr>
        <p:txBody>
          <a:bodyPr/>
          <a:lstStyle/>
          <a:p>
            <a:pPr eaLnBrk="1" hangingPunct="1"/>
            <a:r>
              <a:rPr lang="en-US" b="1">
                <a:solidFill>
                  <a:schemeClr val="accent1"/>
                </a:solidFill>
                <a:ea typeface="ＭＳ Ｐゴシック" pitchFamily="-1" charset="-128"/>
                <a:cs typeface="ＭＳ Ｐゴシック" pitchFamily="-1" charset="-128"/>
              </a:rPr>
              <a:t>SOME REASONABLE INSTITUTIONAL  EXPECTATIONS </a:t>
            </a:r>
            <a:endParaRPr lang="en-US" sz="1800">
              <a:solidFill>
                <a:schemeClr val="accent1"/>
              </a:solidFill>
              <a:ea typeface="ＭＳ Ｐゴシック" pitchFamily="-1" charset="-128"/>
              <a:cs typeface="ＭＳ Ｐゴシック" pitchFamily="-1" charset="-128"/>
            </a:endParaRPr>
          </a:p>
        </p:txBody>
      </p:sp>
      <p:sp>
        <p:nvSpPr>
          <p:cNvPr id="102403" name="Rectangle 3"/>
          <p:cNvSpPr>
            <a:spLocks noGrp="1" noChangeArrowheads="1"/>
          </p:cNvSpPr>
          <p:nvPr>
            <p:ph idx="1"/>
          </p:nvPr>
        </p:nvSpPr>
        <p:spPr>
          <a:xfrm>
            <a:off x="2438400" y="2286000"/>
            <a:ext cx="7467600" cy="3124200"/>
          </a:xfrm>
        </p:spPr>
        <p:txBody>
          <a:bodyPr/>
          <a:lstStyle/>
          <a:p>
            <a:pPr lvl="2" eaLnBrk="1" hangingPunct="1">
              <a:lnSpc>
                <a:spcPct val="90000"/>
              </a:lnSpc>
              <a:buFont typeface="Wingdings" pitchFamily="-1" charset="2"/>
              <a:buChar char="§"/>
            </a:pPr>
            <a:r>
              <a:rPr lang="en-US" sz="2000" b="1" dirty="0">
                <a:latin typeface="Arial" pitchFamily="-1" charset="0"/>
                <a:ea typeface="ＭＳ Ｐゴシック" pitchFamily="-1" charset="-128"/>
              </a:rPr>
              <a:t>Acceptance of the institution's need to obtain appropriate background information from applicants and current workers and to use that information in placement decisions.</a:t>
            </a:r>
          </a:p>
          <a:p>
            <a:pPr eaLnBrk="1" hangingPunct="1">
              <a:lnSpc>
                <a:spcPct val="90000"/>
              </a:lnSpc>
            </a:pPr>
            <a:endParaRPr lang="en-US" sz="2000" dirty="0">
              <a:latin typeface="Arial" pitchFamily="-1" charset="0"/>
              <a:ea typeface="ＭＳ Ｐゴシック" pitchFamily="-1" charset="-128"/>
              <a:cs typeface="ＭＳ Ｐゴシック" pitchFamily="-1" charset="-128"/>
            </a:endParaRPr>
          </a:p>
          <a:p>
            <a:pPr lvl="2" eaLnBrk="1" hangingPunct="1">
              <a:lnSpc>
                <a:spcPct val="90000"/>
              </a:lnSpc>
              <a:buFont typeface="Wingdings" pitchFamily="-1" charset="2"/>
              <a:buChar char="§"/>
            </a:pPr>
            <a:r>
              <a:rPr lang="en-US" sz="2000" b="1" dirty="0">
                <a:latin typeface="Arial" pitchFamily="-1" charset="0"/>
                <a:ea typeface="ＭＳ Ｐゴシック" pitchFamily="-1" charset="-128"/>
              </a:rPr>
              <a:t>Individuals who interact with others with dignity, cooperation and respect.</a:t>
            </a:r>
            <a:endParaRPr lang="en-US" sz="2000" dirty="0">
              <a:latin typeface="Arial" pitchFamily="-1" charset="0"/>
              <a:ea typeface="ＭＳ Ｐゴシック" pitchFamily="-1" charset="-128"/>
            </a:endParaRPr>
          </a:p>
          <a:p>
            <a:pPr eaLnBrk="1" hangingPunct="1">
              <a:lnSpc>
                <a:spcPct val="90000"/>
              </a:lnSpc>
            </a:pPr>
            <a:endParaRPr lang="en-US" b="1" dirty="0">
              <a:latin typeface="Arial"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2732957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Grp="1" noChangeArrowheads="1"/>
          </p:cNvSpPr>
          <p:nvPr>
            <p:ph type="title"/>
          </p:nvPr>
        </p:nvSpPr>
        <p:spPr>
          <a:xfrm>
            <a:off x="2590800" y="66676"/>
            <a:ext cx="7924800" cy="1495425"/>
          </a:xfrm>
        </p:spPr>
        <p:txBody>
          <a:bodyPr/>
          <a:lstStyle/>
          <a:p>
            <a:pPr eaLnBrk="1" hangingPunct="1"/>
            <a:r>
              <a:rPr lang="en-US" altLang="x-none" sz="2800">
                <a:solidFill>
                  <a:schemeClr val="accent1"/>
                </a:solidFill>
                <a:ea typeface="ＭＳ Ｐゴシック" charset="-128"/>
              </a:rPr>
              <a:t>VALUES AND PRACTICES WHICH ENHANCE A HEALTHY WORKPLACE ENVIRONMENT</a:t>
            </a:r>
            <a:r>
              <a:rPr lang="en-US" altLang="x-none" sz="3600">
                <a:solidFill>
                  <a:schemeClr val="accent1"/>
                </a:solidFill>
                <a:ea typeface="ＭＳ Ｐゴシック" charset="-128"/>
              </a:rPr>
              <a:t> </a:t>
            </a:r>
            <a:r>
              <a:rPr lang="en-US" altLang="x-none" sz="1400">
                <a:solidFill>
                  <a:schemeClr val="accent1"/>
                </a:solidFill>
                <a:ea typeface="ＭＳ Ｐゴシック" charset="-128"/>
              </a:rPr>
              <a:t>(CONTINUED)</a:t>
            </a:r>
            <a:endParaRPr lang="en-US" altLang="x-none">
              <a:solidFill>
                <a:schemeClr val="tx1"/>
              </a:solidFill>
              <a:ea typeface="ＭＳ Ｐゴシック" charset="-128"/>
            </a:endParaRPr>
          </a:p>
        </p:txBody>
      </p:sp>
      <p:sp>
        <p:nvSpPr>
          <p:cNvPr id="139266" name="Rectangle 3"/>
          <p:cNvSpPr>
            <a:spLocks noGrp="1" noChangeArrowheads="1"/>
          </p:cNvSpPr>
          <p:nvPr>
            <p:ph idx="1"/>
          </p:nvPr>
        </p:nvSpPr>
        <p:spPr/>
        <p:txBody>
          <a:bodyPr/>
          <a:lstStyle/>
          <a:p>
            <a:pPr lvl="2" eaLnBrk="1" hangingPunct="1">
              <a:buFont typeface="Wingdings" charset="2"/>
              <a:buChar char="q"/>
            </a:pPr>
            <a:r>
              <a:rPr lang="en-US" altLang="x-none" b="1">
                <a:latin typeface="Arial" charset="0"/>
                <a:ea typeface="ＭＳ Ｐゴシック" charset="-128"/>
              </a:rPr>
              <a:t>UPWARD COMMUNICATION</a:t>
            </a:r>
          </a:p>
          <a:p>
            <a:pPr eaLnBrk="1" hangingPunct="1"/>
            <a:endParaRPr lang="en-US" altLang="x-none" b="1">
              <a:latin typeface="Arial" charset="0"/>
              <a:ea typeface="ＭＳ Ｐゴシック" charset="-128"/>
            </a:endParaRPr>
          </a:p>
          <a:p>
            <a:pPr lvl="2" eaLnBrk="1" hangingPunct="1">
              <a:buFont typeface="Wingdings" charset="2"/>
              <a:buChar char="q"/>
            </a:pPr>
            <a:r>
              <a:rPr lang="en-US" altLang="x-none" b="1">
                <a:latin typeface="Arial" charset="0"/>
                <a:ea typeface="ＭＳ Ｐゴシック" charset="-128"/>
              </a:rPr>
              <a:t>VALUING AND MANAGING DIVERSITY</a:t>
            </a:r>
          </a:p>
          <a:p>
            <a:pPr eaLnBrk="1" hangingPunct="1"/>
            <a:endParaRPr lang="en-US" altLang="x-none" b="1">
              <a:latin typeface="Arial" charset="0"/>
              <a:ea typeface="ＭＳ Ｐゴシック" charset="-128"/>
            </a:endParaRPr>
          </a:p>
          <a:p>
            <a:pPr lvl="2" eaLnBrk="1" hangingPunct="1">
              <a:buFont typeface="Wingdings" charset="2"/>
              <a:buChar char="q"/>
            </a:pPr>
            <a:r>
              <a:rPr lang="en-US" altLang="x-none" b="1">
                <a:latin typeface="Arial" charset="0"/>
                <a:ea typeface="ＭＳ Ｐゴシック" charset="-128"/>
              </a:rPr>
              <a:t>PERSONNEL POLICIES</a:t>
            </a:r>
          </a:p>
          <a:p>
            <a:pPr eaLnBrk="1" hangingPunct="1"/>
            <a:endParaRPr lang="en-US" altLang="x-none">
              <a:ea typeface="ＭＳ Ｐゴシック" charset="-128"/>
            </a:endParaRPr>
          </a:p>
        </p:txBody>
      </p:sp>
    </p:spTree>
    <p:extLst>
      <p:ext uri="{BB962C8B-B14F-4D97-AF65-F5344CB8AC3E}">
        <p14:creationId xmlns:p14="http://schemas.microsoft.com/office/powerpoint/2010/main" val="1521167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2590800" y="66676"/>
            <a:ext cx="7924800" cy="1495425"/>
          </a:xfrm>
        </p:spPr>
        <p:txBody>
          <a:bodyPr/>
          <a:lstStyle/>
          <a:p>
            <a:pPr eaLnBrk="1" hangingPunct="1"/>
            <a:r>
              <a:rPr lang="en-US" altLang="x-none" sz="2800">
                <a:solidFill>
                  <a:schemeClr val="accent1"/>
                </a:solidFill>
                <a:ea typeface="ＭＳ Ｐゴシック" charset="-128"/>
              </a:rPr>
              <a:t>VALUES AND PRACTICES WHICH ENHANCE A HEALTHY WORKPLACE ENVIRONMENT</a:t>
            </a:r>
            <a:r>
              <a:rPr lang="en-US" altLang="x-none" sz="3600">
                <a:solidFill>
                  <a:schemeClr val="accent1"/>
                </a:solidFill>
                <a:ea typeface="ＭＳ Ｐゴシック" charset="-128"/>
              </a:rPr>
              <a:t> </a:t>
            </a:r>
            <a:r>
              <a:rPr lang="en-US" altLang="x-none" sz="1400">
                <a:solidFill>
                  <a:schemeClr val="accent1"/>
                </a:solidFill>
                <a:ea typeface="ＭＳ Ｐゴシック" charset="-128"/>
              </a:rPr>
              <a:t>(CONTINUED)</a:t>
            </a:r>
            <a:endParaRPr lang="en-US" altLang="x-none">
              <a:solidFill>
                <a:schemeClr val="tx1"/>
              </a:solidFill>
              <a:ea typeface="ＭＳ Ｐゴシック" charset="-128"/>
            </a:endParaRPr>
          </a:p>
        </p:txBody>
      </p:sp>
      <p:sp>
        <p:nvSpPr>
          <p:cNvPr id="140290" name="Rectangle 3"/>
          <p:cNvSpPr>
            <a:spLocks noGrp="1" noChangeArrowheads="1"/>
          </p:cNvSpPr>
          <p:nvPr>
            <p:ph idx="1"/>
          </p:nvPr>
        </p:nvSpPr>
        <p:spPr>
          <a:xfrm>
            <a:off x="2590800" y="1981200"/>
            <a:ext cx="7232650" cy="4114800"/>
          </a:xfrm>
        </p:spPr>
        <p:txBody>
          <a:bodyPr/>
          <a:lstStyle/>
          <a:p>
            <a:pPr lvl="2" eaLnBrk="1" hangingPunct="1">
              <a:lnSpc>
                <a:spcPct val="90000"/>
              </a:lnSpc>
              <a:buFont typeface="Wingdings" charset="2"/>
              <a:buChar char="q"/>
            </a:pPr>
            <a:r>
              <a:rPr lang="en-US" altLang="x-none" b="1">
                <a:latin typeface="Arial" charset="0"/>
                <a:ea typeface="ＭＳ Ｐゴシック" charset="-128"/>
              </a:rPr>
              <a:t>COMMUNICATION ABOUT WORK PERFORMANCE</a:t>
            </a:r>
          </a:p>
          <a:p>
            <a:pPr eaLnBrk="1" hangingPunct="1">
              <a:lnSpc>
                <a:spcPct val="90000"/>
              </a:lnSpc>
            </a:pPr>
            <a:endParaRPr lang="en-US" altLang="x-none" sz="2400" b="1">
              <a:latin typeface="Arial" charset="0"/>
              <a:ea typeface="ＭＳ Ｐゴシック" charset="-128"/>
            </a:endParaRPr>
          </a:p>
          <a:p>
            <a:pPr lvl="2" eaLnBrk="1" hangingPunct="1">
              <a:lnSpc>
                <a:spcPct val="90000"/>
              </a:lnSpc>
              <a:buFont typeface="Wingdings" charset="2"/>
              <a:buChar char="q"/>
            </a:pPr>
            <a:r>
              <a:rPr lang="en-US" altLang="x-none" b="1">
                <a:latin typeface="Arial" charset="0"/>
                <a:ea typeface="ＭＳ Ｐゴシック" charset="-128"/>
              </a:rPr>
              <a:t>WORK IMPROVEMENT PROCESSES</a:t>
            </a:r>
          </a:p>
          <a:p>
            <a:pPr eaLnBrk="1" hangingPunct="1">
              <a:lnSpc>
                <a:spcPct val="90000"/>
              </a:lnSpc>
            </a:pPr>
            <a:endParaRPr lang="en-US" altLang="x-none" sz="2400" b="1">
              <a:latin typeface="Arial" charset="0"/>
              <a:ea typeface="ＭＳ Ｐゴシック" charset="-128"/>
            </a:endParaRPr>
          </a:p>
          <a:p>
            <a:pPr lvl="2" eaLnBrk="1" hangingPunct="1">
              <a:lnSpc>
                <a:spcPct val="90000"/>
              </a:lnSpc>
              <a:buFont typeface="Wingdings" charset="2"/>
              <a:buChar char="q"/>
            </a:pPr>
            <a:r>
              <a:rPr lang="en-US" altLang="x-none" b="1">
                <a:latin typeface="Arial" charset="0"/>
                <a:ea typeface="ＭＳ Ｐゴシック" charset="-128"/>
              </a:rPr>
              <a:t>PERSONAL CRISIS DETECTION AND INTERVENTION</a:t>
            </a:r>
          </a:p>
          <a:p>
            <a:pPr eaLnBrk="1" hangingPunct="1">
              <a:lnSpc>
                <a:spcPct val="90000"/>
              </a:lnSpc>
            </a:pPr>
            <a:endParaRPr lang="en-US" altLang="x-none" sz="2400" b="1">
              <a:latin typeface="Arial" charset="0"/>
              <a:ea typeface="ＭＳ Ｐゴシック" charset="-128"/>
            </a:endParaRPr>
          </a:p>
          <a:p>
            <a:pPr lvl="2" eaLnBrk="1" hangingPunct="1">
              <a:lnSpc>
                <a:spcPct val="90000"/>
              </a:lnSpc>
              <a:buFont typeface="Wingdings" charset="2"/>
              <a:buChar char="q"/>
            </a:pPr>
            <a:r>
              <a:rPr lang="en-US" altLang="x-none" b="1">
                <a:latin typeface="Arial" charset="0"/>
                <a:ea typeface="ＭＳ Ｐゴシック" charset="-128"/>
              </a:rPr>
              <a:t>A SYSTEMATIC AND EQUITABLE APPROACH TO COMPENSATION</a:t>
            </a:r>
          </a:p>
        </p:txBody>
      </p:sp>
    </p:spTree>
    <p:extLst>
      <p:ext uri="{BB962C8B-B14F-4D97-AF65-F5344CB8AC3E}">
        <p14:creationId xmlns:p14="http://schemas.microsoft.com/office/powerpoint/2010/main" val="352282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p:cNvSpPr>
            <a:spLocks noGrp="1" noChangeArrowheads="1"/>
          </p:cNvSpPr>
          <p:nvPr>
            <p:ph type="title"/>
          </p:nvPr>
        </p:nvSpPr>
        <p:spPr>
          <a:xfrm>
            <a:off x="2590800" y="188914"/>
            <a:ext cx="7924800" cy="1373187"/>
          </a:xfrm>
        </p:spPr>
        <p:txBody>
          <a:bodyPr/>
          <a:lstStyle/>
          <a:p>
            <a:pPr eaLnBrk="1" hangingPunct="1"/>
            <a:r>
              <a:rPr lang="en-US" altLang="x-none" sz="2800">
                <a:solidFill>
                  <a:schemeClr val="accent1"/>
                </a:solidFill>
                <a:ea typeface="ＭＳ Ｐゴシック" charset="-128"/>
              </a:rPr>
              <a:t>VALUES AND PRACTICES WHICH ENHANCE A HEALTHY WORKPLACE ENVIRONMENT</a:t>
            </a:r>
          </a:p>
        </p:txBody>
      </p:sp>
      <p:sp>
        <p:nvSpPr>
          <p:cNvPr id="141314" name="Rectangle 3"/>
          <p:cNvSpPr>
            <a:spLocks noGrp="1" noChangeArrowheads="1"/>
          </p:cNvSpPr>
          <p:nvPr>
            <p:ph idx="1"/>
          </p:nvPr>
        </p:nvSpPr>
        <p:spPr>
          <a:xfrm>
            <a:off x="2590800" y="1981200"/>
            <a:ext cx="7232650" cy="4114800"/>
          </a:xfrm>
        </p:spPr>
        <p:txBody>
          <a:bodyPr/>
          <a:lstStyle/>
          <a:p>
            <a:pPr lvl="2" eaLnBrk="1" hangingPunct="1">
              <a:buFont typeface="Wingdings" charset="2"/>
              <a:buChar char="q"/>
            </a:pPr>
            <a:r>
              <a:rPr lang="en-US" altLang="x-none" b="1">
                <a:latin typeface="Arial" charset="0"/>
                <a:ea typeface="ＭＳ Ｐゴシック" charset="-128"/>
              </a:rPr>
              <a:t>INDIVIDUAL DEVELOPMENT</a:t>
            </a:r>
          </a:p>
          <a:p>
            <a:pPr eaLnBrk="1" hangingPunct="1"/>
            <a:endParaRPr lang="en-US" altLang="x-none" b="1">
              <a:latin typeface="Arial" charset="0"/>
              <a:ea typeface="ＭＳ Ｐゴシック" charset="-128"/>
            </a:endParaRPr>
          </a:p>
          <a:p>
            <a:pPr lvl="2" eaLnBrk="1" hangingPunct="1">
              <a:buFont typeface="Wingdings" charset="2"/>
              <a:buChar char="q"/>
            </a:pPr>
            <a:r>
              <a:rPr lang="en-US" altLang="x-none" b="1">
                <a:latin typeface="Arial" charset="0"/>
                <a:ea typeface="ＭＳ Ｐゴシック" charset="-128"/>
              </a:rPr>
              <a:t>CELEBRATION OF ACHIEVEMENTS</a:t>
            </a:r>
          </a:p>
        </p:txBody>
      </p:sp>
    </p:spTree>
    <p:extLst>
      <p:ext uri="{BB962C8B-B14F-4D97-AF65-F5344CB8AC3E}">
        <p14:creationId xmlns:p14="http://schemas.microsoft.com/office/powerpoint/2010/main" val="3233481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1026"/>
          <p:cNvSpPr>
            <a:spLocks noGrp="1" noChangeArrowheads="1"/>
          </p:cNvSpPr>
          <p:nvPr>
            <p:ph type="title"/>
          </p:nvPr>
        </p:nvSpPr>
        <p:spPr>
          <a:xfrm>
            <a:off x="1053296" y="659756"/>
            <a:ext cx="9462304" cy="1319515"/>
          </a:xfrm>
        </p:spPr>
        <p:txBody>
          <a:bodyPr>
            <a:normAutofit/>
          </a:bodyPr>
          <a:lstStyle/>
          <a:p>
            <a:pPr eaLnBrk="1" hangingPunct="1"/>
            <a:r>
              <a:rPr lang="en-US" sz="3200">
                <a:solidFill>
                  <a:schemeClr val="accent1"/>
                </a:solidFill>
                <a:ea typeface="ＭＳ Ｐゴシック" pitchFamily="-65" charset="-128"/>
                <a:cs typeface="ＭＳ Ｐゴシック" pitchFamily="-65" charset="-128"/>
              </a:rPr>
              <a:t>VALUES AND PRACTICES WHICH ENHANCE A HEALTHY WORKPLACE ENVIRONMENT</a:t>
            </a:r>
          </a:p>
        </p:txBody>
      </p:sp>
      <p:sp>
        <p:nvSpPr>
          <p:cNvPr id="209923" name="Rectangle 1027"/>
          <p:cNvSpPr>
            <a:spLocks noGrp="1" noChangeArrowheads="1"/>
          </p:cNvSpPr>
          <p:nvPr>
            <p:ph idx="1"/>
          </p:nvPr>
        </p:nvSpPr>
        <p:spPr/>
        <p:txBody>
          <a:bodyPr/>
          <a:lstStyle/>
          <a:p>
            <a:pPr eaLnBrk="1" hangingPunct="1">
              <a:buFont typeface="Wingdings" pitchFamily="-65" charset="2"/>
              <a:buChar char="q"/>
            </a:pPr>
            <a:r>
              <a:rPr lang="en-US" b="1" dirty="0">
                <a:latin typeface="Arial" pitchFamily="-65" charset="0"/>
                <a:ea typeface="ＭＳ Ｐゴシック" pitchFamily="-65" charset="-128"/>
                <a:cs typeface="ＭＳ Ｐゴシック" pitchFamily="-65" charset="-128"/>
              </a:rPr>
              <a:t>MISSION EFFECTIVENESS</a:t>
            </a:r>
          </a:p>
          <a:p>
            <a:pPr eaLnBrk="1" hangingPunct="1"/>
            <a:endParaRPr lang="en-US" b="1" dirty="0">
              <a:latin typeface="Arial" pitchFamily="-65" charset="0"/>
              <a:ea typeface="ＭＳ Ｐゴシック" pitchFamily="-65" charset="-128"/>
              <a:cs typeface="ＭＳ Ｐゴシック" pitchFamily="-65" charset="-128"/>
            </a:endParaRPr>
          </a:p>
          <a:p>
            <a:pPr eaLnBrk="1" hangingPunct="1">
              <a:buFont typeface="Wingdings" pitchFamily="-65" charset="2"/>
              <a:buChar char="q"/>
            </a:pPr>
            <a:r>
              <a:rPr lang="en-US" b="1" dirty="0">
                <a:latin typeface="Arial" pitchFamily="-65" charset="0"/>
                <a:ea typeface="ＭＳ Ｐゴシック" pitchFamily="-65" charset="-128"/>
                <a:cs typeface="ＭＳ Ｐゴシック" pitchFamily="-65" charset="-128"/>
              </a:rPr>
              <a:t>SPIRITUAL LIFE</a:t>
            </a:r>
          </a:p>
          <a:p>
            <a:pPr eaLnBrk="1" hangingPunct="1"/>
            <a:endParaRPr lang="en-US" b="1" dirty="0">
              <a:latin typeface="Arial" pitchFamily="-65" charset="0"/>
              <a:ea typeface="ＭＳ Ｐゴシック" pitchFamily="-65" charset="-128"/>
              <a:cs typeface="ＭＳ Ｐゴシック" pitchFamily="-65" charset="-128"/>
            </a:endParaRPr>
          </a:p>
          <a:p>
            <a:pPr eaLnBrk="1" hangingPunct="1">
              <a:buFont typeface="Wingdings" pitchFamily="-65" charset="2"/>
              <a:buChar char="q"/>
            </a:pPr>
            <a:r>
              <a:rPr lang="en-US" b="1" dirty="0">
                <a:latin typeface="Arial" pitchFamily="-65" charset="0"/>
                <a:ea typeface="ＭＳ Ｐゴシック" pitchFamily="-65" charset="-128"/>
                <a:cs typeface="ＭＳ Ｐゴシック" pitchFamily="-65" charset="-128"/>
              </a:rPr>
              <a:t>PARTICIPATORY ENVIRONMENT</a:t>
            </a:r>
          </a:p>
          <a:p>
            <a:pPr eaLnBrk="1" hangingPunct="1"/>
            <a:endParaRPr lang="en-US" b="1" dirty="0">
              <a:latin typeface="Arial" pitchFamily="-65" charset="0"/>
              <a:ea typeface="ＭＳ Ｐゴシック" pitchFamily="-65" charset="-128"/>
              <a:cs typeface="ＭＳ Ｐゴシック" pitchFamily="-65" charset="-128"/>
            </a:endParaRPr>
          </a:p>
          <a:p>
            <a:pPr marL="228600" lvl="2">
              <a:spcBef>
                <a:spcPts val="1000"/>
              </a:spcBef>
            </a:pPr>
            <a:r>
              <a:rPr lang="en-US" b="1" i="1" dirty="0" err="1">
                <a:solidFill>
                  <a:schemeClr val="bg1">
                    <a:lumMod val="95000"/>
                    <a:lumOff val="5000"/>
                  </a:schemeClr>
                </a:solidFill>
                <a:latin typeface="Arial" pitchFamily="-1" charset="0"/>
                <a:ea typeface="ＭＳ Ｐゴシック" pitchFamily="-1" charset="-128"/>
              </a:rPr>
              <a:t>Attritbution</a:t>
            </a:r>
            <a:r>
              <a:rPr lang="en-US" b="1" i="1" dirty="0">
                <a:solidFill>
                  <a:schemeClr val="bg1">
                    <a:lumMod val="95000"/>
                    <a:lumOff val="5000"/>
                  </a:schemeClr>
                </a:solidFill>
                <a:latin typeface="Arial" pitchFamily="-1" charset="0"/>
                <a:ea typeface="ＭＳ Ｐゴシック" pitchFamily="-1" charset="-128"/>
              </a:rPr>
              <a:t>:  The slides on “Values and Practices” are from, </a:t>
            </a:r>
            <a:r>
              <a:rPr lang="en-US" b="1" u="sng" dirty="0">
                <a:solidFill>
                  <a:schemeClr val="bg1">
                    <a:lumMod val="95000"/>
                    <a:lumOff val="5000"/>
                  </a:schemeClr>
                </a:solidFill>
                <a:latin typeface="Arial" pitchFamily="-1" charset="0"/>
                <a:ea typeface="ＭＳ Ｐゴシック" pitchFamily="-1" charset="-128"/>
              </a:rPr>
              <a:t>The Individual and the Institution, </a:t>
            </a:r>
            <a:r>
              <a:rPr lang="en-US" b="1" i="1" dirty="0">
                <a:solidFill>
                  <a:schemeClr val="bg1">
                    <a:lumMod val="95000"/>
                    <a:lumOff val="5000"/>
                  </a:schemeClr>
                </a:solidFill>
                <a:latin typeface="Arial" pitchFamily="-1" charset="0"/>
                <a:ea typeface="ＭＳ Ｐゴシック" pitchFamily="-1" charset="-128"/>
              </a:rPr>
              <a:t>A Position Paper of the National Association of Church Personnel Administrators, 1994.</a:t>
            </a:r>
          </a:p>
          <a:p>
            <a:pPr eaLnBrk="1" hangingPunct="1"/>
            <a:endParaRPr lang="en-US" dirty="0">
              <a:ea typeface="ＭＳ Ｐゴシック" pitchFamily="-65" charset="-128"/>
              <a:cs typeface="ＭＳ Ｐゴシック" pitchFamily="-65" charset="-128"/>
            </a:endParaRPr>
          </a:p>
        </p:txBody>
      </p:sp>
    </p:spTree>
    <p:extLst>
      <p:ext uri="{BB962C8B-B14F-4D97-AF65-F5344CB8AC3E}">
        <p14:creationId xmlns:p14="http://schemas.microsoft.com/office/powerpoint/2010/main" val="368397007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2590800" y="706056"/>
            <a:ext cx="7924800" cy="1296364"/>
          </a:xfrm>
        </p:spPr>
        <p:txBody>
          <a:bodyPr>
            <a:normAutofit/>
          </a:bodyPr>
          <a:lstStyle/>
          <a:p>
            <a:pPr eaLnBrk="1" hangingPunct="1"/>
            <a:r>
              <a:rPr lang="en-US" sz="2800">
                <a:solidFill>
                  <a:schemeClr val="accent1"/>
                </a:solidFill>
                <a:ea typeface="ＭＳ Ｐゴシック" pitchFamily="-65" charset="-128"/>
                <a:cs typeface="ＭＳ Ｐゴシック" pitchFamily="-65" charset="-128"/>
              </a:rPr>
              <a:t>VALUES AND PRACTICES WHICH ENHANCE A HEALTHY WORKPLACE ENVIRONMENT</a:t>
            </a:r>
            <a:r>
              <a:rPr lang="en-US">
                <a:solidFill>
                  <a:schemeClr val="accent1"/>
                </a:solidFill>
                <a:ea typeface="ＭＳ Ｐゴシック" pitchFamily="-65" charset="-128"/>
                <a:cs typeface="ＭＳ Ｐゴシック" pitchFamily="-65" charset="-128"/>
              </a:rPr>
              <a:t> </a:t>
            </a:r>
            <a:r>
              <a:rPr lang="en-US" sz="1400">
                <a:solidFill>
                  <a:schemeClr val="accent1"/>
                </a:solidFill>
                <a:ea typeface="ＭＳ Ｐゴシック" pitchFamily="-65" charset="-128"/>
                <a:cs typeface="ＭＳ Ｐゴシック" pitchFamily="-65" charset="-128"/>
              </a:rPr>
              <a:t>(CONTINUED)</a:t>
            </a:r>
            <a:endParaRPr lang="en-US">
              <a:solidFill>
                <a:schemeClr val="tx1"/>
              </a:solidFill>
              <a:ea typeface="ＭＳ Ｐゴシック" pitchFamily="-65" charset="-128"/>
              <a:cs typeface="ＭＳ Ｐゴシック" pitchFamily="-65" charset="-128"/>
            </a:endParaRPr>
          </a:p>
        </p:txBody>
      </p:sp>
      <p:sp>
        <p:nvSpPr>
          <p:cNvPr id="210947" name="Rectangle 3"/>
          <p:cNvSpPr>
            <a:spLocks noGrp="1" noChangeArrowheads="1"/>
          </p:cNvSpPr>
          <p:nvPr>
            <p:ph idx="1"/>
          </p:nvPr>
        </p:nvSpPr>
        <p:spPr/>
        <p:txBody>
          <a:bodyPr/>
          <a:lstStyle/>
          <a:p>
            <a:pPr lvl="2" eaLnBrk="1" hangingPunct="1">
              <a:buFont typeface="Wingdings" pitchFamily="-65" charset="2"/>
              <a:buChar char="q"/>
            </a:pPr>
            <a:r>
              <a:rPr lang="en-US" b="1">
                <a:latin typeface="Arial" pitchFamily="-65" charset="0"/>
                <a:ea typeface="ＭＳ Ｐゴシック" pitchFamily="-65" charset="-128"/>
              </a:rPr>
              <a:t>UPWARD COMMUNICATION</a:t>
            </a:r>
          </a:p>
          <a:p>
            <a:pPr eaLnBrk="1" hangingPunct="1"/>
            <a:endParaRPr lang="en-US" b="1">
              <a:latin typeface="Arial" pitchFamily="-65" charset="0"/>
              <a:ea typeface="ＭＳ Ｐゴシック" pitchFamily="-65" charset="-128"/>
              <a:cs typeface="ＭＳ Ｐゴシック" pitchFamily="-65" charset="-128"/>
            </a:endParaRPr>
          </a:p>
          <a:p>
            <a:pPr lvl="2" eaLnBrk="1" hangingPunct="1">
              <a:buFont typeface="Wingdings" pitchFamily="-65" charset="2"/>
              <a:buChar char="q"/>
            </a:pPr>
            <a:r>
              <a:rPr lang="en-US" b="1">
                <a:latin typeface="Arial" pitchFamily="-65" charset="0"/>
                <a:ea typeface="ＭＳ Ｐゴシック" pitchFamily="-65" charset="-128"/>
              </a:rPr>
              <a:t>VALUING AND MANAGING DIVERSITY</a:t>
            </a:r>
          </a:p>
          <a:p>
            <a:pPr eaLnBrk="1" hangingPunct="1"/>
            <a:endParaRPr lang="en-US" b="1">
              <a:latin typeface="Arial" pitchFamily="-65" charset="0"/>
              <a:ea typeface="ＭＳ Ｐゴシック" pitchFamily="-65" charset="-128"/>
              <a:cs typeface="ＭＳ Ｐゴシック" pitchFamily="-65" charset="-128"/>
            </a:endParaRPr>
          </a:p>
          <a:p>
            <a:pPr lvl="2" eaLnBrk="1" hangingPunct="1">
              <a:buFont typeface="Wingdings" pitchFamily="-65" charset="2"/>
              <a:buChar char="q"/>
            </a:pPr>
            <a:r>
              <a:rPr lang="en-US" b="1">
                <a:latin typeface="Arial" pitchFamily="-65" charset="0"/>
                <a:ea typeface="ＭＳ Ｐゴシック" pitchFamily="-65" charset="-128"/>
              </a:rPr>
              <a:t>PERSONNEL POLICIES</a:t>
            </a:r>
          </a:p>
          <a:p>
            <a:pPr eaLnBrk="1" hangingPunct="1"/>
            <a:endParaRPr lang="en-US">
              <a:ea typeface="ＭＳ Ｐゴシック" pitchFamily="-65" charset="-128"/>
              <a:cs typeface="ＭＳ Ｐゴシック" pitchFamily="-65" charset="-128"/>
            </a:endParaRPr>
          </a:p>
        </p:txBody>
      </p:sp>
    </p:spTree>
    <p:extLst>
      <p:ext uri="{BB962C8B-B14F-4D97-AF65-F5344CB8AC3E}">
        <p14:creationId xmlns:p14="http://schemas.microsoft.com/office/powerpoint/2010/main" val="5829915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2498202" y="645410"/>
            <a:ext cx="7924800" cy="1241263"/>
          </a:xfrm>
        </p:spPr>
        <p:txBody>
          <a:bodyPr/>
          <a:lstStyle/>
          <a:p>
            <a:pPr eaLnBrk="1" hangingPunct="1"/>
            <a:r>
              <a:rPr lang="en-US" sz="2800">
                <a:solidFill>
                  <a:schemeClr val="accent1"/>
                </a:solidFill>
                <a:ea typeface="ＭＳ Ｐゴシック" pitchFamily="-65" charset="-128"/>
                <a:cs typeface="ＭＳ Ｐゴシック" pitchFamily="-65" charset="-128"/>
              </a:rPr>
              <a:t>VALUES AND PRACTICES WHICH ENHANCE A HEALTHY WORKPLACE ENVIRONMENT</a:t>
            </a:r>
            <a:r>
              <a:rPr lang="en-US">
                <a:solidFill>
                  <a:schemeClr val="accent1"/>
                </a:solidFill>
                <a:ea typeface="ＭＳ Ｐゴシック" pitchFamily="-65" charset="-128"/>
                <a:cs typeface="ＭＳ Ｐゴシック" pitchFamily="-65" charset="-128"/>
              </a:rPr>
              <a:t> </a:t>
            </a:r>
            <a:r>
              <a:rPr lang="en-US" sz="1400">
                <a:solidFill>
                  <a:schemeClr val="accent1"/>
                </a:solidFill>
                <a:ea typeface="ＭＳ Ｐゴシック" pitchFamily="-65" charset="-128"/>
                <a:cs typeface="ＭＳ Ｐゴシック" pitchFamily="-65" charset="-128"/>
              </a:rPr>
              <a:t>(CONTINUED)</a:t>
            </a:r>
            <a:endParaRPr lang="en-US">
              <a:solidFill>
                <a:schemeClr val="tx1"/>
              </a:solidFill>
              <a:ea typeface="ＭＳ Ｐゴシック" pitchFamily="-65" charset="-128"/>
              <a:cs typeface="ＭＳ Ｐゴシック" pitchFamily="-65" charset="-128"/>
            </a:endParaRPr>
          </a:p>
        </p:txBody>
      </p:sp>
      <p:sp>
        <p:nvSpPr>
          <p:cNvPr id="211971" name="Rectangle 3"/>
          <p:cNvSpPr>
            <a:spLocks noGrp="1" noChangeArrowheads="1"/>
          </p:cNvSpPr>
          <p:nvPr>
            <p:ph idx="1"/>
          </p:nvPr>
        </p:nvSpPr>
        <p:spPr>
          <a:xfrm>
            <a:off x="2590800" y="2384384"/>
            <a:ext cx="7232650" cy="3711615"/>
          </a:xfrm>
        </p:spPr>
        <p:txBody>
          <a:bodyPr>
            <a:normAutofit/>
          </a:bodyPr>
          <a:lstStyle/>
          <a:p>
            <a:pPr lvl="2" eaLnBrk="1" hangingPunct="1">
              <a:lnSpc>
                <a:spcPct val="90000"/>
              </a:lnSpc>
              <a:buFont typeface="Wingdings" pitchFamily="-65" charset="2"/>
              <a:buChar char="q"/>
            </a:pPr>
            <a:r>
              <a:rPr lang="en-US" sz="2000" b="1" dirty="0">
                <a:latin typeface="Arial" pitchFamily="-65" charset="0"/>
                <a:ea typeface="ＭＳ Ｐゴシック" pitchFamily="-65" charset="-128"/>
              </a:rPr>
              <a:t>COMMUNICATION ABOUT WORK PERFORMANCE</a:t>
            </a:r>
          </a:p>
          <a:p>
            <a:pPr eaLnBrk="1" hangingPunct="1">
              <a:lnSpc>
                <a:spcPct val="90000"/>
              </a:lnSpc>
            </a:pPr>
            <a:endParaRPr lang="en-US" sz="2000" b="1" dirty="0">
              <a:latin typeface="Arial" pitchFamily="-65" charset="0"/>
              <a:ea typeface="ＭＳ Ｐゴシック" pitchFamily="-65" charset="-128"/>
              <a:cs typeface="ＭＳ Ｐゴシック" pitchFamily="-65" charset="-128"/>
            </a:endParaRPr>
          </a:p>
          <a:p>
            <a:pPr lvl="2" eaLnBrk="1" hangingPunct="1">
              <a:lnSpc>
                <a:spcPct val="90000"/>
              </a:lnSpc>
              <a:buFont typeface="Wingdings" pitchFamily="-65" charset="2"/>
              <a:buChar char="q"/>
            </a:pPr>
            <a:r>
              <a:rPr lang="en-US" sz="2000" b="1" dirty="0">
                <a:latin typeface="Arial" pitchFamily="-65" charset="0"/>
                <a:ea typeface="ＭＳ Ｐゴシック" pitchFamily="-65" charset="-128"/>
              </a:rPr>
              <a:t>WORK IMPROVEMENT PROCESSES</a:t>
            </a:r>
          </a:p>
          <a:p>
            <a:pPr eaLnBrk="1" hangingPunct="1">
              <a:lnSpc>
                <a:spcPct val="90000"/>
              </a:lnSpc>
            </a:pPr>
            <a:endParaRPr lang="en-US" sz="2000" b="1" dirty="0">
              <a:latin typeface="Arial" pitchFamily="-65" charset="0"/>
              <a:ea typeface="ＭＳ Ｐゴシック" pitchFamily="-65" charset="-128"/>
              <a:cs typeface="ＭＳ Ｐゴシック" pitchFamily="-65" charset="-128"/>
            </a:endParaRPr>
          </a:p>
          <a:p>
            <a:pPr lvl="2" eaLnBrk="1" hangingPunct="1">
              <a:lnSpc>
                <a:spcPct val="90000"/>
              </a:lnSpc>
              <a:buFont typeface="Wingdings" pitchFamily="-65" charset="2"/>
              <a:buChar char="q"/>
            </a:pPr>
            <a:r>
              <a:rPr lang="en-US" sz="2000" b="1" dirty="0">
                <a:latin typeface="Arial" pitchFamily="-65" charset="0"/>
                <a:ea typeface="ＭＳ Ｐゴシック" pitchFamily="-65" charset="-128"/>
              </a:rPr>
              <a:t>PERSONAL CRISIS DETECTION AND INTERVENTION</a:t>
            </a:r>
          </a:p>
          <a:p>
            <a:pPr eaLnBrk="1" hangingPunct="1">
              <a:lnSpc>
                <a:spcPct val="90000"/>
              </a:lnSpc>
            </a:pPr>
            <a:endParaRPr lang="en-US" sz="2000" b="1" dirty="0">
              <a:latin typeface="Arial" pitchFamily="-65" charset="0"/>
              <a:ea typeface="ＭＳ Ｐゴシック" pitchFamily="-65" charset="-128"/>
              <a:cs typeface="ＭＳ Ｐゴシック" pitchFamily="-65" charset="-128"/>
            </a:endParaRPr>
          </a:p>
          <a:p>
            <a:pPr lvl="2" eaLnBrk="1" hangingPunct="1">
              <a:lnSpc>
                <a:spcPct val="90000"/>
              </a:lnSpc>
              <a:buFont typeface="Wingdings" pitchFamily="-65" charset="2"/>
              <a:buChar char="q"/>
            </a:pPr>
            <a:r>
              <a:rPr lang="en-US" sz="2000" b="1" dirty="0">
                <a:latin typeface="Arial" pitchFamily="-65" charset="0"/>
                <a:ea typeface="ＭＳ Ｐゴシック" pitchFamily="-65" charset="-128"/>
              </a:rPr>
              <a:t>A SYSTEMATIC AND EQUITABLE APPROACH TO COMPENSATION</a:t>
            </a:r>
          </a:p>
        </p:txBody>
      </p:sp>
    </p:spTree>
    <p:extLst>
      <p:ext uri="{BB962C8B-B14F-4D97-AF65-F5344CB8AC3E}">
        <p14:creationId xmlns:p14="http://schemas.microsoft.com/office/powerpoint/2010/main" val="3539600873"/>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1385</TotalTime>
  <Words>1370</Words>
  <Application>Microsoft Macintosh PowerPoint</Application>
  <PresentationFormat>Widescreen</PresentationFormat>
  <Paragraphs>198</Paragraphs>
  <Slides>37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ＭＳ Ｐゴシック</vt:lpstr>
      <vt:lpstr>Arial</vt:lpstr>
      <vt:lpstr>Calibri</vt:lpstr>
      <vt:lpstr>Calibri Light</vt:lpstr>
      <vt:lpstr>Tahoma</vt:lpstr>
      <vt:lpstr>Times New Roman</vt:lpstr>
      <vt:lpstr>Wingdings</vt:lpstr>
      <vt:lpstr>Wingdings 2</vt:lpstr>
      <vt:lpstr>Celestial</vt:lpstr>
      <vt:lpstr>CONCLUSION AND RESOURCES</vt:lpstr>
      <vt:lpstr>SUMMARY</vt:lpstr>
      <vt:lpstr>VALUES AND PRACTICES WHICH ENHANCE A HEALTHY WORKPLACE ENVIRONMENT</vt:lpstr>
      <vt:lpstr>VALUES AND PRACTICES WHICH ENHANCE A HEALTHY WORKPLACE ENVIRONMENT (CONTINUED)</vt:lpstr>
      <vt:lpstr>VALUES AND PRACTICES WHICH ENHANCE A HEALTHY WORKPLACE ENVIRONMENT (CONTINUED)</vt:lpstr>
      <vt:lpstr>VALUES AND PRACTICES WHICH ENHANCE A HEALTHY WORKPLACE ENVIRONMENT</vt:lpstr>
      <vt:lpstr>VALUES AND PRACTICES WHICH ENHANCE A HEALTHY WORKPLACE ENVIRONMENT</vt:lpstr>
      <vt:lpstr>VALUES AND PRACTICES WHICH ENHANCE A HEALTHY WORKPLACE ENVIRONMENT (CONTINUED)</vt:lpstr>
      <vt:lpstr>VALUES AND PRACTICES WHICH ENHANCE A HEALTHY WORKPLACE ENVIRONMENT (CONTINUED)</vt:lpstr>
      <vt:lpstr>VALUES AND PRACTICES WHICH ENHANCE A HEALTHY WORKPLACE ENVIRONMENT</vt:lpstr>
      <vt:lpstr>RESOURCES</vt:lpstr>
      <vt:lpstr>LEADERSHIP ROUNDTABLE</vt:lpstr>
      <vt:lpstr>Standards for Excellence Human Resources</vt:lpstr>
      <vt:lpstr>NACPA</vt:lpstr>
      <vt:lpstr>Villanova Center for Church Management</vt:lpstr>
      <vt:lpstr>STRENGTHS BASED PASTORAL LEADERSHIP</vt:lpstr>
      <vt:lpstr>BOOKS cont.</vt:lpstr>
      <vt:lpstr>Books cont.</vt:lpstr>
      <vt:lpstr>RESOURCES cont. BOOKS </vt:lpstr>
      <vt:lpstr>TODAY’S DISCUSSION  </vt:lpstr>
      <vt:lpstr>TODAY’S DISCUSSION cont</vt:lpstr>
      <vt:lpstr>SOME REASONABLE STAFF EXPECTATIONS </vt:lpstr>
      <vt:lpstr>SOME REASONABLE STAFF EXPECTATIONS (CONT..)</vt:lpstr>
      <vt:lpstr>SOME REASONABLE STAFF EXPECTATIONS (CONT..)</vt:lpstr>
      <vt:lpstr>SOME REASONABLE STAFF EXPECTATIONS (CONT..)</vt:lpstr>
      <vt:lpstr>SOME REASONABLE STAFF EXPECTATIONS (CONT..)</vt:lpstr>
      <vt:lpstr>SOME REASONABLE STAFF EXPECTATIONS (CONT..)</vt:lpstr>
      <vt:lpstr>SOME REASONABLE STAFF EXPECTATIONS (CONT..)</vt:lpstr>
      <vt:lpstr>SOME REASONABLE STAFF EXPECTATIONS (CONT..)</vt:lpstr>
      <vt:lpstr>SOME REASONABLE STAFF EXPECTATIONS (CONT..)</vt:lpstr>
      <vt:lpstr>SOME REASONABLE INSTITUTIONAL  EXPECTATIONS</vt:lpstr>
      <vt:lpstr>SOME REASONABLE INSTITUTIONAL  EXPECTATIONS</vt:lpstr>
      <vt:lpstr>SOME REASONABLE INSTITUTIONAL  EXPECTATIONS</vt:lpstr>
      <vt:lpstr>SOME REASONABLE INSTITUTIONAL  EXPECTATIONS (Continued)</vt:lpstr>
      <vt:lpstr>SOME REASONABLE INSTITUTIONAL  EXPECTATIONS (Continued)</vt:lpstr>
      <vt:lpstr>SOME REASONABLE INSTITUTIONAL  EXPECTATIONS (Continued)</vt:lpstr>
      <vt:lpstr>SOME REASONABLE INSTITUTIONAL  EXPECTATIONS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Fowler</dc:creator>
  <cp:lastModifiedBy>Carol Fowler</cp:lastModifiedBy>
  <cp:revision>8</cp:revision>
  <dcterms:created xsi:type="dcterms:W3CDTF">2018-11-06T17:39:25Z</dcterms:created>
  <dcterms:modified xsi:type="dcterms:W3CDTF">2018-11-07T18:48:23Z</dcterms:modified>
</cp:coreProperties>
</file>