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3" r:id="rId3"/>
    <p:sldId id="295" r:id="rId4"/>
    <p:sldId id="274" r:id="rId5"/>
    <p:sldId id="270" r:id="rId6"/>
    <p:sldId id="257" r:id="rId7"/>
    <p:sldId id="284" r:id="rId8"/>
    <p:sldId id="289" r:id="rId9"/>
    <p:sldId id="296" r:id="rId10"/>
    <p:sldId id="275" r:id="rId11"/>
    <p:sldId id="276" r:id="rId12"/>
    <p:sldId id="298" r:id="rId13"/>
    <p:sldId id="273" r:id="rId14"/>
    <p:sldId id="282" r:id="rId15"/>
    <p:sldId id="272" r:id="rId16"/>
    <p:sldId id="286" r:id="rId17"/>
    <p:sldId id="287" r:id="rId18"/>
    <p:sldId id="285" r:id="rId19"/>
    <p:sldId id="300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963" autoAdjust="0"/>
    <p:restoredTop sz="94660"/>
  </p:normalViewPr>
  <p:slideViewPr>
    <p:cSldViewPr snapToGrid="0">
      <p:cViewPr>
        <p:scale>
          <a:sx n="68" d="100"/>
          <a:sy n="68" d="100"/>
        </p:scale>
        <p:origin x="-62" y="-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FABDA-C4D2-457E-9B6C-E72A00214559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DF61-44E9-49B8-9580-98AB05419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13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Brainstorm</a:t>
            </a:r>
            <a:r>
              <a:rPr lang="en-US" baseline="0" dirty="0"/>
              <a:t> with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0FE8-8D77-46A1-BB5E-B6DEB0AED5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460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243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354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13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73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00951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83247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40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2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808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3764872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61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8A4370-2DD7-49EB-9FD4-648F637585A7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E4EE86-95E3-4415-93EC-59A358537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2459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lou.org/grant" TargetMode="External"/><Relationship Id="rId2" Type="http://schemas.openxmlformats.org/officeDocument/2006/relationships/hyperlink" Target="mailto:sdb@archlou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6" y="1231506"/>
            <a:ext cx="6461812" cy="4394988"/>
          </a:xfrm>
        </p:spPr>
        <p:txBody>
          <a:bodyPr>
            <a:normAutofit/>
          </a:bodyPr>
          <a:lstStyle/>
          <a:p>
            <a:r>
              <a:rPr lang="en-US" sz="4800" dirty="0"/>
              <a:t>Building Effective Teams</a:t>
            </a:r>
            <a:br>
              <a:rPr lang="en-US" sz="4800" dirty="0"/>
            </a:br>
            <a:r>
              <a:rPr lang="en-US" sz="4800" dirty="0"/>
              <a:t>(Moving from </a:t>
            </a:r>
            <a:r>
              <a:rPr lang="en-US" sz="4800" dirty="0" err="1"/>
              <a:t>SiloS</a:t>
            </a:r>
            <a:r>
              <a:rPr lang="en-US" sz="4800" dirty="0"/>
              <a:t> to </a:t>
            </a:r>
            <a:r>
              <a:rPr lang="en-US" sz="4800" dirty="0" err="1"/>
              <a:t>TeamS</a:t>
            </a:r>
            <a:r>
              <a:rPr lang="en-US" sz="4800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2540" y="3285389"/>
            <a:ext cx="4517341" cy="4394988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900" dirty="0"/>
              <a:t>Sal Della Bella</a:t>
            </a:r>
          </a:p>
          <a:p>
            <a:pPr algn="r">
              <a:lnSpc>
                <a:spcPct val="90000"/>
              </a:lnSpc>
            </a:pPr>
            <a:r>
              <a:rPr lang="en-US" sz="1900" dirty="0"/>
              <a:t>Director, Office of Parish Leadership Development</a:t>
            </a:r>
          </a:p>
          <a:p>
            <a:pPr algn="r">
              <a:lnSpc>
                <a:spcPct val="90000"/>
              </a:lnSpc>
            </a:pPr>
            <a:r>
              <a:rPr lang="en-US" sz="1900" dirty="0"/>
              <a:t>502-585-3291 ext. 1114</a:t>
            </a:r>
          </a:p>
          <a:p>
            <a:pPr algn="r">
              <a:lnSpc>
                <a:spcPct val="90000"/>
              </a:lnSpc>
            </a:pPr>
            <a:r>
              <a:rPr lang="en-US" sz="1900" dirty="0">
                <a:hlinkClick r:id="rId2"/>
              </a:rPr>
              <a:t>sdb@archlou.org</a:t>
            </a:r>
            <a:endParaRPr lang="en-US" sz="1900" dirty="0"/>
          </a:p>
          <a:p>
            <a:pPr algn="r">
              <a:lnSpc>
                <a:spcPct val="90000"/>
              </a:lnSpc>
            </a:pPr>
            <a:endParaRPr lang="en-US" sz="1900" dirty="0"/>
          </a:p>
          <a:p>
            <a:pPr algn="r">
              <a:lnSpc>
                <a:spcPct val="90000"/>
              </a:lnSpc>
            </a:pPr>
            <a:r>
              <a:rPr lang="en-US" sz="1900" dirty="0"/>
              <a:t>Assembly Resources @ </a:t>
            </a:r>
            <a:r>
              <a:rPr lang="en-US" sz="1600" dirty="0">
                <a:hlinkClick r:id="rId3"/>
              </a:rPr>
              <a:t>www.archlou.org/grant</a:t>
            </a:r>
            <a:endParaRPr lang="en-US" sz="1600" dirty="0"/>
          </a:p>
          <a:p>
            <a:pPr algn="r">
              <a:lnSpc>
                <a:spcPct val="90000"/>
              </a:lnSpc>
            </a:pPr>
            <a:endParaRPr lang="en-US" sz="1400" dirty="0"/>
          </a:p>
          <a:p>
            <a:pPr algn="r">
              <a:lnSpc>
                <a:spcPct val="90000"/>
              </a:lnSpc>
            </a:pPr>
            <a:endParaRPr lang="en-US" sz="1400" dirty="0"/>
          </a:p>
          <a:p>
            <a:pPr algn="r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176302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ages for take out the t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825" y="1102822"/>
            <a:ext cx="2839264" cy="4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9556" y="2017221"/>
            <a:ext cx="53719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uhaus 93" panose="04030905020B02020C02" pitchFamily="82" charset="0"/>
              </a:rPr>
              <a:t>REMEMBER TO</a:t>
            </a:r>
          </a:p>
          <a:p>
            <a:r>
              <a:rPr lang="en-US" sz="4400" dirty="0">
                <a:latin typeface="Bauhaus 93" panose="04030905020B02020C02" pitchFamily="82" charset="0"/>
              </a:rPr>
              <a:t>TAKE OUT THE TRASH</a:t>
            </a:r>
          </a:p>
        </p:txBody>
      </p:sp>
    </p:spTree>
    <p:extLst>
      <p:ext uri="{BB962C8B-B14F-4D97-AF65-F5344CB8AC3E}">
        <p14:creationId xmlns:p14="http://schemas.microsoft.com/office/powerpoint/2010/main" xmlns="" val="287055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187" y="985964"/>
            <a:ext cx="454515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rust</a:t>
            </a:r>
          </a:p>
          <a:p>
            <a:endParaRPr lang="en-US" sz="3600" dirty="0"/>
          </a:p>
          <a:p>
            <a:r>
              <a:rPr lang="en-US" sz="3600" dirty="0"/>
              <a:t>  </a:t>
            </a:r>
            <a:r>
              <a:rPr lang="en-US" sz="3600" dirty="0" err="1"/>
              <a:t>espect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    </a:t>
            </a:r>
            <a:r>
              <a:rPr lang="en-US" sz="3600" dirty="0" err="1"/>
              <a:t>ccountability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   hared Purpose/Vision</a:t>
            </a:r>
          </a:p>
          <a:p>
            <a:endParaRPr lang="en-US" sz="3600" dirty="0"/>
          </a:p>
          <a:p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en-US" sz="3600" dirty="0" err="1"/>
              <a:t>onesty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 rot="20425611">
            <a:off x="2563595" y="619482"/>
            <a:ext cx="6030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 rot="20065962">
            <a:off x="2558964" y="1745165"/>
            <a:ext cx="912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 </a:t>
            </a:r>
          </a:p>
        </p:txBody>
      </p:sp>
      <p:sp>
        <p:nvSpPr>
          <p:cNvPr id="5" name="Rectangle 4"/>
          <p:cNvSpPr/>
          <p:nvPr/>
        </p:nvSpPr>
        <p:spPr>
          <a:xfrm rot="19935933">
            <a:off x="2630792" y="2924957"/>
            <a:ext cx="764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 rot="20202723">
            <a:off x="2342169" y="3964070"/>
            <a:ext cx="1342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 rot="20202723">
            <a:off x="2342171" y="5114747"/>
            <a:ext cx="13420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2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lephant in the ro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hones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722684"/>
            <a:ext cx="4146517" cy="141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947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arkness in prayer quotes dark night of the sou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5858"/>
          <a:stretch/>
        </p:blipFill>
        <p:spPr bwMode="auto">
          <a:xfrm>
            <a:off x="471998" y="0"/>
            <a:ext cx="12177201" cy="6849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891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54" y="216512"/>
            <a:ext cx="2795675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79491" y="2029320"/>
            <a:ext cx="76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Assessment</a:t>
            </a:r>
          </a:p>
          <a:p>
            <a:r>
              <a:rPr lang="en-US" sz="2000" dirty="0"/>
              <a:t>Team Building</a:t>
            </a:r>
          </a:p>
          <a:p>
            <a:r>
              <a:rPr lang="en-US" sz="2000" dirty="0"/>
              <a:t>Gift Assessment/Strength Finders</a:t>
            </a:r>
          </a:p>
          <a:p>
            <a:r>
              <a:rPr lang="en-US" sz="2000" dirty="0"/>
              <a:t>New Leader Assimilation</a:t>
            </a:r>
          </a:p>
          <a:p>
            <a:r>
              <a:rPr lang="en-US" sz="2000" dirty="0"/>
              <a:t>Retreats</a:t>
            </a:r>
          </a:p>
          <a:p>
            <a:r>
              <a:rPr lang="en-US" sz="2000" dirty="0"/>
              <a:t>	Planning/Visioning</a:t>
            </a:r>
          </a:p>
          <a:p>
            <a:r>
              <a:rPr lang="en-US" sz="2000" dirty="0"/>
              <a:t>	Prayer</a:t>
            </a:r>
          </a:p>
          <a:p>
            <a:r>
              <a:rPr lang="en-US" sz="2000" dirty="0"/>
              <a:t>	Professional Development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Meetings</a:t>
            </a:r>
          </a:p>
          <a:p>
            <a:r>
              <a:rPr lang="en-US" sz="2000" dirty="0"/>
              <a:t>	Purpose</a:t>
            </a:r>
          </a:p>
          <a:p>
            <a:r>
              <a:rPr lang="en-US" sz="2000" dirty="0"/>
              <a:t>	Agenda</a:t>
            </a:r>
          </a:p>
          <a:p>
            <a:r>
              <a:rPr lang="en-US" sz="2000" dirty="0"/>
              <a:t>	Action</a:t>
            </a:r>
          </a:p>
          <a:p>
            <a:endParaRPr lang="en-US" sz="2000" dirty="0"/>
          </a:p>
          <a:p>
            <a:r>
              <a:rPr lang="en-US" sz="2000" dirty="0"/>
              <a:t>Evaluations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9036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62200" y="1676400"/>
            <a:ext cx="731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Our Team Assessment		 High Medium	Low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Each has gifts					13	2	1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Everyone contributes			10	5	1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Equal value of all				10	5	1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Specific roles					10	1	5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Respect and support			7	6	3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Common vision				5	3	8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Clarity of vision				3	5	8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Clear communication			1	9	6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Mutual Accountability (feedback)	1	7	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5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54" y="216512"/>
            <a:ext cx="2795675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9241" y="1984870"/>
            <a:ext cx="76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Assessment</a:t>
            </a:r>
          </a:p>
          <a:p>
            <a:r>
              <a:rPr lang="en-US" sz="2000" dirty="0"/>
              <a:t>Team Building</a:t>
            </a:r>
          </a:p>
          <a:p>
            <a:r>
              <a:rPr lang="en-US" sz="2000" dirty="0"/>
              <a:t>Gift Assessment/Strength Finders</a:t>
            </a:r>
          </a:p>
          <a:p>
            <a:r>
              <a:rPr lang="en-US" sz="2000" dirty="0"/>
              <a:t>New Leader Assimilation</a:t>
            </a:r>
          </a:p>
          <a:p>
            <a:r>
              <a:rPr lang="en-US" sz="2000" dirty="0"/>
              <a:t>Retreats</a:t>
            </a:r>
          </a:p>
          <a:p>
            <a:r>
              <a:rPr lang="en-US" sz="2000" dirty="0"/>
              <a:t>	Planning/Visioning</a:t>
            </a:r>
          </a:p>
          <a:p>
            <a:r>
              <a:rPr lang="en-US" sz="2000" dirty="0"/>
              <a:t>	Prayer</a:t>
            </a:r>
          </a:p>
          <a:p>
            <a:r>
              <a:rPr lang="en-US" sz="2000" dirty="0"/>
              <a:t>	Professional Development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Meetings</a:t>
            </a:r>
          </a:p>
          <a:p>
            <a:r>
              <a:rPr lang="en-US" sz="2000" dirty="0"/>
              <a:t>	Purpose</a:t>
            </a:r>
          </a:p>
          <a:p>
            <a:r>
              <a:rPr lang="en-US" sz="2000" dirty="0"/>
              <a:t>	Agenda</a:t>
            </a:r>
          </a:p>
          <a:p>
            <a:r>
              <a:rPr lang="en-US" sz="2000" dirty="0"/>
              <a:t>	Action</a:t>
            </a:r>
          </a:p>
          <a:p>
            <a:endParaRPr lang="en-US" sz="2000" dirty="0"/>
          </a:p>
          <a:p>
            <a:r>
              <a:rPr lang="en-US" sz="2000" dirty="0"/>
              <a:t>Evaluations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0828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54" y="216512"/>
            <a:ext cx="2795675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091" y="1959470"/>
            <a:ext cx="46327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Assessment</a:t>
            </a:r>
          </a:p>
          <a:p>
            <a:r>
              <a:rPr lang="en-US" sz="2000" dirty="0"/>
              <a:t>Team Building</a:t>
            </a:r>
          </a:p>
          <a:p>
            <a:r>
              <a:rPr lang="en-US" sz="2000" dirty="0"/>
              <a:t>Gift Assessment/Strength Finder</a:t>
            </a:r>
          </a:p>
          <a:p>
            <a:r>
              <a:rPr lang="en-US" sz="2000" dirty="0"/>
              <a:t>New Leader Assimilation</a:t>
            </a:r>
          </a:p>
          <a:p>
            <a:r>
              <a:rPr lang="en-US" sz="2000" dirty="0"/>
              <a:t>Retreats</a:t>
            </a:r>
          </a:p>
          <a:p>
            <a:r>
              <a:rPr lang="en-US" sz="2000" dirty="0"/>
              <a:t>	Planning/Visioning</a:t>
            </a:r>
          </a:p>
          <a:p>
            <a:r>
              <a:rPr lang="en-US" sz="2000" dirty="0"/>
              <a:t>	Prayer</a:t>
            </a:r>
          </a:p>
          <a:p>
            <a:r>
              <a:rPr lang="en-US" sz="2000" dirty="0"/>
              <a:t>	Professional Development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Meetings</a:t>
            </a:r>
          </a:p>
          <a:p>
            <a:r>
              <a:rPr lang="en-US" sz="2000" dirty="0"/>
              <a:t>	Purpose</a:t>
            </a:r>
          </a:p>
          <a:p>
            <a:r>
              <a:rPr lang="en-US" sz="2000" dirty="0"/>
              <a:t>	Agenda</a:t>
            </a:r>
          </a:p>
          <a:p>
            <a:r>
              <a:rPr lang="en-US" sz="2000" dirty="0"/>
              <a:t>	Action</a:t>
            </a:r>
          </a:p>
          <a:p>
            <a:endParaRPr lang="en-US" sz="2000" dirty="0"/>
          </a:p>
          <a:p>
            <a:r>
              <a:rPr lang="en-US" sz="2000" dirty="0"/>
              <a:t>Evaluations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0990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15" y="104925"/>
            <a:ext cx="10642210" cy="670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Process:		3 gatherings plus follow up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 meets with team/staff to surface questions, hopes, concerns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 shares data with new leader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leaders and team/staff meet for discussion together with facilitator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between new leader and team/staff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Discussion Questions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do we already know about the new Director?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fontAlgn="base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don't we know, but would like to know about our new Director?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6995" fontAlgn="base"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are our concerns, both group and individual, about this person becoming our new Director?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do we want or need most from the new Director?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would we like the new Director to know about us, either as individuals or as a group?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are the major issues we think the new Director will be focusing on during the first year?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86995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86995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What are we looking forward to most in this coming year?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86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54" y="216512"/>
            <a:ext cx="2795675" cy="15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091" y="1959470"/>
            <a:ext cx="46327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Team Assessment</a:t>
            </a:r>
          </a:p>
          <a:p>
            <a:r>
              <a:rPr lang="en-US" sz="2000" dirty="0"/>
              <a:t>Team Building</a:t>
            </a:r>
          </a:p>
          <a:p>
            <a:r>
              <a:rPr lang="en-US" sz="2000" dirty="0"/>
              <a:t>Gift Assessment/Strength Finder</a:t>
            </a:r>
          </a:p>
          <a:p>
            <a:r>
              <a:rPr lang="en-US" sz="2000" dirty="0"/>
              <a:t>New Leader Assimilation</a:t>
            </a:r>
          </a:p>
          <a:p>
            <a:r>
              <a:rPr lang="en-US" sz="2000" dirty="0"/>
              <a:t>Retreats</a:t>
            </a:r>
          </a:p>
          <a:p>
            <a:r>
              <a:rPr lang="en-US" sz="2000" dirty="0"/>
              <a:t>	Planning/Visioning</a:t>
            </a:r>
          </a:p>
          <a:p>
            <a:r>
              <a:rPr lang="en-US" sz="2000" dirty="0"/>
              <a:t>	Prayer</a:t>
            </a:r>
          </a:p>
          <a:p>
            <a:r>
              <a:rPr lang="en-US" sz="2000" dirty="0"/>
              <a:t>	Professional Development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Meetings</a:t>
            </a:r>
          </a:p>
          <a:p>
            <a:r>
              <a:rPr lang="en-US" sz="2000" dirty="0"/>
              <a:t>	Purpose</a:t>
            </a:r>
          </a:p>
          <a:p>
            <a:r>
              <a:rPr lang="en-US" sz="2000" dirty="0"/>
              <a:t>	Agenda</a:t>
            </a:r>
          </a:p>
          <a:p>
            <a:r>
              <a:rPr lang="en-US" sz="2000" dirty="0"/>
              <a:t>	Action</a:t>
            </a:r>
          </a:p>
          <a:p>
            <a:endParaRPr lang="en-US" sz="2000" dirty="0"/>
          </a:p>
          <a:p>
            <a:r>
              <a:rPr lang="en-US" sz="2000" dirty="0"/>
              <a:t>Evaluations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1046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84187"/>
            <a:ext cx="9144000" cy="694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43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ages for take out the t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825" y="1102822"/>
            <a:ext cx="2839264" cy="48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9556" y="2017221"/>
            <a:ext cx="53719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uhaus 93" panose="04030905020B02020C02" pitchFamily="82" charset="0"/>
              </a:rPr>
              <a:t>REMEMBER TO</a:t>
            </a:r>
          </a:p>
          <a:p>
            <a:r>
              <a:rPr lang="en-US" sz="4400" dirty="0">
                <a:latin typeface="Bauhaus 93" panose="04030905020B02020C02" pitchFamily="82" charset="0"/>
              </a:rPr>
              <a:t>TAKE OUT THE TRASH</a:t>
            </a:r>
          </a:p>
        </p:txBody>
      </p:sp>
    </p:spTree>
    <p:extLst>
      <p:ext uri="{BB962C8B-B14F-4D97-AF65-F5344CB8AC3E}">
        <p14:creationId xmlns:p14="http://schemas.microsoft.com/office/powerpoint/2010/main" xmlns="" val="34800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eeking coun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08296"/>
            <a:ext cx="5410200" cy="4260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92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2" name="Picture 2" descr="Image result for not one size fits all im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6927" y="1046753"/>
            <a:ext cx="5978273" cy="4453813"/>
          </a:xfrm>
          <a:prstGeom prst="rect">
            <a:avLst/>
          </a:prstGeom>
        </p:spPr>
      </p:pic>
      <p:sp>
        <p:nvSpPr>
          <p:cNvPr id="1034" name="Content Placeholder 1033"/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15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Team?</a:t>
            </a:r>
          </a:p>
        </p:txBody>
      </p:sp>
      <p:pic>
        <p:nvPicPr>
          <p:cNvPr id="4" name="Picture 2" descr="http://idulich.org/wp-content/uploads/2015/09/te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562" y="2298497"/>
            <a:ext cx="4493568" cy="33674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11130" y="2438400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"A team is a small number of people with complementary skills who are committed to a common purpose, performance goals, and approach for which they are mutually accountable."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55553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Katzenbach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J.R. &amp; Smith, D.K. (1993). 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Wisdom of Teams: Creating the High-performance Organization.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Boston: Harvard Business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1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picture?</a:t>
            </a:r>
          </a:p>
        </p:txBody>
      </p:sp>
      <p:pic>
        <p:nvPicPr>
          <p:cNvPr id="4" name="Content Placeholder 3" descr="viking c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286" t="5682" r="4872" b="10228"/>
          <a:stretch>
            <a:fillRect/>
          </a:stretch>
        </p:blipFill>
        <p:spPr bwMode="auto">
          <a:xfrm>
            <a:off x="6096001" y="1371601"/>
            <a:ext cx="3365873" cy="4014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563880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“I've got it, too</a:t>
            </a:r>
            <a:r>
              <a:rPr lang="en-US" dirty="0"/>
              <a:t>, </a:t>
            </a:r>
            <a:r>
              <a:rPr lang="en-US" b="1" dirty="0"/>
              <a:t>Omar</a:t>
            </a:r>
            <a:r>
              <a:rPr lang="en-US" dirty="0"/>
              <a:t>…a strange feeling like we've just been going in circles”</a:t>
            </a:r>
          </a:p>
        </p:txBody>
      </p:sp>
    </p:spTree>
    <p:extLst>
      <p:ext uri="{BB962C8B-B14F-4D97-AF65-F5344CB8AC3E}">
        <p14:creationId xmlns:p14="http://schemas.microsoft.com/office/powerpoint/2010/main" xmlns="" val="282741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il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20478" y="1246945"/>
            <a:ext cx="9951041" cy="415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8376" y="3664858"/>
            <a:ext cx="1186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School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6584" y="3664858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Sports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43059" y="3664858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3234" y="3664858"/>
            <a:ext cx="1542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xmlns="" val="210523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29:18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a Vision the People Perish</a:t>
            </a:r>
          </a:p>
        </p:txBody>
      </p:sp>
      <p:pic>
        <p:nvPicPr>
          <p:cNvPr id="4" name="Picture 2" descr="Image result for 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99385"/>
            <a:ext cx="5181600" cy="3444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537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e Leader  - Best Video Motiva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15500" y="2025196"/>
            <a:ext cx="5018054" cy="30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2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426</TotalTime>
  <Words>178</Words>
  <Application>Microsoft Office PowerPoint</Application>
  <PresentationFormat>Custom</PresentationFormat>
  <Paragraphs>128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Badge</vt:lpstr>
      <vt:lpstr>Building Effective Teams (Moving from SiloS to TeamS)</vt:lpstr>
      <vt:lpstr>Slide 2</vt:lpstr>
      <vt:lpstr>Slide 3</vt:lpstr>
      <vt:lpstr>Slide 4</vt:lpstr>
      <vt:lpstr>What is a Team?</vt:lpstr>
      <vt:lpstr>What is wrong with this picture?</vt:lpstr>
      <vt:lpstr>Slide 7</vt:lpstr>
      <vt:lpstr>Proverbs 29:18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 Bella</dc:creator>
  <cp:lastModifiedBy>sal della bella</cp:lastModifiedBy>
  <cp:revision>38</cp:revision>
  <dcterms:created xsi:type="dcterms:W3CDTF">2017-06-07T09:39:56Z</dcterms:created>
  <dcterms:modified xsi:type="dcterms:W3CDTF">2017-06-09T14:38:18Z</dcterms:modified>
</cp:coreProperties>
</file>