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36"/>
  </p:notesMasterIdLst>
  <p:sldIdLst>
    <p:sldId id="295" r:id="rId2"/>
    <p:sldId id="297" r:id="rId3"/>
    <p:sldId id="257" r:id="rId4"/>
    <p:sldId id="258" r:id="rId5"/>
    <p:sldId id="259" r:id="rId6"/>
    <p:sldId id="293" r:id="rId7"/>
    <p:sldId id="263" r:id="rId8"/>
    <p:sldId id="265" r:id="rId9"/>
    <p:sldId id="266" r:id="rId10"/>
    <p:sldId id="268" r:id="rId11"/>
    <p:sldId id="260" r:id="rId12"/>
    <p:sldId id="271" r:id="rId13"/>
    <p:sldId id="272" r:id="rId14"/>
    <p:sldId id="273" r:id="rId15"/>
    <p:sldId id="270" r:id="rId16"/>
    <p:sldId id="294" r:id="rId17"/>
    <p:sldId id="284" r:id="rId18"/>
    <p:sldId id="285" r:id="rId19"/>
    <p:sldId id="286" r:id="rId20"/>
    <p:sldId id="287" r:id="rId21"/>
    <p:sldId id="288" r:id="rId22"/>
    <p:sldId id="261" r:id="rId23"/>
    <p:sldId id="274" r:id="rId24"/>
    <p:sldId id="290" r:id="rId25"/>
    <p:sldId id="262" r:id="rId26"/>
    <p:sldId id="275" r:id="rId27"/>
    <p:sldId id="276" r:id="rId28"/>
    <p:sldId id="278" r:id="rId29"/>
    <p:sldId id="279" r:id="rId30"/>
    <p:sldId id="280" r:id="rId31"/>
    <p:sldId id="281" r:id="rId32"/>
    <p:sldId id="282" r:id="rId33"/>
    <p:sldId id="301" r:id="rId34"/>
    <p:sldId id="264" r:id="rId3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5"/>
  </p:normalViewPr>
  <p:slideViewPr>
    <p:cSldViewPr snapToGrid="0" snapToObjects="1">
      <p:cViewPr>
        <p:scale>
          <a:sx n="74" d="100"/>
          <a:sy n="74" d="100"/>
        </p:scale>
        <p:origin x="-394" y="835"/>
      </p:cViewPr>
      <p:guideLst>
        <p:guide orient="horz" pos="2160"/>
        <p:guide pos="2880"/>
      </p:guideLst>
    </p:cSldViewPr>
  </p:slideViewPr>
  <p:notesTextViewPr>
    <p:cViewPr>
      <p:scale>
        <a:sx n="100" d="100"/>
        <a:sy n="100" d="100"/>
      </p:scale>
      <p:origin x="0" y="0"/>
    </p:cViewPr>
  </p:notesTextViewPr>
  <p:sorterViewPr>
    <p:cViewPr>
      <p:scale>
        <a:sx n="130" d="100"/>
        <a:sy n="130" d="100"/>
      </p:scale>
      <p:origin x="0" y="5912"/>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08A9F5-C737-3844-94D1-39ED33203155}" type="datetimeFigureOut">
              <a:rPr lang="en-US" smtClean="0"/>
              <a:pPr/>
              <a:t>6/7/2017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33F64DF-4CB8-CF4F-8F2F-D6B6BE449CC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need to embrace a change in perspective on conflict.</a:t>
            </a:r>
          </a:p>
          <a:p>
            <a:r>
              <a:rPr lang="en-US" dirty="0" smtClean="0"/>
              <a:t>As a manager, you need to become a coach.  </a:t>
            </a:r>
            <a:r>
              <a:rPr lang="en-US" dirty="0" err="1" smtClean="0"/>
              <a:t>Pergaps</a:t>
            </a:r>
            <a:r>
              <a:rPr lang="en-US" baseline="0" dirty="0" smtClean="0"/>
              <a:t> here in Louisville Arch you don’t need to discuss conflict as a pervasive issue, but In Chicago it is part of our reality.  Could that be true here as well?</a:t>
            </a: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4</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Ask for a meeting to get to understanding.  Listen!~</a:t>
            </a:r>
          </a:p>
          <a:p>
            <a:r>
              <a:rPr lang="en-US" dirty="0" smtClean="0"/>
              <a:t>What is the goal</a:t>
            </a:r>
            <a:r>
              <a:rPr lang="en-US" baseline="0" dirty="0" smtClean="0"/>
              <a:t> resolving the conflict? e.g. improve a relationship, accomplish a task, etc,</a:t>
            </a:r>
          </a:p>
          <a:p>
            <a:r>
              <a:rPr lang="en-US" baseline="0" dirty="0" smtClean="0"/>
              <a:t>How can we do this/  What is my role? Should we handle this differently in the future?</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16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228600" indent="-228600">
              <a:buAutoNum type="arabicPeriod" startAt="2"/>
            </a:pPr>
            <a:r>
              <a:rPr lang="en-US" dirty="0" smtClean="0"/>
              <a:t>Then you can</a:t>
            </a:r>
            <a:r>
              <a:rPr lang="en-US" baseline="0" dirty="0" smtClean="0"/>
              <a:t> get to the real issues instead of the unproductive behaviors.  Seek to allow the other person to explain, i.e. teach you their issues/ their position.</a:t>
            </a:r>
          </a:p>
          <a:p>
            <a:pPr marL="228600" indent="-228600">
              <a:buAutoNum type="arabicPeriod" startAt="2"/>
            </a:pPr>
            <a:r>
              <a:rPr lang="en-US" baseline="0" dirty="0" smtClean="0"/>
              <a:t>Best way to get a person to behave authentically is for you to behave authentically Letting the person talk about their concerns, assists in dissipating the storm..</a:t>
            </a:r>
          </a:p>
          <a:p>
            <a:pPr marL="228600" indent="-228600">
              <a:buAutoNum type="arabicPeriod" startAt="2"/>
            </a:pPr>
            <a:r>
              <a:rPr lang="en-US" baseline="0" dirty="0" smtClean="0"/>
              <a:t>All of these strategies need examples</a:t>
            </a:r>
          </a:p>
          <a:p>
            <a:pPr marL="228600" indent="-228600">
              <a:buAutoNum type="arabicPeriod" startAt="2"/>
            </a:pP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17</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Incremental progress: Build on the “yeses”. Celebrate the incremental successes</a:t>
            </a:r>
          </a:p>
          <a:p>
            <a:r>
              <a:rPr lang="en-US" dirty="0" smtClean="0"/>
              <a:t>Time outs: Especially</a:t>
            </a:r>
            <a:r>
              <a:rPr lang="en-US" baseline="0" dirty="0" smtClean="0"/>
              <a:t> helpful when negative emotions are escalating</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18</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Observation</a:t>
            </a:r>
            <a:r>
              <a:rPr lang="en-US" baseline="0" dirty="0" smtClean="0"/>
              <a:t> skills </a:t>
            </a:r>
            <a:r>
              <a:rPr lang="en-US" baseline="0" dirty="0" err="1" smtClean="0"/>
              <a:t>eg</a:t>
            </a:r>
            <a:r>
              <a:rPr lang="en-US" baseline="0" dirty="0" smtClean="0"/>
              <a:t> Myers Briggs, Emotional Intelligence, Strengths Finders, </a:t>
            </a:r>
            <a:r>
              <a:rPr lang="en-US" baseline="0" dirty="0" err="1" smtClean="0"/>
              <a:t>Enneagram</a:t>
            </a:r>
            <a:r>
              <a:rPr lang="en-US" baseline="0" dirty="0" smtClean="0"/>
              <a:t> to understand the person</a:t>
            </a:r>
          </a:p>
          <a:p>
            <a:r>
              <a:rPr lang="en-US" baseline="0" dirty="0" smtClean="0"/>
              <a:t>I statements:  Speak for yourself not the other person or others affected by the conflict</a:t>
            </a:r>
          </a:p>
          <a:p>
            <a:r>
              <a:rPr lang="en-US" baseline="0" dirty="0" smtClean="0"/>
              <a:t>Silence:  It is unfair to expect others to interpret one’s silence</a:t>
            </a:r>
          </a:p>
          <a:p>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19</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Norms:  e.g.. honesty, transparency, prayer</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20</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Vision: If 2</a:t>
            </a:r>
            <a:r>
              <a:rPr lang="en-US" baseline="0" dirty="0" smtClean="0"/>
              <a:t> months from now or 1 year from now, things are better, what would have </a:t>
            </a:r>
            <a:r>
              <a:rPr lang="en-US" baseline="0" smtClean="0"/>
              <a:t>to happen?</a:t>
            </a:r>
            <a:endParaRPr lang="en-US"/>
          </a:p>
        </p:txBody>
      </p:sp>
      <p:sp>
        <p:nvSpPr>
          <p:cNvPr id="4" name="Slide Number Placeholder 3"/>
          <p:cNvSpPr>
            <a:spLocks noGrp="1"/>
          </p:cNvSpPr>
          <p:nvPr>
            <p:ph type="sldNum" sz="quarter" idx="10"/>
          </p:nvPr>
        </p:nvSpPr>
        <p:spPr/>
        <p:txBody>
          <a:bodyPr/>
          <a:lstStyle/>
          <a:p>
            <a:fld id="{533F64DF-4CB8-CF4F-8F2F-D6B6BE449CCC}" type="slidenum">
              <a:rPr lang="en-US" smtClean="0"/>
              <a:pPr/>
              <a:t>21</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Give example of me and John S having very different goals for communication</a:t>
            </a:r>
          </a:p>
          <a:p>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22</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Small</a:t>
            </a:r>
            <a:r>
              <a:rPr lang="en-US" baseline="0" dirty="0" smtClean="0"/>
              <a:t> group exercise</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24</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Dialogue: Express regret that it has taken awhile</a:t>
            </a:r>
            <a:r>
              <a:rPr lang="en-US" baseline="0" dirty="0" smtClean="0"/>
              <a:t> to address the conflict directly, begin as not a formal process or one to go in the file, staff member can play a part in his or her own destiny,</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26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Scott pg 290-291</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27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basic premise of conflict resolution</a:t>
            </a:r>
            <a:r>
              <a:rPr lang="en-US" baseline="0" dirty="0" smtClean="0"/>
              <a:t> is that both people want to resolve the conflict.  One of your first tasks may be to help others come to the conclusion that there is conflict and that he or she wishes to resolve the conflict.</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5</a:t>
            </a:fld>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Scott pp. 299</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28</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Reduce</a:t>
            </a:r>
            <a:r>
              <a:rPr lang="en-US" baseline="0" dirty="0" smtClean="0"/>
              <a:t> your investment in the drama</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31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Scott: pp 334-314</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And why is it so commonly</a:t>
            </a:r>
            <a:r>
              <a:rPr lang="en-US" baseline="0" dirty="0" smtClean="0"/>
              <a:t> used in Church settings?</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AT this</a:t>
            </a:r>
            <a:r>
              <a:rPr lang="en-US" baseline="0" dirty="0" smtClean="0"/>
              <a:t> point, I prefer </a:t>
            </a:r>
            <a:r>
              <a:rPr lang="en-US" u="sng" baseline="0" dirty="0" err="1" smtClean="0"/>
              <a:t>resisitance</a:t>
            </a:r>
            <a:r>
              <a:rPr lang="en-US" u="sng" baseline="0" dirty="0" smtClean="0"/>
              <a:t> </a:t>
            </a:r>
            <a:r>
              <a:rPr lang="en-US" u="none" baseline="0" dirty="0" smtClean="0"/>
              <a:t>to passive aggressive</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10</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Word choice, tone of voice, intonation, lack of directness all contribute</a:t>
            </a:r>
            <a:r>
              <a:rPr lang="en-US" baseline="0" dirty="0" smtClean="0"/>
              <a:t> to positive or negative communication</a:t>
            </a:r>
            <a:endParaRPr lang="en-US" dirty="0" smtClean="0"/>
          </a:p>
          <a:p>
            <a:r>
              <a:rPr lang="en-US" dirty="0" smtClean="0"/>
              <a:t>Positive emotions indicate values are being met</a:t>
            </a:r>
          </a:p>
          <a:p>
            <a:r>
              <a:rPr lang="en-US" dirty="0" smtClean="0"/>
              <a:t>Assess your own role</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11</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Conflict occurs when org culture doesn’t fit with individual values and needs</a:t>
            </a:r>
          </a:p>
          <a:p>
            <a:r>
              <a:rPr lang="en-US" dirty="0" smtClean="0"/>
              <a:t>Help groups process change e.g. </a:t>
            </a:r>
            <a:r>
              <a:rPr lang="en-US" dirty="0" err="1" smtClean="0"/>
              <a:t>reorg</a:t>
            </a:r>
            <a:r>
              <a:rPr lang="en-US" dirty="0" smtClean="0"/>
              <a:t> change</a:t>
            </a:r>
          </a:p>
          <a:p>
            <a:r>
              <a:rPr lang="en-US" dirty="0" smtClean="0"/>
              <a:t>Clarify expectation  be clear</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12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Role of pastor is </a:t>
            </a:r>
            <a:r>
              <a:rPr lang="en-US" dirty="0" err="1" smtClean="0"/>
              <a:t>complicatd</a:t>
            </a:r>
            <a:endParaRPr lang="en-US" dirty="0" smtClean="0"/>
          </a:p>
          <a:p>
            <a:r>
              <a:rPr lang="en-US" dirty="0" smtClean="0"/>
              <a:t>When staff becomes unhappy with their roles conflict happen.  Acknowledge where power really</a:t>
            </a:r>
            <a:r>
              <a:rPr lang="en-US" baseline="0" dirty="0" smtClean="0"/>
              <a:t> resides.  Not always at the top. </a:t>
            </a:r>
          </a:p>
          <a:p>
            <a:r>
              <a:rPr lang="en-US" baseline="0" dirty="0" smtClean="0"/>
              <a:t>Dividing rather than uniting: Using divisive language, making concessions for one staff member. Dismissive includes telling someone it is in their imagination, or he is hypersensitive.</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13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Expectations: Using hazy terms to give what you consider clear instructions,</a:t>
            </a:r>
            <a:r>
              <a:rPr lang="en-US" baseline="0" dirty="0" smtClean="0"/>
              <a:t> assigning task to more than 1 person, setting expectations the person can’t meet.</a:t>
            </a:r>
          </a:p>
          <a:p>
            <a:r>
              <a:rPr lang="en-US" baseline="0" dirty="0" smtClean="0"/>
              <a:t>Role of pastors is complicated.  Pastors need to be clear abut roles, yet these delineations are not always clearly defined in any given situation.</a:t>
            </a:r>
            <a:endParaRPr lang="en-US"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14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u="sng" dirty="0" smtClean="0"/>
              <a:t>Acceptance:  </a:t>
            </a:r>
            <a:r>
              <a:rPr lang="en-US" dirty="0" smtClean="0"/>
              <a:t>Team players who want to belong; </a:t>
            </a:r>
            <a:r>
              <a:rPr lang="en-US" u="sng" dirty="0" smtClean="0"/>
              <a:t>Accomplishment</a:t>
            </a:r>
            <a:r>
              <a:rPr lang="en-US" dirty="0" smtClean="0"/>
              <a:t>:</a:t>
            </a:r>
            <a:r>
              <a:rPr lang="en-US" baseline="0" dirty="0" smtClean="0"/>
              <a:t> Love when the job is done, they don’t give up, likes the finishing touches. </a:t>
            </a:r>
            <a:r>
              <a:rPr lang="en-US" u="sng" baseline="0" dirty="0" smtClean="0"/>
              <a:t>Autonomy: Being</a:t>
            </a:r>
            <a:r>
              <a:rPr lang="en-US" u="none" baseline="0" dirty="0" smtClean="0"/>
              <a:t> accountable to self more than others, work at their own pace. Fully responsible even when part of a team, free from oversight </a:t>
            </a:r>
            <a:r>
              <a:rPr lang="en-US" u="sng" baseline="0" dirty="0" smtClean="0"/>
              <a:t>Competence:</a:t>
            </a:r>
            <a:r>
              <a:rPr lang="en-US" u="none" baseline="0" dirty="0" smtClean="0"/>
              <a:t> Strong emphasis on knowledge, skills, training, quick to complain if someone is falling short on their responsibilities </a:t>
            </a:r>
            <a:r>
              <a:rPr lang="en-US" u="sng" baseline="0" dirty="0" smtClean="0"/>
              <a:t>Control: </a:t>
            </a:r>
            <a:r>
              <a:rPr lang="en-US" u="none" baseline="0" dirty="0" smtClean="0"/>
              <a:t>Need to know all of the details risk getting bogged down in details. </a:t>
            </a:r>
            <a:r>
              <a:rPr lang="en-US" u="sng" baseline="0" dirty="0" smtClean="0"/>
              <a:t>Cooperation:</a:t>
            </a:r>
            <a:r>
              <a:rPr lang="en-US" u="none" baseline="0" dirty="0" smtClean="0"/>
              <a:t> Love team work, feel responsible for everything that helps organization achieve its mission. </a:t>
            </a:r>
            <a:r>
              <a:rPr lang="en-US" u="sng" baseline="0" dirty="0" smtClean="0"/>
              <a:t>Recognition:</a:t>
            </a:r>
            <a:r>
              <a:rPr lang="en-US" u="none" baseline="0" dirty="0" smtClean="0"/>
              <a:t> High value on receiving credit, need validation </a:t>
            </a:r>
            <a:r>
              <a:rPr lang="en-US" u="sng" baseline="0" dirty="0" smtClean="0"/>
              <a:t>Respect: Treat o</a:t>
            </a:r>
            <a:r>
              <a:rPr lang="en-US" u="none" baseline="0" dirty="0" smtClean="0"/>
              <a:t>thers that doesn’t diminish anyone’s self worth.</a:t>
            </a:r>
            <a:endParaRPr lang="en-US" u="sng" dirty="0"/>
          </a:p>
        </p:txBody>
      </p:sp>
      <p:sp>
        <p:nvSpPr>
          <p:cNvPr id="4" name="Slide Number Placeholder 3"/>
          <p:cNvSpPr>
            <a:spLocks noGrp="1"/>
          </p:cNvSpPr>
          <p:nvPr>
            <p:ph type="sldNum" sz="quarter" idx="10"/>
          </p:nvPr>
        </p:nvSpPr>
        <p:spPr/>
        <p:txBody>
          <a:bodyPr/>
          <a:lstStyle/>
          <a:p>
            <a:fld id="{533F64DF-4CB8-CF4F-8F2F-D6B6BE449CCC}" type="slidenum">
              <a:rPr lang="en-US" smtClean="0"/>
              <a:pPr/>
              <a:t>15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306C48F-8E23-6545-AAFD-77585D25D62E}"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6C48F-8E23-6545-AAFD-77585D25D62E}" type="datetimeFigureOut">
              <a:rPr lang="en-US" smtClean="0"/>
              <a:pPr/>
              <a:t>6/7/2017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6C48F-8E23-6545-AAFD-77585D25D62E}"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6C48F-8E23-6545-AAFD-77585D25D62E}"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89BCA-8485-2E47-8000-14F9727FDEE9}" type="slidenum">
              <a:rPr lang="en-US" smtClean="0"/>
              <a:pPr/>
              <a:t>‹#›</a:t>
            </a:fld>
            <a:endParaRPr 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6C48F-8E23-6545-AAFD-77585D25D62E}"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306C48F-8E23-6545-AAFD-77585D25D62E}" type="datetimeFigureOut">
              <a:rPr lang="en-US" smtClean="0"/>
              <a:pPr/>
              <a:t>6/7/2017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5306C48F-8E23-6545-AAFD-77585D25D62E}" type="datetimeFigureOut">
              <a:rPr lang="en-US" smtClean="0"/>
              <a:pPr/>
              <a:t>6/7/2017</a:t>
            </a:fld>
            <a:endParaRPr lang="en-US"/>
          </a:p>
        </p:txBody>
      </p:sp>
      <p:sp>
        <p:nvSpPr>
          <p:cNvPr id="4"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06C48F-8E23-6545-AAFD-77585D25D62E}"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306C48F-8E23-6545-AAFD-77585D25D62E}"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5306C48F-8E23-6545-AAFD-77585D25D62E}"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306C48F-8E23-6545-AAFD-77585D25D62E}" type="datetimeFigureOut">
              <a:rPr lang="en-US" smtClean="0"/>
              <a:pPr/>
              <a:t>6/7/2017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306C48F-8E23-6545-AAFD-77585D25D62E}" type="datetimeFigureOut">
              <a:rPr lang="en-US" smtClean="0"/>
              <a:pPr/>
              <a:t>6/7/2017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306C48F-8E23-6545-AAFD-77585D25D62E}" type="datetimeFigureOut">
              <a:rPr lang="en-US" smtClean="0"/>
              <a:pPr/>
              <a:t>6/7/2017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5306C48F-8E23-6545-AAFD-77585D25D62E}" type="datetimeFigureOut">
              <a:rPr lang="en-US" smtClean="0"/>
              <a:pPr/>
              <a:t>6/7/2017</a:t>
            </a:fld>
            <a:endParaRPr lang="en-US"/>
          </a:p>
        </p:txBody>
      </p:sp>
      <p:sp>
        <p:nvSpPr>
          <p:cNvPr id="5" name="Footer Placeholder 3"/>
          <p:cNvSpPr>
            <a:spLocks noGrp="1"/>
          </p:cNvSpPr>
          <p:nvPr>
            <p:ph type="ftr" sz="quarter" idx="11"/>
          </p:nvPr>
        </p:nvSpPr>
        <p:spPr/>
        <p:txBody>
          <a:bodyPr/>
          <a:lstStyle/>
          <a:p>
            <a:endParaRPr lang="en-US"/>
          </a:p>
        </p:txBody>
      </p:sp>
      <p:sp>
        <p:nvSpPr>
          <p:cNvPr id="6" name="Slide Number Placeholder 4"/>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5306C48F-8E23-6545-AAFD-77585D25D62E}" type="datetimeFigureOut">
              <a:rPr lang="en-US" smtClean="0"/>
              <a:pPr/>
              <a:t>6/7/2017</a:t>
            </a:fld>
            <a:endParaRPr lang="en-US"/>
          </a:p>
        </p:txBody>
      </p:sp>
      <p:sp>
        <p:nvSpPr>
          <p:cNvPr id="5" name="Footer Placeholder 2"/>
          <p:cNvSpPr>
            <a:spLocks noGrp="1"/>
          </p:cNvSpPr>
          <p:nvPr>
            <p:ph type="ftr" sz="quarter" idx="11"/>
          </p:nvPr>
        </p:nvSpPr>
        <p:spPr/>
        <p:txBody>
          <a:bodyPr/>
          <a:lstStyle/>
          <a:p>
            <a:endParaRPr lang="en-US"/>
          </a:p>
        </p:txBody>
      </p:sp>
      <p:sp>
        <p:nvSpPr>
          <p:cNvPr id="6" name="Slide Number Placeholder 3"/>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Date Placeholder 4"/>
          <p:cNvSpPr>
            <a:spLocks noGrp="1"/>
          </p:cNvSpPr>
          <p:nvPr>
            <p:ph type="dt" sz="half" idx="10"/>
          </p:nvPr>
        </p:nvSpPr>
        <p:spPr/>
        <p:txBody>
          <a:bodyPr/>
          <a:lstStyle/>
          <a:p>
            <a:fld id="{5306C48F-8E23-6545-AAFD-77585D25D62E}" type="datetimeFigureOut">
              <a:rPr lang="en-US" smtClean="0"/>
              <a:pPr/>
              <a:t>6/7/2017</a:t>
            </a:fld>
            <a:endParaRPr lang="en-US"/>
          </a:p>
        </p:txBody>
      </p:sp>
      <p:sp>
        <p:nvSpPr>
          <p:cNvPr id="5" name="Footer Placeholder 5"/>
          <p:cNvSpPr>
            <a:spLocks noGrp="1"/>
          </p:cNvSpPr>
          <p:nvPr>
            <p:ph type="ftr" sz="quarter" idx="11"/>
          </p:nvPr>
        </p:nvSpPr>
        <p:spPr/>
        <p:txBody>
          <a:bodyPr/>
          <a:lstStyle/>
          <a:p>
            <a:endParaRPr lang="en-US"/>
          </a:p>
        </p:txBody>
      </p:sp>
      <p:sp>
        <p:nvSpPr>
          <p:cNvPr id="6" name="Slide Number Placeholder 6"/>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306C48F-8E23-6545-AAFD-77585D25D62E}" type="datetimeFigureOut">
              <a:rPr lang="en-US" smtClean="0"/>
              <a:pPr/>
              <a:t>6/7/2017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89BCA-8485-2E47-8000-14F9727FDEE9}"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5306C48F-8E23-6545-AAFD-77585D25D62E}" type="datetimeFigureOut">
              <a:rPr lang="en-US" smtClean="0"/>
              <a:pPr/>
              <a:t>6/7/2017</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F5389BCA-8485-2E47-8000-14F9727FDEE9}" type="slidenum">
              <a:rPr lang="en-US" smtClean="0"/>
              <a:pPr/>
              <a:t>‹#›</a:t>
            </a:fld>
            <a:endParaRPr lang="en-US"/>
          </a:p>
        </p:txBody>
      </p:sp>
    </p:spTree>
    <p:extLst>
      <p:ext uri="{BB962C8B-B14F-4D97-AF65-F5344CB8AC3E}">
        <p14:creationId xmlns:p14="http://schemas.microsoft.com/office/powerpoint/2010/main" xmlns="" val="487682170"/>
      </p:ext>
    </p:extLst>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 id="2147483713"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mailto:clfowler5455@gmail.co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ctr"/>
            <a:r>
              <a:rPr lang="en-US" dirty="0" smtClean="0"/>
              <a:t>PASSIVE AGGRESSIVE OR JUST PLAIN AGGRESSIVE?</a:t>
            </a:r>
            <a:endParaRPr lang="en-US" dirty="0"/>
          </a:p>
        </p:txBody>
      </p:sp>
      <p:sp>
        <p:nvSpPr>
          <p:cNvPr id="2" name="Content Placeholder 1"/>
          <p:cNvSpPr>
            <a:spLocks noGrp="1"/>
          </p:cNvSpPr>
          <p:nvPr>
            <p:ph idx="1"/>
          </p:nvPr>
        </p:nvSpPr>
        <p:spPr/>
        <p:txBody>
          <a:bodyPr>
            <a:normAutofit lnSpcReduction="10000"/>
          </a:bodyPr>
          <a:lstStyle/>
          <a:p>
            <a:pPr algn="ctr"/>
            <a:endParaRPr lang="en-US" dirty="0" smtClean="0"/>
          </a:p>
          <a:p>
            <a:pPr algn="ctr"/>
            <a:endParaRPr lang="en-US" dirty="0"/>
          </a:p>
          <a:p>
            <a:pPr algn="ctr"/>
            <a:r>
              <a:rPr lang="en-US" dirty="0" smtClean="0"/>
              <a:t>APPROACHES FOR </a:t>
            </a:r>
          </a:p>
          <a:p>
            <a:pPr algn="ctr"/>
            <a:r>
              <a:rPr lang="en-US" dirty="0" smtClean="0"/>
              <a:t>MANAGING CONFLICT IN THE </a:t>
            </a:r>
          </a:p>
          <a:p>
            <a:pPr algn="ctr"/>
            <a:r>
              <a:rPr lang="en-US" dirty="0" smtClean="0"/>
              <a:t>MINISTERIAL WORKPLACE</a:t>
            </a:r>
          </a:p>
          <a:p>
            <a:pPr algn="ctr"/>
            <a:endParaRPr lang="en-US" dirty="0" smtClean="0"/>
          </a:p>
          <a:p>
            <a:pPr algn="ctr"/>
            <a:endParaRPr lang="en-US" dirty="0" smtClean="0"/>
          </a:p>
          <a:p>
            <a:pPr algn="ctr"/>
            <a:endParaRPr lang="en-US" dirty="0" smtClean="0"/>
          </a:p>
          <a:p>
            <a:pPr algn="ctr">
              <a:buNone/>
            </a:pPr>
            <a:r>
              <a:rPr lang="en-US" dirty="0" smtClean="0"/>
              <a:t>Archdiocese of Louisville</a:t>
            </a:r>
          </a:p>
          <a:p>
            <a:pPr algn="ctr">
              <a:buNone/>
            </a:pPr>
            <a:r>
              <a:rPr lang="en-US" dirty="0" smtClean="0"/>
              <a:t>June 7, 2017</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Passive aggressive behavior in the workplace</a:t>
            </a:r>
            <a:endParaRPr lang="en-US" dirty="0"/>
          </a:p>
        </p:txBody>
      </p:sp>
      <p:sp>
        <p:nvSpPr>
          <p:cNvPr id="2" name="Content Placeholder 1"/>
          <p:cNvSpPr>
            <a:spLocks noGrp="1"/>
          </p:cNvSpPr>
          <p:nvPr>
            <p:ph idx="1"/>
          </p:nvPr>
        </p:nvSpPr>
        <p:spPr/>
        <p:txBody>
          <a:bodyPr/>
          <a:lstStyle/>
          <a:p>
            <a:r>
              <a:rPr lang="en-US" dirty="0" smtClean="0"/>
              <a:t>Damaging to team unity and effectiveness</a:t>
            </a:r>
          </a:p>
          <a:p>
            <a:r>
              <a:rPr lang="en-US" dirty="0" smtClean="0"/>
              <a:t>Destructive</a:t>
            </a:r>
          </a:p>
          <a:p>
            <a:r>
              <a:rPr lang="en-US" dirty="0" smtClean="0"/>
              <a:t>Rather than quit, the worker is destructive to the work environment</a:t>
            </a:r>
          </a:p>
          <a:p>
            <a:r>
              <a:rPr lang="en-US" dirty="0" smtClean="0"/>
              <a:t>If the manager is passive aggressive, the mission of the organization is often imperiled.</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CAUSES OF CONFLICT IN THE CHURCH WORKPLACE	</a:t>
            </a:r>
            <a:endParaRPr lang="en-US" dirty="0"/>
          </a:p>
        </p:txBody>
      </p:sp>
      <p:sp>
        <p:nvSpPr>
          <p:cNvPr id="3" name="Content Placeholder 2"/>
          <p:cNvSpPr>
            <a:spLocks noGrp="1"/>
          </p:cNvSpPr>
          <p:nvPr>
            <p:ph idx="1"/>
          </p:nvPr>
        </p:nvSpPr>
        <p:spPr/>
        <p:txBody>
          <a:bodyPr/>
          <a:lstStyle/>
          <a:p>
            <a:r>
              <a:rPr lang="en-US" dirty="0" smtClean="0"/>
              <a:t>Common Contributors to Conflict and Resistance:</a:t>
            </a:r>
          </a:p>
          <a:p>
            <a:endParaRPr lang="en-US" dirty="0" smtClean="0"/>
          </a:p>
          <a:p>
            <a:pPr lvl="1"/>
            <a:r>
              <a:rPr lang="en-US" dirty="0" smtClean="0"/>
              <a:t>Communication and miscommunication</a:t>
            </a:r>
          </a:p>
          <a:p>
            <a:pPr lvl="1"/>
            <a:r>
              <a:rPr lang="en-US" dirty="0" smtClean="0"/>
              <a:t>Staff attitudes, supervisor’s attitudes, staff values</a:t>
            </a:r>
          </a:p>
          <a:p>
            <a:pPr lvl="1"/>
            <a:r>
              <a:rPr lang="en-US" dirty="0" smtClean="0"/>
              <a:t>Honesty/openness</a:t>
            </a:r>
          </a:p>
          <a:p>
            <a:pPr lvl="1"/>
            <a:r>
              <a:rPr lang="en-US" dirty="0" smtClean="0"/>
              <a:t>Work habits</a:t>
            </a:r>
          </a:p>
          <a:p>
            <a:pPr lvl="1"/>
            <a:r>
              <a:rPr lang="en-US" dirty="0" smtClean="0"/>
              <a:t>Treatment of others, e.g. disrespect</a:t>
            </a:r>
          </a:p>
          <a:p>
            <a:pPr lvl="1"/>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Causes for conflict cont:</a:t>
            </a:r>
            <a:endParaRPr lang="en-US" dirty="0"/>
          </a:p>
        </p:txBody>
      </p:sp>
      <p:sp>
        <p:nvSpPr>
          <p:cNvPr id="2" name="Content Placeholder 1"/>
          <p:cNvSpPr>
            <a:spLocks noGrp="1"/>
          </p:cNvSpPr>
          <p:nvPr>
            <p:ph idx="1"/>
          </p:nvPr>
        </p:nvSpPr>
        <p:spPr/>
        <p:txBody>
          <a:bodyPr>
            <a:normAutofit/>
          </a:bodyPr>
          <a:lstStyle/>
          <a:p>
            <a:r>
              <a:rPr lang="en-US" dirty="0" smtClean="0"/>
              <a:t>Organizational Culture</a:t>
            </a:r>
          </a:p>
          <a:p>
            <a:r>
              <a:rPr lang="en-US" dirty="0" smtClean="0"/>
              <a:t>Organizational change such as new hire</a:t>
            </a:r>
          </a:p>
          <a:p>
            <a:pPr lvl="1"/>
            <a:r>
              <a:rPr lang="en-US" dirty="0" smtClean="0"/>
              <a:t>Assess the fallout</a:t>
            </a:r>
          </a:p>
          <a:p>
            <a:pPr lvl="1"/>
            <a:r>
              <a:rPr lang="en-US" dirty="0" smtClean="0"/>
              <a:t>Give people a voice</a:t>
            </a:r>
          </a:p>
          <a:p>
            <a:pPr lvl="1"/>
            <a:r>
              <a:rPr lang="en-US" dirty="0" smtClean="0"/>
              <a:t>Address concerns</a:t>
            </a:r>
          </a:p>
          <a:p>
            <a:pPr lvl="1"/>
            <a:r>
              <a:rPr lang="en-US" dirty="0" smtClean="0"/>
              <a:t>Allow whatever control is possible</a:t>
            </a:r>
          </a:p>
          <a:p>
            <a:pPr lvl="1"/>
            <a:r>
              <a:rPr lang="en-US" dirty="0" smtClean="0"/>
              <a:t>Bring in a professional</a:t>
            </a:r>
          </a:p>
          <a:p>
            <a:pPr lvl="1"/>
            <a:r>
              <a:rPr lang="en-US" dirty="0" smtClean="0"/>
              <a:t>Mismatched </a:t>
            </a:r>
            <a:r>
              <a:rPr lang="en-US" dirty="0" err="1" smtClean="0"/>
              <a:t>expetations</a:t>
            </a:r>
            <a:endParaRPr lang="en-US" dirty="0" smtClean="0"/>
          </a:p>
          <a:p>
            <a:pPr lvl="1"/>
            <a:endParaRPr lang="en-US" dirty="0" smtClean="0"/>
          </a:p>
          <a:p>
            <a:pPr lvl="1"/>
            <a:r>
              <a:rPr lang="en-US" dirty="0" smtClean="0"/>
              <a:t>(Scott  46-47)</a:t>
            </a:r>
          </a:p>
          <a:p>
            <a:pPr lvl="1">
              <a:buNone/>
            </a:pP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Causes cont:</a:t>
            </a:r>
            <a:endParaRPr lang="en-US" dirty="0"/>
          </a:p>
        </p:txBody>
      </p:sp>
      <p:sp>
        <p:nvSpPr>
          <p:cNvPr id="2" name="Content Placeholder 1"/>
          <p:cNvSpPr>
            <a:spLocks noGrp="1"/>
          </p:cNvSpPr>
          <p:nvPr>
            <p:ph idx="1"/>
          </p:nvPr>
        </p:nvSpPr>
        <p:spPr/>
        <p:txBody>
          <a:bodyPr/>
          <a:lstStyle/>
          <a:p>
            <a:r>
              <a:rPr lang="en-US" dirty="0" smtClean="0"/>
              <a:t>Assigned and assumed roles</a:t>
            </a:r>
          </a:p>
          <a:p>
            <a:r>
              <a:rPr lang="en-US" dirty="0" smtClean="0"/>
              <a:t>Pastors and/or supervisors can cause conflict by micromanaging or abdicating decision making responsibility</a:t>
            </a:r>
          </a:p>
          <a:p>
            <a:pPr lvl="1"/>
            <a:r>
              <a:rPr lang="en-US" dirty="0" smtClean="0"/>
              <a:t>Appearing to take sides</a:t>
            </a:r>
          </a:p>
          <a:p>
            <a:pPr lvl="1"/>
            <a:r>
              <a:rPr lang="en-US" dirty="0" smtClean="0"/>
              <a:t>Dividing your team</a:t>
            </a:r>
          </a:p>
          <a:p>
            <a:pPr lvl="1"/>
            <a:r>
              <a:rPr lang="en-US" dirty="0" smtClean="0"/>
              <a:t>Overreacting</a:t>
            </a:r>
          </a:p>
          <a:p>
            <a:pPr lvl="1"/>
            <a:r>
              <a:rPr lang="en-US" dirty="0" smtClean="0"/>
              <a:t>Misunderstanding the real issues</a:t>
            </a:r>
          </a:p>
          <a:p>
            <a:pPr lvl="1"/>
            <a:r>
              <a:rPr lang="en-US" dirty="0" smtClean="0"/>
              <a:t>Looking the other way</a:t>
            </a:r>
          </a:p>
          <a:p>
            <a:pPr lvl="1"/>
            <a:r>
              <a:rPr lang="en-US" dirty="0" smtClean="0"/>
              <a:t>Being dismissive</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Pastors/supervisors cont:</a:t>
            </a:r>
            <a:endParaRPr lang="en-US" dirty="0"/>
          </a:p>
        </p:txBody>
      </p:sp>
      <p:sp>
        <p:nvSpPr>
          <p:cNvPr id="2" name="Content Placeholder 1"/>
          <p:cNvSpPr>
            <a:spLocks noGrp="1"/>
          </p:cNvSpPr>
          <p:nvPr>
            <p:ph idx="1"/>
          </p:nvPr>
        </p:nvSpPr>
        <p:spPr/>
        <p:txBody>
          <a:bodyPr/>
          <a:lstStyle/>
          <a:p>
            <a:r>
              <a:rPr lang="en-US" dirty="0" smtClean="0"/>
              <a:t>Creating ill-defined expectations and responsibilities</a:t>
            </a:r>
          </a:p>
          <a:p>
            <a:r>
              <a:rPr lang="en-US" dirty="0" smtClean="0"/>
              <a:t>Hiring right person for the wrong job</a:t>
            </a:r>
          </a:p>
          <a:p>
            <a:r>
              <a:rPr lang="en-US" dirty="0" smtClean="0"/>
              <a:t>Talking instead of listening</a:t>
            </a:r>
          </a:p>
          <a:p>
            <a:r>
              <a:rPr lang="en-US" dirty="0" smtClean="0"/>
              <a:t>Being judge and jury</a:t>
            </a:r>
          </a:p>
          <a:p>
            <a:r>
              <a:rPr lang="en-US" dirty="0" smtClean="0"/>
              <a:t>Rescuing instead of coaching</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Autofit/>
          </a:bodyPr>
          <a:lstStyle/>
          <a:p>
            <a:pPr lvl="1" algn="l" rtl="0">
              <a:spcBef>
                <a:spcPct val="0"/>
              </a:spcBef>
            </a:pPr>
            <a:r>
              <a:rPr lang="en-US" sz="3200" dirty="0"/>
              <a:t>V</a:t>
            </a:r>
            <a:r>
              <a:rPr lang="en-US" sz="3200" dirty="0" smtClean="0"/>
              <a:t>alues that are often at the heart of workplace conflict</a:t>
            </a:r>
            <a:br>
              <a:rPr lang="en-US" sz="3200" dirty="0" smtClean="0"/>
            </a:br>
            <a:endParaRPr lang="en-US" sz="3200" dirty="0"/>
          </a:p>
        </p:txBody>
      </p:sp>
      <p:sp>
        <p:nvSpPr>
          <p:cNvPr id="2" name="Content Placeholder 1"/>
          <p:cNvSpPr>
            <a:spLocks noGrp="1"/>
          </p:cNvSpPr>
          <p:nvPr>
            <p:ph idx="1"/>
          </p:nvPr>
        </p:nvSpPr>
        <p:spPr/>
        <p:txBody>
          <a:bodyPr>
            <a:normAutofit fontScale="92500" lnSpcReduction="20000"/>
          </a:bodyPr>
          <a:lstStyle/>
          <a:p>
            <a:r>
              <a:rPr lang="en-US" dirty="0" smtClean="0"/>
              <a:t>Acceptance		</a:t>
            </a:r>
          </a:p>
          <a:p>
            <a:r>
              <a:rPr lang="en-US" dirty="0" smtClean="0"/>
              <a:t>Accomplishment</a:t>
            </a:r>
          </a:p>
          <a:p>
            <a:r>
              <a:rPr lang="en-US" dirty="0" smtClean="0"/>
              <a:t>Autonomy		</a:t>
            </a:r>
          </a:p>
          <a:p>
            <a:r>
              <a:rPr lang="en-US" dirty="0" smtClean="0"/>
              <a:t>Competence</a:t>
            </a:r>
          </a:p>
          <a:p>
            <a:r>
              <a:rPr lang="en-US" dirty="0" smtClean="0"/>
              <a:t>Control			</a:t>
            </a:r>
          </a:p>
          <a:p>
            <a:r>
              <a:rPr lang="en-US" dirty="0" smtClean="0"/>
              <a:t>Cooperation</a:t>
            </a:r>
          </a:p>
          <a:p>
            <a:r>
              <a:rPr lang="en-US" dirty="0" smtClean="0"/>
              <a:t>Recognition		</a:t>
            </a:r>
          </a:p>
          <a:p>
            <a:r>
              <a:rPr lang="en-US" dirty="0" smtClean="0"/>
              <a:t>Respect</a:t>
            </a:r>
          </a:p>
          <a:p>
            <a:endParaRPr lang="en-US" dirty="0" smtClean="0"/>
          </a:p>
          <a:p>
            <a:endParaRPr lang="en-US" dirty="0" smtClean="0"/>
          </a:p>
          <a:p>
            <a:r>
              <a:rPr lang="en-US" dirty="0" smtClean="0"/>
              <a:t>(cf. Scott, pg. 29)</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Simple Strategy</a:t>
            </a:r>
            <a:endParaRPr lang="en-US" dirty="0"/>
          </a:p>
        </p:txBody>
      </p:sp>
      <p:sp>
        <p:nvSpPr>
          <p:cNvPr id="2" name="Content Placeholder 1"/>
          <p:cNvSpPr>
            <a:spLocks noGrp="1"/>
          </p:cNvSpPr>
          <p:nvPr>
            <p:ph idx="1"/>
          </p:nvPr>
        </p:nvSpPr>
        <p:spPr/>
        <p:txBody>
          <a:bodyPr>
            <a:normAutofit/>
          </a:bodyPr>
          <a:lstStyle/>
          <a:p>
            <a:r>
              <a:rPr lang="en-US" dirty="0" smtClean="0"/>
              <a:t>Acknowledge the other person is hurt</a:t>
            </a:r>
          </a:p>
          <a:p>
            <a:r>
              <a:rPr lang="en-US" dirty="0" smtClean="0"/>
              <a:t>Show empathy</a:t>
            </a:r>
          </a:p>
          <a:p>
            <a:r>
              <a:rPr lang="en-US" dirty="0" smtClean="0"/>
              <a:t>Be patient</a:t>
            </a:r>
          </a:p>
          <a:p>
            <a:r>
              <a:rPr lang="en-US" dirty="0" smtClean="0"/>
              <a:t>Stay cool</a:t>
            </a:r>
          </a:p>
          <a:p>
            <a:r>
              <a:rPr lang="en-US" dirty="0" smtClean="0"/>
              <a:t>Understand the issues</a:t>
            </a:r>
          </a:p>
          <a:p>
            <a:r>
              <a:rPr lang="en-US" dirty="0" smtClean="0"/>
              <a:t>Set a vision</a:t>
            </a:r>
          </a:p>
          <a:p>
            <a:r>
              <a:rPr lang="en-US" dirty="0" smtClean="0"/>
              <a:t>Explore alternatives/solutions</a:t>
            </a:r>
          </a:p>
          <a:p>
            <a:r>
              <a:rPr lang="en-US" dirty="0" smtClean="0"/>
              <a:t>Agree on action</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GENERAL STRATEGIES FOR RESOLVING RESISTANCE</a:t>
            </a:r>
            <a:endParaRPr lang="en-US" dirty="0"/>
          </a:p>
        </p:txBody>
      </p:sp>
      <p:sp>
        <p:nvSpPr>
          <p:cNvPr id="2" name="Content Placeholder 1"/>
          <p:cNvSpPr>
            <a:spLocks noGrp="1"/>
          </p:cNvSpPr>
          <p:nvPr>
            <p:ph idx="1"/>
          </p:nvPr>
        </p:nvSpPr>
        <p:spPr/>
        <p:txBody>
          <a:bodyPr/>
          <a:lstStyle/>
          <a:p>
            <a:r>
              <a:rPr lang="en-US" dirty="0" smtClean="0"/>
              <a:t>Behind resistance are feelings. You can’t talk people out of how they are feeling.</a:t>
            </a:r>
          </a:p>
          <a:p>
            <a:r>
              <a:rPr lang="en-US" dirty="0" smtClean="0"/>
              <a:t>Try to help people verbalize their resistance/objections directly.</a:t>
            </a:r>
          </a:p>
          <a:p>
            <a:r>
              <a:rPr lang="en-US" dirty="0" smtClean="0"/>
              <a:t>It rarely works to fight the resistance head on.  Try to let the resistance dissipate the way a storm dissipates.</a:t>
            </a:r>
          </a:p>
          <a:p>
            <a:r>
              <a:rPr lang="en-US" dirty="0" smtClean="0"/>
              <a:t>  Look for neutral language to name the resistance.</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General strategies cont.</a:t>
            </a:r>
            <a:endParaRPr lang="en-US" dirty="0"/>
          </a:p>
        </p:txBody>
      </p:sp>
      <p:sp>
        <p:nvSpPr>
          <p:cNvPr id="2" name="Content Placeholder 1"/>
          <p:cNvSpPr>
            <a:spLocks noGrp="1"/>
          </p:cNvSpPr>
          <p:nvPr>
            <p:ph idx="1"/>
          </p:nvPr>
        </p:nvSpPr>
        <p:spPr/>
        <p:txBody>
          <a:bodyPr/>
          <a:lstStyle/>
          <a:p>
            <a:r>
              <a:rPr lang="en-US" dirty="0" smtClean="0"/>
              <a:t>Suspend the “J”</a:t>
            </a:r>
          </a:p>
          <a:p>
            <a:r>
              <a:rPr lang="en-US" dirty="0" smtClean="0"/>
              <a:t>Respond rather than react</a:t>
            </a:r>
          </a:p>
          <a:p>
            <a:r>
              <a:rPr lang="en-US" dirty="0" smtClean="0"/>
              <a:t>Work on being flexible, resilient, nimble</a:t>
            </a:r>
          </a:p>
          <a:p>
            <a:r>
              <a:rPr lang="en-US" dirty="0" smtClean="0"/>
              <a:t>To manage the interaction, </a:t>
            </a:r>
            <a:r>
              <a:rPr lang="en-US" u="sng" dirty="0" smtClean="0"/>
              <a:t>manage yourself.</a:t>
            </a:r>
            <a:endParaRPr lang="en-US" dirty="0" smtClean="0"/>
          </a:p>
          <a:p>
            <a:r>
              <a:rPr lang="en-US" dirty="0" smtClean="0"/>
              <a:t>Keep your focus on the goal or preferred outcomes</a:t>
            </a:r>
          </a:p>
          <a:p>
            <a:r>
              <a:rPr lang="en-US" dirty="0" smtClean="0"/>
              <a:t>Be open to incremental progress</a:t>
            </a:r>
          </a:p>
          <a:p>
            <a:r>
              <a:rPr lang="en-US" dirty="0" smtClean="0"/>
              <a:t>Time-outs with purpose</a:t>
            </a:r>
          </a:p>
          <a:p>
            <a:r>
              <a:rPr lang="en-US" dirty="0" smtClean="0"/>
              <a:t>Parking lot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General strategies cont:</a:t>
            </a:r>
            <a:endParaRPr lang="en-US" dirty="0"/>
          </a:p>
        </p:txBody>
      </p:sp>
      <p:sp>
        <p:nvSpPr>
          <p:cNvPr id="2" name="Content Placeholder 1"/>
          <p:cNvSpPr>
            <a:spLocks noGrp="1"/>
          </p:cNvSpPr>
          <p:nvPr>
            <p:ph idx="1"/>
          </p:nvPr>
        </p:nvSpPr>
        <p:spPr/>
        <p:txBody>
          <a:bodyPr/>
          <a:lstStyle/>
          <a:p>
            <a:r>
              <a:rPr lang="en-US" dirty="0" smtClean="0"/>
              <a:t>View challenging issues as dilemmas not impasses or problems</a:t>
            </a:r>
          </a:p>
          <a:p>
            <a:r>
              <a:rPr lang="en-US" dirty="0" smtClean="0"/>
              <a:t>Reframe</a:t>
            </a:r>
          </a:p>
          <a:p>
            <a:r>
              <a:rPr lang="en-US" dirty="0" smtClean="0"/>
              <a:t>Use observation skills to understand the other</a:t>
            </a:r>
          </a:p>
          <a:p>
            <a:r>
              <a:rPr lang="en-US" dirty="0" smtClean="0"/>
              <a:t>The power of “I” </a:t>
            </a:r>
          </a:p>
          <a:p>
            <a:r>
              <a:rPr lang="en-US" dirty="0" smtClean="0"/>
              <a:t>While silence can be helpful briefly, it isn’t helpful when used to hide the truth or the concerns</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US" dirty="0" smtClean="0"/>
              <a:t>Carol Fowler</a:t>
            </a:r>
          </a:p>
          <a:p>
            <a:pPr lvl="1"/>
            <a:r>
              <a:rPr lang="en-US" dirty="0" smtClean="0"/>
              <a:t>Retired Director of Personnel Services</a:t>
            </a:r>
          </a:p>
          <a:p>
            <a:pPr lvl="1"/>
            <a:r>
              <a:rPr lang="en-US" dirty="0" smtClean="0"/>
              <a:t>Archdiocese of Chicago</a:t>
            </a:r>
          </a:p>
          <a:p>
            <a:pPr>
              <a:buNone/>
            </a:pPr>
            <a:r>
              <a:rPr lang="en-US" dirty="0" smtClean="0"/>
              <a:t>	</a:t>
            </a:r>
          </a:p>
          <a:p>
            <a:r>
              <a:rPr lang="en-US" dirty="0" smtClean="0">
                <a:hlinkClick r:id="rId2"/>
              </a:rPr>
              <a:t>clfowler5455@gmail.com</a:t>
            </a:r>
            <a:endParaRPr lang="en-US" dirty="0" smtClean="0"/>
          </a:p>
          <a:p>
            <a:endParaRPr lang="en-US" dirty="0" smtClean="0"/>
          </a:p>
          <a:p>
            <a:r>
              <a:rPr lang="en-US" dirty="0" smtClean="0"/>
              <a:t>312-320-9346 (Cell)</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General strategies cont:</a:t>
            </a:r>
            <a:endParaRPr lang="en-US" dirty="0"/>
          </a:p>
        </p:txBody>
      </p:sp>
      <p:sp>
        <p:nvSpPr>
          <p:cNvPr id="2" name="Content Placeholder 1"/>
          <p:cNvSpPr>
            <a:spLocks noGrp="1"/>
          </p:cNvSpPr>
          <p:nvPr>
            <p:ph idx="1"/>
          </p:nvPr>
        </p:nvSpPr>
        <p:spPr/>
        <p:txBody>
          <a:bodyPr/>
          <a:lstStyle/>
          <a:p>
            <a:r>
              <a:rPr lang="en-US" dirty="0" smtClean="0"/>
              <a:t>Set norms and expectations for the resistance resolution conversations that are good basic communication norms as well as norms attuned to our faith.</a:t>
            </a:r>
          </a:p>
          <a:p>
            <a:r>
              <a:rPr lang="en-US" dirty="0" smtClean="0"/>
              <a:t>Seek to understand.  Don’t dismiss anyone</a:t>
            </a:r>
          </a:p>
          <a:p>
            <a:r>
              <a:rPr lang="en-US" dirty="0" err="1" smtClean="0"/>
              <a:t>Communio</a:t>
            </a:r>
            <a:r>
              <a:rPr lang="en-US" dirty="0" smtClean="0"/>
              <a:t>:  Build a bridge, Cross the bridge, invite others to cross the bridge</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General strategies cont:</a:t>
            </a:r>
            <a:endParaRPr lang="en-US" dirty="0"/>
          </a:p>
        </p:txBody>
      </p:sp>
      <p:sp>
        <p:nvSpPr>
          <p:cNvPr id="2" name="Content Placeholder 1"/>
          <p:cNvSpPr>
            <a:spLocks noGrp="1"/>
          </p:cNvSpPr>
          <p:nvPr>
            <p:ph idx="1"/>
          </p:nvPr>
        </p:nvSpPr>
        <p:spPr/>
        <p:txBody>
          <a:bodyPr/>
          <a:lstStyle/>
          <a:p>
            <a:r>
              <a:rPr lang="en-US" dirty="0" smtClean="0"/>
              <a:t>Vision:  The “What if” question. Brainstorming possibilities</a:t>
            </a:r>
          </a:p>
          <a:p>
            <a:r>
              <a:rPr lang="en-US" dirty="0" smtClean="0"/>
              <a:t>Adopt peace keeping, peace-preserving, peace </a:t>
            </a:r>
            <a:r>
              <a:rPr lang="en-US" smtClean="0"/>
              <a:t>promoting language</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7"/>
            <a:ext cx="8229600" cy="1856853"/>
          </a:xfrm>
        </p:spPr>
        <p:txBody>
          <a:bodyPr>
            <a:normAutofit fontScale="90000"/>
          </a:bodyPr>
          <a:lstStyle/>
          <a:p>
            <a:r>
              <a:rPr lang="en-US" dirty="0" smtClean="0"/>
              <a:t>STRATEGIES FOR RESOLVING CONFLICTS BETWEEN YOUR EMPLOYEES </a:t>
            </a:r>
            <a:endParaRPr lang="en-US" dirty="0"/>
          </a:p>
        </p:txBody>
      </p:sp>
      <p:sp>
        <p:nvSpPr>
          <p:cNvPr id="2" name="Content Placeholder 1"/>
          <p:cNvSpPr>
            <a:spLocks noGrp="1"/>
          </p:cNvSpPr>
          <p:nvPr>
            <p:ph idx="1"/>
          </p:nvPr>
        </p:nvSpPr>
        <p:spPr>
          <a:xfrm>
            <a:off x="457200" y="2131490"/>
            <a:ext cx="8229600" cy="4525963"/>
          </a:xfrm>
        </p:spPr>
        <p:txBody>
          <a:bodyPr/>
          <a:lstStyle/>
          <a:p>
            <a:r>
              <a:rPr lang="en-US" dirty="0" smtClean="0"/>
              <a:t>Assess the cost and scope of the conflict</a:t>
            </a:r>
          </a:p>
          <a:p>
            <a:r>
              <a:rPr lang="en-US" dirty="0" smtClean="0"/>
              <a:t>Empower staff to handle the conflict</a:t>
            </a:r>
          </a:p>
          <a:p>
            <a:r>
              <a:rPr lang="en-US" dirty="0" smtClean="0"/>
              <a:t>Develop a plan for mediation</a:t>
            </a:r>
          </a:p>
          <a:p>
            <a:r>
              <a:rPr lang="en-US" dirty="0" smtClean="0"/>
              <a:t>Prepare for a meeting</a:t>
            </a:r>
          </a:p>
          <a:p>
            <a:r>
              <a:rPr lang="en-US" dirty="0" smtClean="0"/>
              <a:t>Negotiate possible solutions to a conflict</a:t>
            </a:r>
          </a:p>
          <a:p>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US" dirty="0" smtClean="0"/>
              <a:t>Mediation meeting with two persons or a group</a:t>
            </a:r>
          </a:p>
          <a:p>
            <a:pPr lvl="1"/>
            <a:r>
              <a:rPr lang="en-US" dirty="0" smtClean="0"/>
              <a:t>Establish ground rules</a:t>
            </a:r>
          </a:p>
          <a:p>
            <a:pPr lvl="1"/>
            <a:r>
              <a:rPr lang="en-US" dirty="0" smtClean="0"/>
              <a:t>Active listening</a:t>
            </a:r>
          </a:p>
          <a:p>
            <a:pPr lvl="1"/>
            <a:r>
              <a:rPr lang="en-US" dirty="0" smtClean="0"/>
              <a:t>Your role</a:t>
            </a:r>
          </a:p>
          <a:p>
            <a:pPr lvl="1"/>
            <a:r>
              <a:rPr lang="en-US" dirty="0" smtClean="0"/>
              <a:t>Reflecting emotions</a:t>
            </a:r>
          </a:p>
          <a:p>
            <a:pPr lvl="1"/>
            <a:r>
              <a:rPr lang="en-US" dirty="0" smtClean="0"/>
              <a:t>Label issues</a:t>
            </a:r>
          </a:p>
          <a:p>
            <a:pPr lvl="1"/>
            <a:r>
              <a:rPr lang="en-US" dirty="0" smtClean="0"/>
              <a:t>Hone in on values</a:t>
            </a:r>
          </a:p>
          <a:p>
            <a:pPr lvl="1"/>
            <a:r>
              <a:rPr lang="en-US" dirty="0" smtClean="0"/>
              <a:t>Identify issues that cause resistance</a:t>
            </a:r>
          </a:p>
          <a:p>
            <a:pPr lvl="1"/>
            <a:r>
              <a:rPr lang="en-US" dirty="0" smtClean="0"/>
              <a:t>Negotiate possible solutions</a:t>
            </a:r>
          </a:p>
          <a:p>
            <a:pPr lvl="1"/>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4710" y="452718"/>
            <a:ext cx="7055380" cy="1186302"/>
          </a:xfrm>
        </p:spPr>
        <p:txBody>
          <a:bodyPr>
            <a:normAutofit/>
          </a:bodyPr>
          <a:lstStyle/>
          <a:p>
            <a:r>
              <a:rPr lang="en-US" dirty="0" smtClean="0"/>
              <a:t>SIGNS OF RESISTANCE</a:t>
            </a:r>
            <a:endParaRPr lang="en-US" dirty="0"/>
          </a:p>
        </p:txBody>
      </p:sp>
      <p:sp>
        <p:nvSpPr>
          <p:cNvPr id="2" name="Content Placeholder 1"/>
          <p:cNvSpPr>
            <a:spLocks noGrp="1"/>
          </p:cNvSpPr>
          <p:nvPr>
            <p:ph idx="1"/>
          </p:nvPr>
        </p:nvSpPr>
        <p:spPr>
          <a:xfrm>
            <a:off x="827700" y="1466491"/>
            <a:ext cx="6711654" cy="5003320"/>
          </a:xfrm>
        </p:spPr>
        <p:txBody>
          <a:bodyPr/>
          <a:lstStyle/>
          <a:p>
            <a:r>
              <a:rPr lang="en-US" dirty="0" smtClean="0"/>
              <a:t>When the resistance takes this form what can you say?</a:t>
            </a:r>
          </a:p>
          <a:p>
            <a:r>
              <a:rPr lang="en-US" dirty="0" smtClean="0"/>
              <a:t>One Word Answers</a:t>
            </a:r>
          </a:p>
          <a:p>
            <a:r>
              <a:rPr lang="en-US" dirty="0" smtClean="0"/>
              <a:t>Changing the Subject</a:t>
            </a:r>
          </a:p>
          <a:p>
            <a:r>
              <a:rPr lang="en-US" dirty="0" smtClean="0"/>
              <a:t>Compliance</a:t>
            </a:r>
          </a:p>
          <a:p>
            <a:r>
              <a:rPr lang="en-US" dirty="0" smtClean="0"/>
              <a:t>Silence</a:t>
            </a:r>
          </a:p>
          <a:p>
            <a:r>
              <a:rPr lang="en-US" dirty="0" smtClean="0"/>
              <a:t>Press for Solutions</a:t>
            </a:r>
          </a:p>
          <a:p>
            <a:r>
              <a:rPr lang="en-US" dirty="0" smtClean="0"/>
              <a:t>Attack</a:t>
            </a:r>
          </a:p>
          <a:p>
            <a:r>
              <a:rPr lang="en-US" dirty="0"/>
              <a:t>Intransigence</a:t>
            </a:r>
          </a:p>
          <a:p>
            <a:r>
              <a:rPr lang="en-US" dirty="0"/>
              <a:t>High Emotion/Intensity</a:t>
            </a:r>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2002846"/>
          </a:xfrm>
        </p:spPr>
        <p:txBody>
          <a:bodyPr>
            <a:normAutofit fontScale="90000"/>
          </a:bodyPr>
          <a:lstStyle/>
          <a:p>
            <a:r>
              <a:rPr lang="en-US" dirty="0" smtClean="0"/>
              <a:t>STRATEGIES FOR HANDLING CONFLICT BETWEEN YOU AND SOMEONE ELSE</a:t>
            </a:r>
            <a:endParaRPr lang="en-US" dirty="0"/>
          </a:p>
        </p:txBody>
      </p:sp>
      <p:sp>
        <p:nvSpPr>
          <p:cNvPr id="2" name="Content Placeholder 1"/>
          <p:cNvSpPr>
            <a:spLocks noGrp="1"/>
          </p:cNvSpPr>
          <p:nvPr>
            <p:ph idx="1"/>
          </p:nvPr>
        </p:nvSpPr>
        <p:spPr>
          <a:xfrm>
            <a:off x="457200" y="2332037"/>
            <a:ext cx="8229600" cy="4525963"/>
          </a:xfrm>
        </p:spPr>
        <p:txBody>
          <a:bodyPr/>
          <a:lstStyle/>
          <a:p>
            <a:r>
              <a:rPr lang="en-US" dirty="0" smtClean="0"/>
              <a:t>Figure out your core values and ask the same of the other person</a:t>
            </a:r>
          </a:p>
          <a:p>
            <a:r>
              <a:rPr lang="en-US" dirty="0" smtClean="0"/>
              <a:t>Identify your hot buttons</a:t>
            </a:r>
          </a:p>
          <a:p>
            <a:r>
              <a:rPr lang="en-US" dirty="0" smtClean="0"/>
              <a:t>Are you a good listener</a:t>
            </a:r>
          </a:p>
          <a:p>
            <a:r>
              <a:rPr lang="en-US" dirty="0" smtClean="0"/>
              <a:t>Recognize your strengths</a:t>
            </a:r>
          </a:p>
          <a:p>
            <a:r>
              <a:rPr lang="en-US" dirty="0" smtClean="0"/>
              <a:t>Think about what the other person wants</a:t>
            </a:r>
          </a:p>
          <a:p>
            <a:r>
              <a:rPr lang="en-US" dirty="0" smtClean="0"/>
              <a:t>Is there common ground?</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When the Conflict is with Someone you Supervise</a:t>
            </a:r>
            <a:endParaRPr lang="en-US" dirty="0"/>
          </a:p>
        </p:txBody>
      </p:sp>
      <p:sp>
        <p:nvSpPr>
          <p:cNvPr id="2" name="Content Placeholder 1"/>
          <p:cNvSpPr>
            <a:spLocks noGrp="1"/>
          </p:cNvSpPr>
          <p:nvPr>
            <p:ph idx="1"/>
          </p:nvPr>
        </p:nvSpPr>
        <p:spPr/>
        <p:txBody>
          <a:bodyPr/>
          <a:lstStyle/>
          <a:p>
            <a:r>
              <a:rPr lang="en-US" dirty="0" smtClean="0"/>
              <a:t>Create a dialogue</a:t>
            </a:r>
          </a:p>
          <a:p>
            <a:r>
              <a:rPr lang="en-US" dirty="0" smtClean="0"/>
              <a:t>Conflicts usually about:</a:t>
            </a:r>
          </a:p>
          <a:p>
            <a:pPr lvl="1"/>
            <a:r>
              <a:rPr lang="en-US" dirty="0" smtClean="0"/>
              <a:t>Communication</a:t>
            </a:r>
          </a:p>
          <a:p>
            <a:pPr lvl="1"/>
            <a:r>
              <a:rPr lang="en-US" dirty="0" smtClean="0"/>
              <a:t>Work habits</a:t>
            </a:r>
          </a:p>
          <a:p>
            <a:pPr lvl="1"/>
            <a:r>
              <a:rPr lang="en-US" dirty="0" smtClean="0"/>
              <a:t>Treatment</a:t>
            </a:r>
          </a:p>
          <a:p>
            <a:pPr lvl="1"/>
            <a:r>
              <a:rPr lang="en-US" dirty="0" smtClean="0"/>
              <a:t>Attitude</a:t>
            </a:r>
          </a:p>
          <a:p>
            <a:pPr lvl="1"/>
            <a:r>
              <a:rPr lang="en-US" dirty="0" smtClean="0"/>
              <a:t>Gossip</a:t>
            </a:r>
          </a:p>
          <a:p>
            <a:pPr lvl="1"/>
            <a:r>
              <a:rPr lang="en-US" dirty="0" smtClean="0"/>
              <a:t>Honesty</a:t>
            </a:r>
          </a:p>
          <a:p>
            <a:pPr lvl="1"/>
            <a:r>
              <a:rPr lang="en-US" dirty="0" smtClean="0"/>
              <a:t>In subordination</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4710" y="452718"/>
            <a:ext cx="7055380" cy="996520"/>
          </a:xfrm>
        </p:spPr>
        <p:txBody>
          <a:bodyPr/>
          <a:lstStyle/>
          <a:p>
            <a:r>
              <a:rPr lang="en-US" dirty="0" smtClean="0"/>
              <a:t>Your Approach</a:t>
            </a:r>
            <a:endParaRPr lang="en-US" dirty="0"/>
          </a:p>
        </p:txBody>
      </p:sp>
      <p:sp>
        <p:nvSpPr>
          <p:cNvPr id="2" name="Content Placeholder 1"/>
          <p:cNvSpPr>
            <a:spLocks noGrp="1"/>
          </p:cNvSpPr>
          <p:nvPr>
            <p:ph idx="1"/>
          </p:nvPr>
        </p:nvSpPr>
        <p:spPr>
          <a:xfrm>
            <a:off x="827700" y="1259457"/>
            <a:ext cx="6711654" cy="4988949"/>
          </a:xfrm>
        </p:spPr>
        <p:txBody>
          <a:bodyPr/>
          <a:lstStyle/>
          <a:p>
            <a:r>
              <a:rPr lang="en-US" dirty="0" smtClean="0"/>
              <a:t>You are in this conflict with the staff member (It takes two to tango)</a:t>
            </a:r>
          </a:p>
          <a:p>
            <a:r>
              <a:rPr lang="en-US" dirty="0" smtClean="0"/>
              <a:t>Put yourself in her shoes and ask how you would want your boss to approach you</a:t>
            </a:r>
          </a:p>
          <a:p>
            <a:r>
              <a:rPr lang="en-US" dirty="0" smtClean="0"/>
              <a:t>Set a goal for discussion that helps both of you get back on track</a:t>
            </a:r>
          </a:p>
          <a:p>
            <a:r>
              <a:rPr lang="en-US" dirty="0" smtClean="0"/>
              <a:t>Be honest with yourself about your part in the conflict</a:t>
            </a:r>
          </a:p>
          <a:p>
            <a:r>
              <a:rPr lang="en-US" dirty="0" smtClean="0"/>
              <a:t>Commit to a new approach</a:t>
            </a:r>
          </a:p>
          <a:p>
            <a:r>
              <a:rPr lang="en-US" dirty="0" smtClean="0"/>
              <a:t>Apologize when necessary and appropriate</a:t>
            </a:r>
          </a:p>
          <a:p>
            <a:r>
              <a:rPr lang="en-US" dirty="0"/>
              <a:t>Keep your power in check</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Your Approach with your Supervisor</a:t>
            </a:r>
            <a:endParaRPr lang="en-US" dirty="0"/>
          </a:p>
        </p:txBody>
      </p:sp>
      <p:sp>
        <p:nvSpPr>
          <p:cNvPr id="2" name="Content Placeholder 1"/>
          <p:cNvSpPr>
            <a:spLocks noGrp="1"/>
          </p:cNvSpPr>
          <p:nvPr>
            <p:ph idx="1"/>
          </p:nvPr>
        </p:nvSpPr>
        <p:spPr/>
        <p:txBody>
          <a:bodyPr/>
          <a:lstStyle/>
          <a:p>
            <a:r>
              <a:rPr lang="en-US" dirty="0" smtClean="0"/>
              <a:t>When is it a good idea to ask for a meeting?</a:t>
            </a:r>
          </a:p>
          <a:p>
            <a:pPr lvl="1"/>
            <a:r>
              <a:rPr lang="en-US" dirty="0" smtClean="0"/>
              <a:t>You are determined to stay with the organization</a:t>
            </a:r>
          </a:p>
          <a:p>
            <a:pPr lvl="1"/>
            <a:r>
              <a:rPr lang="en-US" dirty="0" smtClean="0"/>
              <a:t>One or both of you are new and got off to a bad start</a:t>
            </a:r>
          </a:p>
          <a:p>
            <a:pPr lvl="1"/>
            <a:r>
              <a:rPr lang="en-US" dirty="0" smtClean="0"/>
              <a:t>You are concerned about your reputation</a:t>
            </a:r>
          </a:p>
          <a:p>
            <a:pPr lvl="1"/>
            <a:r>
              <a:rPr lang="en-US" dirty="0" smtClean="0"/>
              <a:t>Respect and/or dignity have been violated</a:t>
            </a:r>
          </a:p>
          <a:p>
            <a:pPr lvl="1"/>
            <a:r>
              <a:rPr lang="en-US" dirty="0" smtClean="0"/>
              <a:t>Situation can’t be ignored</a:t>
            </a:r>
          </a:p>
          <a:p>
            <a:pPr lvl="1"/>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When shouldn’t you meet:</a:t>
            </a:r>
            <a:endParaRPr lang="en-US" dirty="0"/>
          </a:p>
        </p:txBody>
      </p:sp>
      <p:sp>
        <p:nvSpPr>
          <p:cNvPr id="2" name="Content Placeholder 1"/>
          <p:cNvSpPr>
            <a:spLocks noGrp="1"/>
          </p:cNvSpPr>
          <p:nvPr>
            <p:ph idx="1"/>
          </p:nvPr>
        </p:nvSpPr>
        <p:spPr/>
        <p:txBody>
          <a:bodyPr/>
          <a:lstStyle/>
          <a:p>
            <a:r>
              <a:rPr lang="en-US" dirty="0" smtClean="0"/>
              <a:t>Emotions are intense especially anger</a:t>
            </a:r>
          </a:p>
          <a:p>
            <a:r>
              <a:rPr lang="en-US" dirty="0" smtClean="0"/>
              <a:t>Relevant issues are not yet known</a:t>
            </a:r>
          </a:p>
          <a:p>
            <a:r>
              <a:rPr lang="en-US" dirty="0" smtClean="0"/>
              <a:t>The situation is in flux</a:t>
            </a:r>
          </a:p>
          <a:p>
            <a:r>
              <a:rPr lang="en-US" dirty="0" smtClean="0"/>
              <a:t>You are not ready to listen but only want to vent</a:t>
            </a:r>
          </a:p>
          <a:p>
            <a:r>
              <a:rPr lang="en-US" dirty="0" smtClean="0"/>
              <a:t>You are not prepared to give up being a  “victim”.</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 OF PRESENTATION</a:t>
            </a:r>
            <a:endParaRPr lang="en-US" dirty="0"/>
          </a:p>
        </p:txBody>
      </p:sp>
      <p:sp>
        <p:nvSpPr>
          <p:cNvPr id="3" name="Content Placeholder 2"/>
          <p:cNvSpPr>
            <a:spLocks noGrp="1"/>
          </p:cNvSpPr>
          <p:nvPr>
            <p:ph idx="1"/>
          </p:nvPr>
        </p:nvSpPr>
        <p:spPr/>
        <p:txBody>
          <a:bodyPr/>
          <a:lstStyle/>
          <a:p>
            <a:r>
              <a:rPr lang="en-US" dirty="0" smtClean="0"/>
              <a:t>PASSIVE AGGRESSIVE</a:t>
            </a:r>
          </a:p>
          <a:p>
            <a:r>
              <a:rPr lang="en-US" dirty="0" smtClean="0"/>
              <a:t>CAUSES OF CONFLICT </a:t>
            </a:r>
          </a:p>
          <a:p>
            <a:r>
              <a:rPr lang="en-US" dirty="0" smtClean="0"/>
              <a:t>GENERAL STRATEGIES FOR REDUCING CONFLICT</a:t>
            </a:r>
          </a:p>
          <a:p>
            <a:r>
              <a:rPr lang="en-US" dirty="0" smtClean="0"/>
              <a:t>MANAGING CONFLICT IN THE CHURCH WORKPLACE</a:t>
            </a:r>
          </a:p>
          <a:p>
            <a:r>
              <a:rPr lang="en-US" dirty="0" smtClean="0"/>
              <a:t>COMMUNICATION SKILLS including reflective listening and negotiation</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Steps that Lead to Effectiveness</a:t>
            </a:r>
            <a:endParaRPr lang="en-US" dirty="0"/>
          </a:p>
        </p:txBody>
      </p:sp>
      <p:sp>
        <p:nvSpPr>
          <p:cNvPr id="2" name="Content Placeholder 1"/>
          <p:cNvSpPr>
            <a:spLocks noGrp="1"/>
          </p:cNvSpPr>
          <p:nvPr>
            <p:ph idx="1"/>
          </p:nvPr>
        </p:nvSpPr>
        <p:spPr/>
        <p:txBody>
          <a:bodyPr/>
          <a:lstStyle/>
          <a:p>
            <a:r>
              <a:rPr lang="en-US" dirty="0" smtClean="0"/>
              <a:t>Ask for a block of time that allows for in-depth conversation without distractions</a:t>
            </a:r>
          </a:p>
          <a:p>
            <a:r>
              <a:rPr lang="en-US" dirty="0" smtClean="0"/>
              <a:t>Have a specific goal for the meeting in mind</a:t>
            </a:r>
          </a:p>
          <a:p>
            <a:r>
              <a:rPr lang="en-US" dirty="0" smtClean="0"/>
              <a:t>Write down your goals and the facts as you know them before the meeting</a:t>
            </a:r>
          </a:p>
          <a:p>
            <a:r>
              <a:rPr lang="en-US" dirty="0" smtClean="0"/>
              <a:t>Be ready with at least 3 suggestions for decisions</a:t>
            </a:r>
          </a:p>
          <a:p>
            <a:r>
              <a:rPr lang="en-US" dirty="0" smtClean="0"/>
              <a:t>Apologize readily if you have erred</a:t>
            </a:r>
          </a:p>
          <a:p>
            <a:r>
              <a:rPr lang="en-US" dirty="0" smtClean="0"/>
              <a:t>Admit your limitations</a:t>
            </a:r>
          </a:p>
          <a:p>
            <a:r>
              <a:rPr lang="en-US" dirty="0" smtClean="0"/>
              <a:t>Graciously accept any apology</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What Can You Control?</a:t>
            </a:r>
            <a:endParaRPr lang="en-US" dirty="0"/>
          </a:p>
        </p:txBody>
      </p:sp>
      <p:sp>
        <p:nvSpPr>
          <p:cNvPr id="2" name="Content Placeholder 1"/>
          <p:cNvSpPr>
            <a:spLocks noGrp="1"/>
          </p:cNvSpPr>
          <p:nvPr>
            <p:ph idx="1"/>
          </p:nvPr>
        </p:nvSpPr>
        <p:spPr/>
        <p:txBody>
          <a:bodyPr/>
          <a:lstStyle/>
          <a:p>
            <a:r>
              <a:rPr lang="en-US" dirty="0" smtClean="0"/>
              <a:t>Your responses</a:t>
            </a:r>
          </a:p>
          <a:p>
            <a:r>
              <a:rPr lang="en-US" dirty="0" smtClean="0"/>
              <a:t>Your perspective</a:t>
            </a:r>
          </a:p>
          <a:p>
            <a:r>
              <a:rPr lang="en-US" dirty="0" smtClean="0"/>
              <a:t>Your responses</a:t>
            </a:r>
          </a:p>
          <a:p>
            <a:r>
              <a:rPr lang="en-US" dirty="0" smtClean="0"/>
              <a:t>Your investment</a:t>
            </a:r>
          </a:p>
          <a:p>
            <a:r>
              <a:rPr lang="en-US" dirty="0" smtClean="0"/>
              <a:t>Your role in the conflict</a:t>
            </a:r>
          </a:p>
          <a:p>
            <a:r>
              <a:rPr lang="en-US" dirty="0" smtClean="0"/>
              <a:t>Your expectations</a:t>
            </a:r>
          </a:p>
          <a:p>
            <a:r>
              <a:rPr lang="en-US" dirty="0" smtClean="0"/>
              <a:t>Your energy</a:t>
            </a:r>
          </a:p>
          <a:p>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84710" y="452718"/>
            <a:ext cx="7055380" cy="1790150"/>
          </a:xfrm>
        </p:spPr>
        <p:txBody>
          <a:bodyPr>
            <a:normAutofit fontScale="90000"/>
          </a:bodyPr>
          <a:lstStyle/>
          <a:p>
            <a:r>
              <a:rPr lang="en-US" dirty="0" smtClean="0"/>
              <a:t>What Reasons Managers Give for Not Addressing Conflict</a:t>
            </a:r>
            <a:endParaRPr lang="en-US" dirty="0"/>
          </a:p>
        </p:txBody>
      </p:sp>
      <p:sp>
        <p:nvSpPr>
          <p:cNvPr id="2" name="Content Placeholder 1"/>
          <p:cNvSpPr>
            <a:spLocks noGrp="1"/>
          </p:cNvSpPr>
          <p:nvPr>
            <p:ph idx="1"/>
          </p:nvPr>
        </p:nvSpPr>
        <p:spPr>
          <a:xfrm>
            <a:off x="827700" y="2242868"/>
            <a:ext cx="6711654" cy="4005538"/>
          </a:xfrm>
        </p:spPr>
        <p:txBody>
          <a:bodyPr/>
          <a:lstStyle/>
          <a:p>
            <a:r>
              <a:rPr lang="en-US" dirty="0" smtClean="0"/>
              <a:t>I don’t know how</a:t>
            </a:r>
          </a:p>
          <a:p>
            <a:r>
              <a:rPr lang="en-US" dirty="0" smtClean="0"/>
              <a:t>I don’t want to open a can of worms</a:t>
            </a:r>
          </a:p>
          <a:p>
            <a:r>
              <a:rPr lang="en-US" dirty="0" smtClean="0"/>
              <a:t>I haven’t succeeded previously</a:t>
            </a:r>
          </a:p>
          <a:p>
            <a:r>
              <a:rPr lang="en-US" dirty="0" smtClean="0"/>
              <a:t>Problem? What Problem?</a:t>
            </a:r>
          </a:p>
          <a:p>
            <a:r>
              <a:rPr lang="en-US" dirty="0" smtClean="0"/>
              <a:t>I Don’t Know where to start.</a:t>
            </a:r>
          </a:p>
          <a:p>
            <a:r>
              <a:rPr lang="en-US" dirty="0" smtClean="0"/>
              <a:t>It’s not my business</a:t>
            </a:r>
          </a:p>
          <a:p>
            <a:r>
              <a:rPr lang="en-US" dirty="0" smtClean="0"/>
              <a:t>I have real work to do.</a:t>
            </a:r>
          </a:p>
          <a:p>
            <a:r>
              <a:rPr lang="en-US" dirty="0" smtClean="0"/>
              <a:t>I don’t want to have to fire anyone.</a:t>
            </a:r>
          </a:p>
          <a:p>
            <a:r>
              <a:rPr lang="en-US" dirty="0" smtClean="0"/>
              <a:t>I don’t want to look bad.</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RESOURCES</a:t>
            </a:r>
            <a:endParaRPr lang="en-US" dirty="0"/>
          </a:p>
        </p:txBody>
      </p:sp>
      <p:sp>
        <p:nvSpPr>
          <p:cNvPr id="3" name="Content Placeholder 2"/>
          <p:cNvSpPr>
            <a:spLocks noGrp="1"/>
          </p:cNvSpPr>
          <p:nvPr>
            <p:ph idx="1"/>
          </p:nvPr>
        </p:nvSpPr>
        <p:spPr/>
        <p:txBody>
          <a:bodyPr/>
          <a:lstStyle/>
          <a:p>
            <a:r>
              <a:rPr lang="en-US" dirty="0" smtClean="0"/>
              <a:t>Garrido, Ann, </a:t>
            </a:r>
            <a:r>
              <a:rPr lang="en-US" u="sng" dirty="0" smtClean="0"/>
              <a:t>Redeeming Conflict, </a:t>
            </a:r>
            <a:r>
              <a:rPr lang="en-US" dirty="0" smtClean="0"/>
              <a:t>Ave Maria Press, Notre Dame, IN 2016</a:t>
            </a:r>
          </a:p>
          <a:p>
            <a:r>
              <a:rPr lang="en-US" dirty="0" smtClean="0"/>
              <a:t>Garrido, Ann, </a:t>
            </a:r>
            <a:r>
              <a:rPr lang="en-US" u="sng" dirty="0" smtClean="0"/>
              <a:t>Redeeming </a:t>
            </a:r>
            <a:r>
              <a:rPr lang="en-US" u="sng" dirty="0" err="1" smtClean="0"/>
              <a:t>Adminstration</a:t>
            </a:r>
            <a:r>
              <a:rPr lang="en-US" u="sng" dirty="0" smtClean="0"/>
              <a:t>, </a:t>
            </a:r>
            <a:r>
              <a:rPr lang="en-US" dirty="0" smtClean="0"/>
              <a:t>Ave Maria Press, Notre Dame, IN 2013</a:t>
            </a:r>
          </a:p>
          <a:p>
            <a:r>
              <a:rPr lang="en-US" dirty="0" smtClean="0"/>
              <a:t>Senior, Donald, </a:t>
            </a:r>
            <a:r>
              <a:rPr lang="en-US" u="sng" dirty="0" smtClean="0"/>
              <a:t>The Gift of Administration,</a:t>
            </a:r>
            <a:r>
              <a:rPr lang="en-US" dirty="0" smtClean="0"/>
              <a:t> Liturgical Press, Collegeville, MN 2016</a:t>
            </a:r>
          </a:p>
          <a:p>
            <a:r>
              <a:rPr lang="en-US" dirty="0" smtClean="0"/>
              <a:t>Lencioni</a:t>
            </a:r>
            <a:r>
              <a:rPr lang="en-US" smtClean="0"/>
              <a:t>, Patrick, </a:t>
            </a:r>
            <a:r>
              <a:rPr lang="en-US" u="sng" smtClean="0"/>
              <a:t>Death by Meeting,</a:t>
            </a:r>
            <a:r>
              <a:rPr lang="en-US" smtClean="0"/>
              <a:t> John Wiley &amp; Sons, 2004</a:t>
            </a:r>
            <a:endParaRPr lang="en-US"/>
          </a:p>
        </p:txBody>
      </p:sp>
    </p:spTree>
    <p:extLst>
      <p:ext uri="{BB962C8B-B14F-4D97-AF65-F5344CB8AC3E}">
        <p14:creationId xmlns:p14="http://schemas.microsoft.com/office/powerpoint/2010/main" xmlns="" val="13355650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RESOURCES</a:t>
            </a:r>
            <a:endParaRPr lang="en-US" dirty="0"/>
          </a:p>
        </p:txBody>
      </p:sp>
      <p:sp>
        <p:nvSpPr>
          <p:cNvPr id="2" name="Content Placeholder 1"/>
          <p:cNvSpPr>
            <a:spLocks noGrp="1"/>
          </p:cNvSpPr>
          <p:nvPr>
            <p:ph idx="1"/>
          </p:nvPr>
        </p:nvSpPr>
        <p:spPr/>
        <p:txBody>
          <a:bodyPr/>
          <a:lstStyle/>
          <a:p>
            <a:r>
              <a:rPr lang="en-US" u="sng" dirty="0" smtClean="0"/>
              <a:t>Conflict Resolution at Work For Dummies</a:t>
            </a:r>
            <a:r>
              <a:rPr lang="en-US" dirty="0" smtClean="0"/>
              <a:t> by Vivian Scott</a:t>
            </a:r>
          </a:p>
          <a:p>
            <a:r>
              <a:rPr lang="en-US" u="sng" dirty="0" smtClean="0"/>
              <a:t>Perfect Phrases for Dealing with Difficult People</a:t>
            </a:r>
            <a:r>
              <a:rPr lang="en-US" dirty="0" smtClean="0"/>
              <a:t> by Susan Benjamin</a:t>
            </a:r>
          </a:p>
          <a:p>
            <a:r>
              <a:rPr lang="en-US" u="sng" dirty="0" smtClean="0"/>
              <a:t>Perfect Phrases for Conflict Resolution </a:t>
            </a:r>
            <a:r>
              <a:rPr lang="en-US" dirty="0" smtClean="0"/>
              <a:t>by Lawrence </a:t>
            </a:r>
            <a:r>
              <a:rPr lang="en-US" dirty="0" err="1" smtClean="0"/>
              <a:t>Polsky</a:t>
            </a:r>
            <a:r>
              <a:rPr lang="en-US" dirty="0" smtClean="0"/>
              <a:t> and Antoine </a:t>
            </a:r>
            <a:r>
              <a:rPr lang="en-US" dirty="0" err="1" smtClean="0"/>
              <a:t>Gerschel</a:t>
            </a:r>
            <a:endParaRPr lang="en-US" dirty="0" smtClean="0"/>
          </a:p>
          <a:p>
            <a:r>
              <a:rPr lang="en-US" dirty="0" smtClean="0"/>
              <a:t>Ralph </a:t>
            </a:r>
            <a:r>
              <a:rPr lang="en-US" dirty="0" err="1" smtClean="0"/>
              <a:t>Bonaccorsi</a:t>
            </a:r>
            <a:r>
              <a:rPr lang="en-US" dirty="0" smtClean="0"/>
              <a:t>, Director of the Office of Conciliation Services, Archdiocese of Chicago</a:t>
            </a:r>
          </a:p>
          <a:p>
            <a:endParaRPr lang="en-US" u="sng"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a:t>
            </a:r>
            <a:endParaRPr lang="en-US" dirty="0"/>
          </a:p>
        </p:txBody>
      </p:sp>
      <p:sp>
        <p:nvSpPr>
          <p:cNvPr id="3" name="Content Placeholder 2"/>
          <p:cNvSpPr>
            <a:spLocks noGrp="1"/>
          </p:cNvSpPr>
          <p:nvPr>
            <p:ph idx="1"/>
          </p:nvPr>
        </p:nvSpPr>
        <p:spPr/>
        <p:txBody>
          <a:bodyPr>
            <a:normAutofit/>
          </a:bodyPr>
          <a:lstStyle/>
          <a:p>
            <a:r>
              <a:rPr lang="en-US" dirty="0" smtClean="0"/>
              <a:t>Conflict, disagreements and difficulties are normal and not to be feared.  (Where two or three are gathered in my name…)</a:t>
            </a:r>
          </a:p>
          <a:p>
            <a:r>
              <a:rPr lang="en-US" dirty="0" smtClean="0"/>
              <a:t>Conflict is not in an of itself bad.  It can lead to creativity and positive change..</a:t>
            </a:r>
          </a:p>
          <a:p>
            <a:r>
              <a:rPr lang="en-US" dirty="0" smtClean="0"/>
              <a:t>I will assume in this talk that you have some management responsibilities and that you have experienced conflict in the Church workplace.</a:t>
            </a:r>
          </a:p>
          <a:p>
            <a:endParaRPr lang="en-US" dirty="0"/>
          </a:p>
        </p:txBody>
      </p:sp>
    </p:spTree>
  </p:cSld>
  <p:clrMapOvr>
    <a:masterClrMapping/>
  </p:clrMapOvr>
  <mc:AlternateContent xmlns:mc="http://schemas.openxmlformats.org/markup-compatibility/2006">
    <mc:Choice xmlns:p14="http://schemas.microsoft.com/office/powerpoint/2010/main" xmlns="" Requires="p14">
      <p:transition>
        <p14:flip dir="r"/>
      </p:transition>
    </mc:Choice>
    <mc:Fallback>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Assumptions continued:</a:t>
            </a:r>
            <a:endParaRPr lang="en-US" dirty="0"/>
          </a:p>
        </p:txBody>
      </p:sp>
      <p:sp>
        <p:nvSpPr>
          <p:cNvPr id="3" name="Content Placeholder 2"/>
          <p:cNvSpPr>
            <a:spLocks noGrp="1"/>
          </p:cNvSpPr>
          <p:nvPr>
            <p:ph idx="1"/>
          </p:nvPr>
        </p:nvSpPr>
        <p:spPr/>
        <p:txBody>
          <a:bodyPr/>
          <a:lstStyle/>
          <a:p>
            <a:r>
              <a:rPr lang="en-US" dirty="0" smtClean="0"/>
              <a:t>The conflicts can be between:</a:t>
            </a:r>
          </a:p>
          <a:p>
            <a:pPr lvl="1"/>
            <a:r>
              <a:rPr lang="en-US" dirty="0" smtClean="0"/>
              <a:t>Colleagues</a:t>
            </a:r>
          </a:p>
          <a:p>
            <a:pPr lvl="1"/>
            <a:r>
              <a:rPr lang="en-US" dirty="0" smtClean="0"/>
              <a:t>Staff and parishioners</a:t>
            </a:r>
          </a:p>
          <a:p>
            <a:pPr lvl="1"/>
            <a:r>
              <a:rPr lang="en-US" dirty="0" smtClean="0"/>
              <a:t>Subordinates</a:t>
            </a:r>
          </a:p>
          <a:p>
            <a:pPr lvl="1"/>
            <a:r>
              <a:rPr lang="en-US" dirty="0" smtClean="0"/>
              <a:t>Your boss</a:t>
            </a:r>
          </a:p>
          <a:p>
            <a:pPr lvl="1">
              <a:buNone/>
            </a:pPr>
            <a:endParaRPr lang="en-US" dirty="0"/>
          </a:p>
          <a:p>
            <a:pPr lvl="1">
              <a:buNone/>
            </a:pPr>
            <a:r>
              <a:rPr lang="en-US" dirty="0" smtClean="0"/>
              <a:t>You want to do something about it.</a:t>
            </a:r>
          </a:p>
          <a:p>
            <a:pPr lvl="1">
              <a:buNone/>
            </a:pPr>
            <a:endParaRPr lang="en-US" dirty="0"/>
          </a:p>
          <a:p>
            <a:pPr lvl="1">
              <a:buNone/>
            </a:pPr>
            <a:r>
              <a:rPr lang="en-US" dirty="0" smtClean="0"/>
              <a:t>In this hour, we are discussing conflicts in the ministerial and professional setting rather than family or close friends conflicts.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SMALL GROUP DISCUSSION</a:t>
            </a:r>
            <a:endParaRPr lang="en-US" dirty="0"/>
          </a:p>
        </p:txBody>
      </p:sp>
      <p:sp>
        <p:nvSpPr>
          <p:cNvPr id="2" name="Content Placeholder 1"/>
          <p:cNvSpPr>
            <a:spLocks noGrp="1"/>
          </p:cNvSpPr>
          <p:nvPr>
            <p:ph idx="1"/>
          </p:nvPr>
        </p:nvSpPr>
        <p:spPr/>
        <p:txBody>
          <a:bodyPr/>
          <a:lstStyle/>
          <a:p>
            <a:r>
              <a:rPr lang="en-US" dirty="0" smtClean="0"/>
              <a:t>Share with your small group an example of a conflict or resistance in your workplace without sharing any identifying facts.  </a:t>
            </a:r>
          </a:p>
          <a:p>
            <a:endParaRPr lang="en-US" dirty="0" smtClean="0"/>
          </a:p>
          <a:p>
            <a:pPr lvl="1"/>
            <a:r>
              <a:rPr lang="en-US" dirty="0" smtClean="0"/>
              <a:t>Have you tried to address this conflict?</a:t>
            </a:r>
          </a:p>
          <a:p>
            <a:pPr lvl="1"/>
            <a:r>
              <a:rPr lang="en-US" dirty="0" smtClean="0"/>
              <a:t>Have your attempts at resolution failed or been successful?</a:t>
            </a:r>
          </a:p>
          <a:p>
            <a:pPr lvl="1"/>
            <a:r>
              <a:rPr lang="en-US" dirty="0" smtClean="0"/>
              <a:t>What factors do you attribute to that success or lack of success?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WHAT IS PASSIVE-AGGRESSIVE BEHAVIOR?</a:t>
            </a:r>
            <a:endParaRPr lang="en-US" dirty="0"/>
          </a:p>
        </p:txBody>
      </p:sp>
      <p:sp>
        <p:nvSpPr>
          <p:cNvPr id="2" name="Content Placeholder 1"/>
          <p:cNvSpPr>
            <a:spLocks noGrp="1"/>
          </p:cNvSpPr>
          <p:nvPr>
            <p:ph idx="1"/>
          </p:nvPr>
        </p:nvSpPr>
        <p:spPr/>
        <p:txBody>
          <a:bodyPr>
            <a:normAutofit/>
          </a:bodyPr>
          <a:lstStyle/>
          <a:p>
            <a:pPr>
              <a:buNone/>
            </a:pPr>
            <a:r>
              <a:rPr lang="en-US" dirty="0" smtClean="0"/>
              <a:t>(From Wikipedia)</a:t>
            </a:r>
          </a:p>
          <a:p>
            <a:pPr>
              <a:buNone/>
            </a:pPr>
            <a:endParaRPr lang="en-US" dirty="0" smtClean="0"/>
          </a:p>
          <a:p>
            <a:r>
              <a:rPr lang="en-US" dirty="0" smtClean="0"/>
              <a:t>The indirect expression of hostility, e.g.</a:t>
            </a:r>
          </a:p>
          <a:p>
            <a:pPr lvl="1"/>
            <a:r>
              <a:rPr lang="en-US" dirty="0" smtClean="0"/>
              <a:t>Procrastination</a:t>
            </a:r>
          </a:p>
          <a:p>
            <a:pPr lvl="1"/>
            <a:r>
              <a:rPr lang="en-US" dirty="0" smtClean="0"/>
              <a:t>Hostile jokes</a:t>
            </a:r>
          </a:p>
          <a:p>
            <a:pPr lvl="1"/>
            <a:r>
              <a:rPr lang="en-US" dirty="0" smtClean="0"/>
              <a:t>Stubbornness</a:t>
            </a:r>
          </a:p>
          <a:p>
            <a:pPr lvl="1"/>
            <a:r>
              <a:rPr lang="en-US" dirty="0" smtClean="0"/>
              <a:t>Resentment, sullenness</a:t>
            </a:r>
          </a:p>
          <a:p>
            <a:pPr lvl="1"/>
            <a:r>
              <a:rPr lang="en-US" dirty="0" smtClean="0"/>
              <a:t>Deliberate and often repeated failure to accomplish requested tasks for which one is responsible</a:t>
            </a:r>
          </a:p>
          <a:p>
            <a:pPr lvl="1"/>
            <a:endParaRPr lang="en-US" dirty="0" smtClean="0"/>
          </a:p>
          <a:p>
            <a:pPr lvl="1"/>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normAutofit/>
          </a:bodyPr>
          <a:lstStyle/>
          <a:p>
            <a:pPr lvl="1">
              <a:buNone/>
            </a:pPr>
            <a:r>
              <a:rPr lang="en-US" dirty="0" smtClean="0"/>
              <a:t>(From DSM-IV B)</a:t>
            </a:r>
          </a:p>
          <a:p>
            <a:pPr lvl="1">
              <a:buNone/>
            </a:pPr>
            <a:r>
              <a:rPr lang="en-US" dirty="0" smtClean="0"/>
              <a:t>A pervasive pattern of negativistic attitude and passive resistance to demands for adequate performance in social and occupational situations.</a:t>
            </a:r>
          </a:p>
          <a:p>
            <a:pPr lvl="1">
              <a:buNone/>
            </a:pPr>
            <a:endParaRPr lang="en-US" dirty="0" smtClean="0"/>
          </a:p>
          <a:p>
            <a:pPr lvl="1">
              <a:buNone/>
            </a:pPr>
            <a:r>
              <a:rPr lang="en-US" dirty="0" smtClean="0"/>
              <a:t>A habitual pattern of passive </a:t>
            </a:r>
            <a:r>
              <a:rPr lang="en-US" u="sng" dirty="0" smtClean="0"/>
              <a:t>resistance </a:t>
            </a:r>
            <a:r>
              <a:rPr lang="en-US" dirty="0" smtClean="0"/>
              <a:t>to expected work requirements in reaction to both authority figures and in interpersonal contexts</a:t>
            </a:r>
          </a:p>
          <a:p>
            <a:pPr lvl="1">
              <a:buNone/>
            </a:pPr>
            <a:endParaRPr lang="en-US" dirty="0" smtClean="0"/>
          </a:p>
          <a:p>
            <a:pPr lvl="1">
              <a:buNone/>
            </a:pPr>
            <a:r>
              <a:rPr lang="en-US" dirty="0" smtClean="0"/>
              <a:t>There is sometimes a refusal to acknowledge one’s own aggression but rather he or she is </a:t>
            </a:r>
            <a:r>
              <a:rPr lang="en-US" u="sng" dirty="0" smtClean="0"/>
              <a:t>blameless victim</a:t>
            </a:r>
            <a:r>
              <a:rPr lang="en-US" dirty="0" smtClean="0"/>
              <a:t>.</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
        <p:nvSpPr>
          <p:cNvPr id="2" name="Content Placeholder 1"/>
          <p:cNvSpPr>
            <a:spLocks noGrp="1"/>
          </p:cNvSpPr>
          <p:nvPr>
            <p:ph idx="1"/>
          </p:nvPr>
        </p:nvSpPr>
        <p:spPr/>
        <p:txBody>
          <a:bodyPr/>
          <a:lstStyle/>
          <a:p>
            <a:r>
              <a:rPr lang="en-US" dirty="0" smtClean="0"/>
              <a:t>Passive aggressive behavior is not the same as non-violent resistance as seen by many social protesters.</a:t>
            </a:r>
          </a:p>
          <a:p>
            <a:endParaRPr lang="en-US" dirty="0" smtClean="0"/>
          </a:p>
          <a:p>
            <a:r>
              <a:rPr lang="en-US" dirty="0" smtClean="0"/>
              <a:t>This person is not working toward a defined social goal</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799</TotalTime>
  <Words>2131</Words>
  <Application>Microsoft Office PowerPoint</Application>
  <PresentationFormat>On-screen Show (4:3)</PresentationFormat>
  <Paragraphs>307</Paragraphs>
  <Slides>34</Slides>
  <Notes>22</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Ion</vt:lpstr>
      <vt:lpstr>PASSIVE AGGRESSIVE OR JUST PLAIN AGGRESSIVE?</vt:lpstr>
      <vt:lpstr>Slide 2</vt:lpstr>
      <vt:lpstr>OUTLINE OF PRESENTATION</vt:lpstr>
      <vt:lpstr>ASSUMPTIONS</vt:lpstr>
      <vt:lpstr>Assumptions continued:</vt:lpstr>
      <vt:lpstr>SMALL GROUP DISCUSSION</vt:lpstr>
      <vt:lpstr>WHAT IS PASSIVE-AGGRESSIVE BEHAVIOR?</vt:lpstr>
      <vt:lpstr>Slide 8</vt:lpstr>
      <vt:lpstr>Slide 9</vt:lpstr>
      <vt:lpstr>Passive aggressive behavior in the workplace</vt:lpstr>
      <vt:lpstr>CAUSES OF CONFLICT IN THE CHURCH WORKPLACE </vt:lpstr>
      <vt:lpstr>Causes for conflict cont:</vt:lpstr>
      <vt:lpstr>Causes cont:</vt:lpstr>
      <vt:lpstr>Pastors/supervisors cont:</vt:lpstr>
      <vt:lpstr>Values that are often at the heart of workplace conflict </vt:lpstr>
      <vt:lpstr>Simple Strategy</vt:lpstr>
      <vt:lpstr>GENERAL STRATEGIES FOR RESOLVING RESISTANCE</vt:lpstr>
      <vt:lpstr>General strategies cont.</vt:lpstr>
      <vt:lpstr>General strategies cont:</vt:lpstr>
      <vt:lpstr>General strategies cont:</vt:lpstr>
      <vt:lpstr>General strategies cont:</vt:lpstr>
      <vt:lpstr>STRATEGIES FOR RESOLVING CONFLICTS BETWEEN YOUR EMPLOYEES </vt:lpstr>
      <vt:lpstr>Slide 23</vt:lpstr>
      <vt:lpstr>SIGNS OF RESISTANCE</vt:lpstr>
      <vt:lpstr>STRATEGIES FOR HANDLING CONFLICT BETWEEN YOU AND SOMEONE ELSE</vt:lpstr>
      <vt:lpstr>When the Conflict is with Someone you Supervise</vt:lpstr>
      <vt:lpstr>Your Approach</vt:lpstr>
      <vt:lpstr>Your Approach with your Supervisor</vt:lpstr>
      <vt:lpstr>When shouldn’t you meet:</vt:lpstr>
      <vt:lpstr>Steps that Lead to Effectiveness</vt:lpstr>
      <vt:lpstr>What Can You Control?</vt:lpstr>
      <vt:lpstr>What Reasons Managers Give for Not Addressing Conflict</vt:lpstr>
      <vt:lpstr>RESOURCES</vt:lpstr>
      <vt:lpstr>RESOURCES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PASSIVE AGGRESSIVE OR JUST PLAIN AGGRESSIVE?</dc:title>
  <dc:creator>Carol Fowler</dc:creator>
  <cp:lastModifiedBy>User</cp:lastModifiedBy>
  <cp:revision>17</cp:revision>
  <dcterms:created xsi:type="dcterms:W3CDTF">2014-10-15T17:48:55Z</dcterms:created>
  <dcterms:modified xsi:type="dcterms:W3CDTF">2017-06-07T12:42:25Z</dcterms:modified>
</cp:coreProperties>
</file>