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9.xml" ContentType="application/vnd.openxmlformats-officedocument.drawingml.chart+xml"/>
  <Override PartName="/ppt/theme/themeOverride8.xml" ContentType="application/vnd.openxmlformats-officedocument.themeOverr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handoutMasterIdLst>
    <p:handoutMasterId r:id="rId79"/>
  </p:handoutMasterIdLst>
  <p:sldIdLst>
    <p:sldId id="674" r:id="rId2"/>
    <p:sldId id="850" r:id="rId3"/>
    <p:sldId id="676" r:id="rId4"/>
    <p:sldId id="876" r:id="rId5"/>
    <p:sldId id="678" r:id="rId6"/>
    <p:sldId id="877" r:id="rId7"/>
    <p:sldId id="680" r:id="rId8"/>
    <p:sldId id="867" r:id="rId9"/>
    <p:sldId id="878" r:id="rId10"/>
    <p:sldId id="893" r:id="rId11"/>
    <p:sldId id="879" r:id="rId12"/>
    <p:sldId id="883" r:id="rId13"/>
    <p:sldId id="812" r:id="rId14"/>
    <p:sldId id="880" r:id="rId15"/>
    <p:sldId id="891" r:id="rId16"/>
    <p:sldId id="881" r:id="rId17"/>
    <p:sldId id="884" r:id="rId18"/>
    <p:sldId id="885" r:id="rId19"/>
    <p:sldId id="882" r:id="rId20"/>
    <p:sldId id="873" r:id="rId21"/>
    <p:sldId id="886" r:id="rId22"/>
    <p:sldId id="887" r:id="rId23"/>
    <p:sldId id="874" r:id="rId24"/>
    <p:sldId id="860" r:id="rId25"/>
    <p:sldId id="861" r:id="rId26"/>
    <p:sldId id="889" r:id="rId27"/>
    <p:sldId id="890" r:id="rId28"/>
    <p:sldId id="888" r:id="rId29"/>
    <p:sldId id="679" r:id="rId30"/>
    <p:sldId id="795" r:id="rId31"/>
    <p:sldId id="789" r:id="rId32"/>
    <p:sldId id="806" r:id="rId33"/>
    <p:sldId id="807" r:id="rId34"/>
    <p:sldId id="808" r:id="rId35"/>
    <p:sldId id="809" r:id="rId36"/>
    <p:sldId id="810" r:id="rId37"/>
    <p:sldId id="811" r:id="rId38"/>
    <p:sldId id="813" r:id="rId39"/>
    <p:sldId id="814" r:id="rId40"/>
    <p:sldId id="815" r:id="rId41"/>
    <p:sldId id="816" r:id="rId42"/>
    <p:sldId id="817" r:id="rId43"/>
    <p:sldId id="818" r:id="rId44"/>
    <p:sldId id="819" r:id="rId45"/>
    <p:sldId id="820" r:id="rId46"/>
    <p:sldId id="699" r:id="rId47"/>
    <p:sldId id="700" r:id="rId48"/>
    <p:sldId id="821" r:id="rId49"/>
    <p:sldId id="646" r:id="rId50"/>
    <p:sldId id="647" r:id="rId51"/>
    <p:sldId id="645" r:id="rId52"/>
    <p:sldId id="826" r:id="rId53"/>
    <p:sldId id="827" r:id="rId54"/>
    <p:sldId id="828" r:id="rId55"/>
    <p:sldId id="829" r:id="rId56"/>
    <p:sldId id="830" r:id="rId57"/>
    <p:sldId id="831" r:id="rId58"/>
    <p:sldId id="832" r:id="rId59"/>
    <p:sldId id="833" r:id="rId60"/>
    <p:sldId id="710" r:id="rId61"/>
    <p:sldId id="844" r:id="rId62"/>
    <p:sldId id="701" r:id="rId63"/>
    <p:sldId id="702" r:id="rId64"/>
    <p:sldId id="703" r:id="rId65"/>
    <p:sldId id="704" r:id="rId66"/>
    <p:sldId id="705" r:id="rId67"/>
    <p:sldId id="706" r:id="rId68"/>
    <p:sldId id="707" r:id="rId69"/>
    <p:sldId id="708" r:id="rId70"/>
    <p:sldId id="845" r:id="rId71"/>
    <p:sldId id="846" r:id="rId72"/>
    <p:sldId id="847" r:id="rId73"/>
    <p:sldId id="848" r:id="rId74"/>
    <p:sldId id="709" r:id="rId75"/>
    <p:sldId id="651" r:id="rId76"/>
    <p:sldId id="725" r:id="rId7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414" autoAdjust="0"/>
    <p:restoredTop sz="87344" autoAdjust="0"/>
  </p:normalViewPr>
  <p:slideViewPr>
    <p:cSldViewPr>
      <p:cViewPr>
        <p:scale>
          <a:sx n="75" d="100"/>
          <a:sy n="75" d="100"/>
        </p:scale>
        <p:origin x="-752" y="-40"/>
      </p:cViewPr>
      <p:guideLst>
        <p:guide orient="horz" pos="2160"/>
        <p:guide pos="2880"/>
      </p:guideLst>
    </p:cSldViewPr>
  </p:slideViewPr>
  <p:outlineViewPr>
    <p:cViewPr>
      <p:scale>
        <a:sx n="33" d="100"/>
        <a:sy n="33" d="100"/>
      </p:scale>
      <p:origin x="168" y="37656"/>
    </p:cViewPr>
    <p:sldLst>
      <p:sld r:id="rId1" collapse="1"/>
    </p:sldLst>
  </p:outlineViewPr>
  <p:notesTextViewPr>
    <p:cViewPr>
      <p:scale>
        <a:sx n="100" d="100"/>
        <a:sy n="100" d="100"/>
      </p:scale>
      <p:origin x="0" y="0"/>
    </p:cViewPr>
  </p:notesTextViewPr>
  <p:sorterViewPr>
    <p:cViewPr>
      <p:scale>
        <a:sx n="66" d="100"/>
        <a:sy n="66" d="100"/>
      </p:scale>
      <p:origin x="0" y="1040"/>
    </p:cViewPr>
  </p:sorterViewPr>
  <p:notesViewPr>
    <p:cSldViewPr>
      <p:cViewPr varScale="1">
        <p:scale>
          <a:sx n="37" d="100"/>
          <a:sy n="37" d="100"/>
        </p:scale>
        <p:origin x="-191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Applications:Microsoft%20Office%202011:Office:Add-Ins:Solver.xlam"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MJCastrilli:Desktop:OSV%202016:OSV%202016%20Budget%20Example.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MJCastrilli:Desktop:OSV%202016:OSV%202016%20Budget%20Example.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MJCastrilli:Desktop:OSV%202016:OSV%202016%20Budget%20Example.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MJCastrilli:Desktop:OSV%202016:OSV%202016%20Budget%20Example.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Macintosh%20HD:Users:MJCastrilli:Desktop:OSV%202016:OSV%202016%20Budget%20Example.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Macintosh%20HD:Users:MJCastrilli:Desktop:OSV%202016:OSV%202016%20Budget%20Example.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Macintosh%20HD:Users:MJCastrilli:Documents:Church%20Management%20Academy:2.%202015%20Church%20Mgmt%20Workshops:5.%20Holy%20Cross%20Budgeting%20Workshop:Castrilli%20Analysis.xlsx"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Macintosh%20HD:Users:MJCastrilli:Documents:Church%20Management%20Academy:2.%202015%20Church%20Mgmt%20Workshops:5.%20Holy%20Cross%20Budgeting%20Workshop:Castrilli%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doughnutChart>
        <c:varyColors val="1"/>
        <c:ser>
          <c:idx val="0"/>
          <c:order val="0"/>
          <c:dLbls>
            <c:dLbl>
              <c:idx val="4"/>
              <c:layout/>
              <c:tx>
                <c:rich>
                  <a:bodyPr/>
                  <a:lstStyle/>
                  <a:p>
                    <a:r>
                      <a:rPr lang="en-US"/>
                      <a:t>Liturgical /    Sacramental
7%</a:t>
                    </a:r>
                  </a:p>
                </c:rich>
              </c:tx>
              <c:showLegendKey val="0"/>
              <c:showVal val="1"/>
              <c:showCatName val="1"/>
              <c:showSerName val="0"/>
              <c:showPercent val="0"/>
              <c:showBubbleSize val="0"/>
              <c:separator>
</c:separator>
            </c:dLbl>
            <c:showLegendKey val="0"/>
            <c:showVal val="1"/>
            <c:showCatName val="1"/>
            <c:showSerName val="0"/>
            <c:showPercent val="0"/>
            <c:showBubbleSize val="0"/>
            <c:separator>
</c:separator>
            <c:showLeaderLines val="1"/>
          </c:dLbls>
          <c:cat>
            <c:strRef>
              <c:f>'[1]BCIP Expenses'!$C$12:$C$18</c:f>
              <c:strCache>
                <c:ptCount val="7"/>
                <c:pt idx="0">
                  <c:v>_x0010_Personnel/Salary</c:v>
                </c:pt>
                <c:pt idx="1">
                  <c:v>_x000f_Personnel/Other</c:v>
                </c:pt>
                <c:pt idx="2">
                  <c:v>_x0013_Diocesan Assessment</c:v>
                </c:pt>
                <c:pt idx="3">
                  <c:v>_x0015_Administrative/Office</c:v>
                </c:pt>
                <c:pt idx="4">
                  <c:v>_x0016_Liturgical/Sacramental</c:v>
                </c:pt>
                <c:pt idx="5">
                  <c:v>_x0008_Programs</c:v>
                </c:pt>
                <c:pt idx="6">
                  <c:v>_x0010_Plant/Facilities</c:v>
                </c:pt>
              </c:strCache>
            </c:strRef>
          </c:cat>
          <c:val>
            <c:numRef>
              <c:f>'[1]BCIP Expenses'!$E$12:$E$18</c:f>
              <c:numCache>
                <c:formatCode>General</c:formatCode>
                <c:ptCount val="7"/>
                <c:pt idx="0">
                  <c:v>0.282975157268885</c:v>
                </c:pt>
                <c:pt idx="1">
                  <c:v>0.127682433461968</c:v>
                </c:pt>
                <c:pt idx="2">
                  <c:v>0.109924964939067</c:v>
                </c:pt>
                <c:pt idx="3">
                  <c:v>0.138603408762279</c:v>
                </c:pt>
                <c:pt idx="4">
                  <c:v>0.0707437893172214</c:v>
                </c:pt>
                <c:pt idx="5">
                  <c:v>0.0901788962725019</c:v>
                </c:pt>
                <c:pt idx="6">
                  <c:v>0.179891349978077</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spPr>
    <a:ln>
      <a:noFill/>
    </a:ln>
  </c:spPr>
  <c:txPr>
    <a:bodyPr/>
    <a:lstStyle/>
    <a:p>
      <a:pPr>
        <a:defRPr sz="140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xPr>
        <a:bodyPr/>
        <a:lstStyle/>
        <a:p>
          <a:pPr>
            <a:defRPr>
              <a:latin typeface="Rockwell"/>
              <a:cs typeface="Rockwell"/>
            </a:defRPr>
          </a:pPr>
          <a:endParaRPr lang="en-US"/>
        </a:p>
      </c:txPr>
    </c:title>
    <c:autoTitleDeleted val="0"/>
    <c:plotArea>
      <c:layout/>
      <c:barChart>
        <c:barDir val="col"/>
        <c:grouping val="clustered"/>
        <c:varyColors val="0"/>
        <c:ser>
          <c:idx val="0"/>
          <c:order val="0"/>
          <c:tx>
            <c:strRef>
              <c:f>Sheet1!$G$4</c:f>
              <c:strCache>
                <c:ptCount val="1"/>
                <c:pt idx="0">
                  <c:v>Revenues</c:v>
                </c:pt>
              </c:strCache>
            </c:strRef>
          </c:tx>
          <c:spPr>
            <a:ln>
              <a:solidFill>
                <a:schemeClr val="tx1"/>
              </a:solidFill>
            </a:ln>
          </c:spPr>
          <c:invertIfNegative val="0"/>
          <c:cat>
            <c:strRef>
              <c:f>Sheet1!$H$3:$S$3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Sheet1!$H$4:$S$4</c:f>
              <c:numCache>
                <c:formatCode>"$"#,##0;[Red]\-"$"#,##0</c:formatCode>
                <c:ptCount val="12"/>
                <c:pt idx="0">
                  <c:v>850.0</c:v>
                </c:pt>
                <c:pt idx="1">
                  <c:v>756.0</c:v>
                </c:pt>
                <c:pt idx="2">
                  <c:v>900.0</c:v>
                </c:pt>
                <c:pt idx="3">
                  <c:v>980.0</c:v>
                </c:pt>
                <c:pt idx="4">
                  <c:v>1100.0</c:v>
                </c:pt>
                <c:pt idx="5">
                  <c:v>1150.0</c:v>
                </c:pt>
                <c:pt idx="6">
                  <c:v>1200.0</c:v>
                </c:pt>
                <c:pt idx="7">
                  <c:v>1175.0</c:v>
                </c:pt>
                <c:pt idx="8">
                  <c:v>1076.0</c:v>
                </c:pt>
                <c:pt idx="9">
                  <c:v>946.0</c:v>
                </c:pt>
                <c:pt idx="10">
                  <c:v>980.0</c:v>
                </c:pt>
                <c:pt idx="11">
                  <c:v>900.0</c:v>
                </c:pt>
              </c:numCache>
            </c:numRef>
          </c:val>
        </c:ser>
        <c:dLbls>
          <c:showLegendKey val="0"/>
          <c:showVal val="0"/>
          <c:showCatName val="0"/>
          <c:showSerName val="0"/>
          <c:showPercent val="0"/>
          <c:showBubbleSize val="0"/>
        </c:dLbls>
        <c:gapWidth val="150"/>
        <c:axId val="1829337640"/>
        <c:axId val="1829340712"/>
      </c:barChart>
      <c:catAx>
        <c:axId val="1829337640"/>
        <c:scaling>
          <c:orientation val="minMax"/>
        </c:scaling>
        <c:delete val="0"/>
        <c:axPos val="b"/>
        <c:majorTickMark val="out"/>
        <c:minorTickMark val="none"/>
        <c:tickLblPos val="nextTo"/>
        <c:txPr>
          <a:bodyPr/>
          <a:lstStyle/>
          <a:p>
            <a:pPr>
              <a:defRPr>
                <a:latin typeface="Rockwell"/>
                <a:cs typeface="Rockwell"/>
              </a:defRPr>
            </a:pPr>
            <a:endParaRPr lang="en-US"/>
          </a:p>
        </c:txPr>
        <c:crossAx val="1829340712"/>
        <c:crosses val="autoZero"/>
        <c:auto val="1"/>
        <c:lblAlgn val="ctr"/>
        <c:lblOffset val="100"/>
        <c:noMultiLvlLbl val="0"/>
      </c:catAx>
      <c:valAx>
        <c:axId val="1829340712"/>
        <c:scaling>
          <c:orientation val="minMax"/>
        </c:scaling>
        <c:delete val="0"/>
        <c:axPos val="l"/>
        <c:majorGridlines/>
        <c:numFmt formatCode="&quot;$&quot;#,##0;[Red]\-&quot;$&quot;#,##0" sourceLinked="1"/>
        <c:majorTickMark val="out"/>
        <c:minorTickMark val="none"/>
        <c:tickLblPos val="nextTo"/>
        <c:txPr>
          <a:bodyPr/>
          <a:lstStyle/>
          <a:p>
            <a:pPr>
              <a:defRPr>
                <a:latin typeface="Rockwell"/>
                <a:cs typeface="Rockwell"/>
              </a:defRPr>
            </a:pPr>
            <a:endParaRPr lang="en-US"/>
          </a:p>
        </c:txPr>
        <c:crossAx val="182933764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dLbls>
          <c:showLegendKey val="0"/>
          <c:showVal val="0"/>
          <c:showCatName val="0"/>
          <c:showSerName val="0"/>
          <c:showPercent val="0"/>
          <c:showBubbleSize val="0"/>
        </c:dLbls>
        <c:gapWidth val="150"/>
        <c:axId val="-2072095832"/>
        <c:axId val="-2072664936"/>
      </c:barChart>
      <c:catAx>
        <c:axId val="-2072095832"/>
        <c:scaling>
          <c:orientation val="minMax"/>
        </c:scaling>
        <c:delete val="0"/>
        <c:axPos val="b"/>
        <c:majorTickMark val="out"/>
        <c:minorTickMark val="none"/>
        <c:tickLblPos val="nextTo"/>
        <c:crossAx val="-2072664936"/>
        <c:crosses val="autoZero"/>
        <c:auto val="1"/>
        <c:lblAlgn val="ctr"/>
        <c:lblOffset val="100"/>
        <c:noMultiLvlLbl val="0"/>
      </c:catAx>
      <c:valAx>
        <c:axId val="-2072664936"/>
        <c:scaling>
          <c:orientation val="minMax"/>
        </c:scaling>
        <c:delete val="0"/>
        <c:axPos val="l"/>
        <c:majorGridlines/>
        <c:numFmt formatCode="&quot;$&quot;#,##0;[Red]\-&quot;$&quot;#,##0" sourceLinked="1"/>
        <c:majorTickMark val="out"/>
        <c:minorTickMark val="none"/>
        <c:tickLblPos val="nextTo"/>
        <c:crossAx val="-2072095832"/>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Sheet1!$G$52</c:f>
              <c:strCache>
                <c:ptCount val="1"/>
                <c:pt idx="0">
                  <c:v>Revenues</c:v>
                </c:pt>
              </c:strCache>
            </c:strRef>
          </c:tx>
          <c:spPr>
            <a:ln>
              <a:solidFill>
                <a:schemeClr val="tx1"/>
              </a:solidFill>
            </a:ln>
          </c:spPr>
          <c:invertIfNegative val="0"/>
          <c:cat>
            <c:strRef>
              <c:f>Sheet1!$H$51:$S$51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Sheet1!$H$52:$S$52</c:f>
              <c:numCache>
                <c:formatCode>"$"#,##0;[Red]\-"$"#,##0</c:formatCode>
                <c:ptCount val="12"/>
                <c:pt idx="0">
                  <c:v>850.0</c:v>
                </c:pt>
                <c:pt idx="1">
                  <c:v>756.0</c:v>
                </c:pt>
                <c:pt idx="2">
                  <c:v>900.0</c:v>
                </c:pt>
                <c:pt idx="3">
                  <c:v>980.0</c:v>
                </c:pt>
                <c:pt idx="4">
                  <c:v>1100.0</c:v>
                </c:pt>
                <c:pt idx="5">
                  <c:v>1150.0</c:v>
                </c:pt>
                <c:pt idx="6">
                  <c:v>1200.0</c:v>
                </c:pt>
                <c:pt idx="7">
                  <c:v>1175.0</c:v>
                </c:pt>
                <c:pt idx="8">
                  <c:v>1076.0</c:v>
                </c:pt>
                <c:pt idx="9">
                  <c:v>946.0</c:v>
                </c:pt>
                <c:pt idx="10">
                  <c:v>980.0</c:v>
                </c:pt>
                <c:pt idx="11">
                  <c:v>900.0</c:v>
                </c:pt>
              </c:numCache>
            </c:numRef>
          </c:val>
        </c:ser>
        <c:ser>
          <c:idx val="1"/>
          <c:order val="1"/>
          <c:tx>
            <c:strRef>
              <c:f>Sheet1!$G$53</c:f>
              <c:strCache>
                <c:ptCount val="1"/>
                <c:pt idx="0">
                  <c:v>Expenses</c:v>
                </c:pt>
              </c:strCache>
            </c:strRef>
          </c:tx>
          <c:spPr>
            <a:ln>
              <a:solidFill>
                <a:schemeClr val="tx1"/>
              </a:solidFill>
            </a:ln>
          </c:spPr>
          <c:invertIfNegative val="0"/>
          <c:cat>
            <c:strRef>
              <c:f>Sheet1!$H$51:$S$51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Sheet1!$H$53:$S$53</c:f>
              <c:numCache>
                <c:formatCode>"$"#,##0;[Red]\-"$"#,##0</c:formatCode>
                <c:ptCount val="12"/>
                <c:pt idx="0">
                  <c:v>1100.0</c:v>
                </c:pt>
                <c:pt idx="1">
                  <c:v>1000.0</c:v>
                </c:pt>
                <c:pt idx="2">
                  <c:v>950.0</c:v>
                </c:pt>
                <c:pt idx="3">
                  <c:v>950.0</c:v>
                </c:pt>
                <c:pt idx="4">
                  <c:v>900.0</c:v>
                </c:pt>
                <c:pt idx="5">
                  <c:v>900.0</c:v>
                </c:pt>
                <c:pt idx="6">
                  <c:v>925.0</c:v>
                </c:pt>
                <c:pt idx="7">
                  <c:v>925.0</c:v>
                </c:pt>
                <c:pt idx="8">
                  <c:v>800.0</c:v>
                </c:pt>
                <c:pt idx="9">
                  <c:v>700.0</c:v>
                </c:pt>
                <c:pt idx="10">
                  <c:v>800.0</c:v>
                </c:pt>
                <c:pt idx="11">
                  <c:v>985.0</c:v>
                </c:pt>
              </c:numCache>
            </c:numRef>
          </c:val>
        </c:ser>
        <c:dLbls>
          <c:showLegendKey val="0"/>
          <c:showVal val="0"/>
          <c:showCatName val="0"/>
          <c:showSerName val="0"/>
          <c:showPercent val="0"/>
          <c:showBubbleSize val="0"/>
        </c:dLbls>
        <c:gapWidth val="150"/>
        <c:axId val="-2070927400"/>
        <c:axId val="-2072203224"/>
      </c:barChart>
      <c:catAx>
        <c:axId val="-2070927400"/>
        <c:scaling>
          <c:orientation val="minMax"/>
        </c:scaling>
        <c:delete val="0"/>
        <c:axPos val="b"/>
        <c:majorTickMark val="out"/>
        <c:minorTickMark val="none"/>
        <c:tickLblPos val="nextTo"/>
        <c:txPr>
          <a:bodyPr/>
          <a:lstStyle/>
          <a:p>
            <a:pPr>
              <a:defRPr>
                <a:latin typeface="Rockwell"/>
                <a:cs typeface="Rockwell"/>
              </a:defRPr>
            </a:pPr>
            <a:endParaRPr lang="en-US"/>
          </a:p>
        </c:txPr>
        <c:crossAx val="-2072203224"/>
        <c:crosses val="autoZero"/>
        <c:auto val="1"/>
        <c:lblAlgn val="ctr"/>
        <c:lblOffset val="100"/>
        <c:noMultiLvlLbl val="0"/>
      </c:catAx>
      <c:valAx>
        <c:axId val="-2072203224"/>
        <c:scaling>
          <c:orientation val="minMax"/>
        </c:scaling>
        <c:delete val="0"/>
        <c:axPos val="l"/>
        <c:majorGridlines/>
        <c:numFmt formatCode="&quot;$&quot;#,##0;[Red]\-&quot;$&quot;#,##0" sourceLinked="1"/>
        <c:majorTickMark val="out"/>
        <c:minorTickMark val="none"/>
        <c:tickLblPos val="nextTo"/>
        <c:txPr>
          <a:bodyPr/>
          <a:lstStyle/>
          <a:p>
            <a:pPr>
              <a:defRPr>
                <a:latin typeface="Rockwell"/>
                <a:cs typeface="Rockwell"/>
              </a:defRPr>
            </a:pPr>
            <a:endParaRPr lang="en-US"/>
          </a:p>
        </c:txPr>
        <c:crossAx val="-2070927400"/>
        <c:crosses val="autoZero"/>
        <c:crossBetween val="between"/>
      </c:valAx>
    </c:plotArea>
    <c:legend>
      <c:legendPos val="r"/>
      <c:layout/>
      <c:overlay val="0"/>
      <c:txPr>
        <a:bodyPr/>
        <a:lstStyle/>
        <a:p>
          <a:pPr>
            <a:defRPr>
              <a:latin typeface="Rockwell"/>
              <a:cs typeface="Rockwell"/>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xPr>
        <a:bodyPr/>
        <a:lstStyle/>
        <a:p>
          <a:pPr>
            <a:defRPr>
              <a:latin typeface="Rockwell"/>
              <a:cs typeface="Rockwell"/>
            </a:defRPr>
          </a:pPr>
          <a:endParaRPr lang="en-US"/>
        </a:p>
      </c:txPr>
    </c:title>
    <c:autoTitleDeleted val="0"/>
    <c:plotArea>
      <c:layout/>
      <c:barChart>
        <c:barDir val="col"/>
        <c:grouping val="clustered"/>
        <c:varyColors val="0"/>
        <c:ser>
          <c:idx val="0"/>
          <c:order val="0"/>
          <c:tx>
            <c:strRef>
              <c:f>Sheet1!$G$4</c:f>
              <c:strCache>
                <c:ptCount val="1"/>
                <c:pt idx="0">
                  <c:v>Revenues</c:v>
                </c:pt>
              </c:strCache>
            </c:strRef>
          </c:tx>
          <c:spPr>
            <a:ln>
              <a:solidFill>
                <a:schemeClr val="tx1"/>
              </a:solidFill>
            </a:ln>
          </c:spPr>
          <c:invertIfNegative val="0"/>
          <c:cat>
            <c:strRef>
              <c:f>Sheet1!$H$3:$S$3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Sheet1!$H$4:$S$4</c:f>
              <c:numCache>
                <c:formatCode>"$"#,##0;[Red]\-"$"#,##0</c:formatCode>
                <c:ptCount val="12"/>
                <c:pt idx="0">
                  <c:v>850.0</c:v>
                </c:pt>
                <c:pt idx="1">
                  <c:v>756.0</c:v>
                </c:pt>
                <c:pt idx="2">
                  <c:v>900.0</c:v>
                </c:pt>
                <c:pt idx="3">
                  <c:v>980.0</c:v>
                </c:pt>
                <c:pt idx="4">
                  <c:v>1100.0</c:v>
                </c:pt>
                <c:pt idx="5">
                  <c:v>1150.0</c:v>
                </c:pt>
                <c:pt idx="6">
                  <c:v>1200.0</c:v>
                </c:pt>
                <c:pt idx="7">
                  <c:v>1175.0</c:v>
                </c:pt>
                <c:pt idx="8">
                  <c:v>1076.0</c:v>
                </c:pt>
                <c:pt idx="9">
                  <c:v>946.0</c:v>
                </c:pt>
                <c:pt idx="10">
                  <c:v>980.0</c:v>
                </c:pt>
                <c:pt idx="11">
                  <c:v>900.0</c:v>
                </c:pt>
              </c:numCache>
            </c:numRef>
          </c:val>
        </c:ser>
        <c:dLbls>
          <c:showLegendKey val="0"/>
          <c:showVal val="0"/>
          <c:showCatName val="0"/>
          <c:showSerName val="0"/>
          <c:showPercent val="0"/>
          <c:showBubbleSize val="0"/>
        </c:dLbls>
        <c:gapWidth val="150"/>
        <c:axId val="1835659288"/>
        <c:axId val="1835662328"/>
      </c:barChart>
      <c:catAx>
        <c:axId val="1835659288"/>
        <c:scaling>
          <c:orientation val="minMax"/>
        </c:scaling>
        <c:delete val="0"/>
        <c:axPos val="b"/>
        <c:majorTickMark val="out"/>
        <c:minorTickMark val="none"/>
        <c:tickLblPos val="nextTo"/>
        <c:txPr>
          <a:bodyPr/>
          <a:lstStyle/>
          <a:p>
            <a:pPr>
              <a:defRPr>
                <a:latin typeface="Rockwell"/>
                <a:cs typeface="Rockwell"/>
              </a:defRPr>
            </a:pPr>
            <a:endParaRPr lang="en-US"/>
          </a:p>
        </c:txPr>
        <c:crossAx val="1835662328"/>
        <c:crosses val="autoZero"/>
        <c:auto val="1"/>
        <c:lblAlgn val="ctr"/>
        <c:lblOffset val="100"/>
        <c:noMultiLvlLbl val="0"/>
      </c:catAx>
      <c:valAx>
        <c:axId val="1835662328"/>
        <c:scaling>
          <c:orientation val="minMax"/>
        </c:scaling>
        <c:delete val="0"/>
        <c:axPos val="l"/>
        <c:majorGridlines/>
        <c:numFmt formatCode="&quot;$&quot;#,##0;[Red]\-&quot;$&quot;#,##0" sourceLinked="1"/>
        <c:majorTickMark val="out"/>
        <c:minorTickMark val="none"/>
        <c:tickLblPos val="nextTo"/>
        <c:txPr>
          <a:bodyPr/>
          <a:lstStyle/>
          <a:p>
            <a:pPr>
              <a:defRPr>
                <a:latin typeface="Rockwell"/>
                <a:cs typeface="Rockwell"/>
              </a:defRPr>
            </a:pPr>
            <a:endParaRPr lang="en-US"/>
          </a:p>
        </c:txPr>
        <c:crossAx val="1835659288"/>
        <c:crosses val="autoZero"/>
        <c:crossBetween val="between"/>
      </c:valAx>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xPr>
        <a:bodyPr/>
        <a:lstStyle/>
        <a:p>
          <a:pPr>
            <a:defRPr>
              <a:latin typeface="Rockwell"/>
              <a:cs typeface="Rockwell"/>
            </a:defRPr>
          </a:pPr>
          <a:endParaRPr lang="en-US"/>
        </a:p>
      </c:txPr>
    </c:title>
    <c:autoTitleDeleted val="0"/>
    <c:plotArea>
      <c:layout/>
      <c:barChart>
        <c:barDir val="col"/>
        <c:grouping val="clustered"/>
        <c:varyColors val="0"/>
        <c:ser>
          <c:idx val="0"/>
          <c:order val="0"/>
          <c:tx>
            <c:strRef>
              <c:f>Sheet1!$G$29</c:f>
              <c:strCache>
                <c:ptCount val="1"/>
                <c:pt idx="0">
                  <c:v>Expenses</c:v>
                </c:pt>
              </c:strCache>
            </c:strRef>
          </c:tx>
          <c:spPr>
            <a:solidFill>
              <a:schemeClr val="accent6">
                <a:lumMod val="75000"/>
              </a:schemeClr>
            </a:solidFill>
            <a:ln>
              <a:solidFill>
                <a:schemeClr val="tx2"/>
              </a:solidFill>
            </a:ln>
            <a:effectLst/>
          </c:spPr>
          <c:invertIfNegative val="0"/>
          <c:cat>
            <c:strRef>
              <c:f>Sheet1!$H$28:$S$28</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Sheet1!$H$29:$S$29</c:f>
              <c:numCache>
                <c:formatCode>"$"#,##0;[Red]\-"$"#,##0</c:formatCode>
                <c:ptCount val="12"/>
                <c:pt idx="0">
                  <c:v>1100.0</c:v>
                </c:pt>
                <c:pt idx="1">
                  <c:v>1000.0</c:v>
                </c:pt>
                <c:pt idx="2">
                  <c:v>950.0</c:v>
                </c:pt>
                <c:pt idx="3">
                  <c:v>950.0</c:v>
                </c:pt>
                <c:pt idx="4">
                  <c:v>900.0</c:v>
                </c:pt>
                <c:pt idx="5">
                  <c:v>900.0</c:v>
                </c:pt>
                <c:pt idx="6">
                  <c:v>925.0</c:v>
                </c:pt>
                <c:pt idx="7">
                  <c:v>925.0</c:v>
                </c:pt>
                <c:pt idx="8">
                  <c:v>800.0</c:v>
                </c:pt>
                <c:pt idx="9">
                  <c:v>700.0</c:v>
                </c:pt>
                <c:pt idx="10">
                  <c:v>800.0</c:v>
                </c:pt>
                <c:pt idx="11">
                  <c:v>985.0</c:v>
                </c:pt>
              </c:numCache>
            </c:numRef>
          </c:val>
        </c:ser>
        <c:dLbls>
          <c:showLegendKey val="0"/>
          <c:showVal val="0"/>
          <c:showCatName val="0"/>
          <c:showSerName val="0"/>
          <c:showPercent val="0"/>
          <c:showBubbleSize val="0"/>
        </c:dLbls>
        <c:gapWidth val="150"/>
        <c:axId val="-2056733352"/>
        <c:axId val="1829072392"/>
      </c:barChart>
      <c:catAx>
        <c:axId val="-2056733352"/>
        <c:scaling>
          <c:orientation val="minMax"/>
        </c:scaling>
        <c:delete val="0"/>
        <c:axPos val="b"/>
        <c:majorTickMark val="out"/>
        <c:minorTickMark val="none"/>
        <c:tickLblPos val="nextTo"/>
        <c:txPr>
          <a:bodyPr/>
          <a:lstStyle/>
          <a:p>
            <a:pPr>
              <a:defRPr>
                <a:latin typeface="Rockwell"/>
                <a:cs typeface="Rockwell"/>
              </a:defRPr>
            </a:pPr>
            <a:endParaRPr lang="en-US"/>
          </a:p>
        </c:txPr>
        <c:crossAx val="1829072392"/>
        <c:crosses val="autoZero"/>
        <c:auto val="1"/>
        <c:lblAlgn val="ctr"/>
        <c:lblOffset val="100"/>
        <c:noMultiLvlLbl val="0"/>
      </c:catAx>
      <c:valAx>
        <c:axId val="1829072392"/>
        <c:scaling>
          <c:orientation val="minMax"/>
        </c:scaling>
        <c:delete val="0"/>
        <c:axPos val="l"/>
        <c:majorGridlines/>
        <c:numFmt formatCode="&quot;$&quot;#,##0;[Red]\-&quot;$&quot;#,##0" sourceLinked="1"/>
        <c:majorTickMark val="out"/>
        <c:minorTickMark val="none"/>
        <c:tickLblPos val="nextTo"/>
        <c:txPr>
          <a:bodyPr/>
          <a:lstStyle/>
          <a:p>
            <a:pPr>
              <a:defRPr>
                <a:latin typeface="Rockwell"/>
                <a:cs typeface="Rockwell"/>
              </a:defRPr>
            </a:pPr>
            <a:endParaRPr lang="en-US"/>
          </a:p>
        </c:txPr>
        <c:crossAx val="-2056733352"/>
        <c:crosses val="autoZero"/>
        <c:crossBetween val="between"/>
      </c:valAx>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xPr>
        <a:bodyPr/>
        <a:lstStyle/>
        <a:p>
          <a:pPr>
            <a:defRPr>
              <a:latin typeface="Rockwell"/>
              <a:cs typeface="Rockwell"/>
            </a:defRPr>
          </a:pPr>
          <a:endParaRPr lang="en-US"/>
        </a:p>
      </c:txPr>
    </c:title>
    <c:autoTitleDeleted val="0"/>
    <c:plotArea>
      <c:layout/>
      <c:barChart>
        <c:barDir val="col"/>
        <c:grouping val="clustered"/>
        <c:varyColors val="0"/>
        <c:ser>
          <c:idx val="0"/>
          <c:order val="0"/>
          <c:tx>
            <c:strRef>
              <c:f>Sheet1!$G$4</c:f>
              <c:strCache>
                <c:ptCount val="1"/>
                <c:pt idx="0">
                  <c:v>Revenues</c:v>
                </c:pt>
              </c:strCache>
            </c:strRef>
          </c:tx>
          <c:spPr>
            <a:ln>
              <a:solidFill>
                <a:schemeClr val="tx1"/>
              </a:solidFill>
            </a:ln>
          </c:spPr>
          <c:invertIfNegative val="0"/>
          <c:cat>
            <c:strRef>
              <c:f>Sheet1!$H$3:$S$3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Sheet1!$H$4:$S$4</c:f>
              <c:numCache>
                <c:formatCode>"$"#,##0;[Red]\-"$"#,##0</c:formatCode>
                <c:ptCount val="12"/>
                <c:pt idx="0">
                  <c:v>850.0</c:v>
                </c:pt>
                <c:pt idx="1">
                  <c:v>756.0</c:v>
                </c:pt>
                <c:pt idx="2">
                  <c:v>900.0</c:v>
                </c:pt>
                <c:pt idx="3">
                  <c:v>980.0</c:v>
                </c:pt>
                <c:pt idx="4">
                  <c:v>1100.0</c:v>
                </c:pt>
                <c:pt idx="5">
                  <c:v>1150.0</c:v>
                </c:pt>
                <c:pt idx="6">
                  <c:v>1200.0</c:v>
                </c:pt>
                <c:pt idx="7">
                  <c:v>1175.0</c:v>
                </c:pt>
                <c:pt idx="8">
                  <c:v>1076.0</c:v>
                </c:pt>
                <c:pt idx="9">
                  <c:v>946.0</c:v>
                </c:pt>
                <c:pt idx="10">
                  <c:v>980.0</c:v>
                </c:pt>
                <c:pt idx="11">
                  <c:v>900.0</c:v>
                </c:pt>
              </c:numCache>
            </c:numRef>
          </c:val>
        </c:ser>
        <c:dLbls>
          <c:showLegendKey val="0"/>
          <c:showVal val="0"/>
          <c:showCatName val="0"/>
          <c:showSerName val="0"/>
          <c:showPercent val="0"/>
          <c:showBubbleSize val="0"/>
        </c:dLbls>
        <c:gapWidth val="150"/>
        <c:axId val="1829546856"/>
        <c:axId val="1829408744"/>
      </c:barChart>
      <c:catAx>
        <c:axId val="1829546856"/>
        <c:scaling>
          <c:orientation val="minMax"/>
        </c:scaling>
        <c:delete val="0"/>
        <c:axPos val="b"/>
        <c:majorTickMark val="out"/>
        <c:minorTickMark val="none"/>
        <c:tickLblPos val="nextTo"/>
        <c:txPr>
          <a:bodyPr/>
          <a:lstStyle/>
          <a:p>
            <a:pPr>
              <a:defRPr>
                <a:latin typeface="Rockwell"/>
                <a:cs typeface="Rockwell"/>
              </a:defRPr>
            </a:pPr>
            <a:endParaRPr lang="en-US"/>
          </a:p>
        </c:txPr>
        <c:crossAx val="1829408744"/>
        <c:crosses val="autoZero"/>
        <c:auto val="1"/>
        <c:lblAlgn val="ctr"/>
        <c:lblOffset val="100"/>
        <c:noMultiLvlLbl val="0"/>
      </c:catAx>
      <c:valAx>
        <c:axId val="1829408744"/>
        <c:scaling>
          <c:orientation val="minMax"/>
        </c:scaling>
        <c:delete val="0"/>
        <c:axPos val="l"/>
        <c:majorGridlines/>
        <c:numFmt formatCode="&quot;$&quot;#,##0;[Red]\-&quot;$&quot;#,##0" sourceLinked="1"/>
        <c:majorTickMark val="out"/>
        <c:minorTickMark val="none"/>
        <c:tickLblPos val="nextTo"/>
        <c:txPr>
          <a:bodyPr/>
          <a:lstStyle/>
          <a:p>
            <a:pPr>
              <a:defRPr>
                <a:latin typeface="Rockwell"/>
                <a:cs typeface="Rockwell"/>
              </a:defRPr>
            </a:pPr>
            <a:endParaRPr lang="en-US"/>
          </a:p>
        </c:txPr>
        <c:crossAx val="1829546856"/>
        <c:crosses val="autoZero"/>
        <c:crossBetween val="between"/>
      </c:valAx>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Income!$B$2:$B$13</c:f>
              <c:strCache>
                <c:ptCount val="12"/>
                <c:pt idx="0">
                  <c:v>Jan</c:v>
                </c:pt>
                <c:pt idx="1">
                  <c:v>Feb</c:v>
                </c:pt>
                <c:pt idx="2">
                  <c:v>March</c:v>
                </c:pt>
                <c:pt idx="3">
                  <c:v>April</c:v>
                </c:pt>
                <c:pt idx="4">
                  <c:v>May</c:v>
                </c:pt>
                <c:pt idx="5">
                  <c:v>June</c:v>
                </c:pt>
                <c:pt idx="6">
                  <c:v>July</c:v>
                </c:pt>
                <c:pt idx="7">
                  <c:v>August</c:v>
                </c:pt>
                <c:pt idx="8">
                  <c:v>Sept</c:v>
                </c:pt>
                <c:pt idx="9">
                  <c:v>Oct</c:v>
                </c:pt>
                <c:pt idx="10">
                  <c:v>Nov </c:v>
                </c:pt>
                <c:pt idx="11">
                  <c:v>Dec</c:v>
                </c:pt>
              </c:strCache>
            </c:strRef>
          </c:cat>
          <c:val>
            <c:numRef>
              <c:f>Income!$C$2:$C$13</c:f>
              <c:numCache>
                <c:formatCode>"$"#,##0</c:formatCode>
                <c:ptCount val="12"/>
                <c:pt idx="0">
                  <c:v>13939.0</c:v>
                </c:pt>
                <c:pt idx="1">
                  <c:v>11480.0</c:v>
                </c:pt>
                <c:pt idx="2">
                  <c:v>16242.29</c:v>
                </c:pt>
                <c:pt idx="3">
                  <c:v>17936.0</c:v>
                </c:pt>
                <c:pt idx="4">
                  <c:v>13682.37</c:v>
                </c:pt>
                <c:pt idx="5">
                  <c:v>23505.5</c:v>
                </c:pt>
                <c:pt idx="6">
                  <c:v>10280.0</c:v>
                </c:pt>
                <c:pt idx="7">
                  <c:v>12534.0</c:v>
                </c:pt>
                <c:pt idx="8">
                  <c:v>31350.3</c:v>
                </c:pt>
                <c:pt idx="9">
                  <c:v>9627.0</c:v>
                </c:pt>
                <c:pt idx="10">
                  <c:v>15151.0</c:v>
                </c:pt>
                <c:pt idx="11">
                  <c:v>22276.12</c:v>
                </c:pt>
              </c:numCache>
            </c:numRef>
          </c:val>
        </c:ser>
        <c:dLbls>
          <c:showLegendKey val="0"/>
          <c:showVal val="0"/>
          <c:showCatName val="0"/>
          <c:showSerName val="0"/>
          <c:showPercent val="0"/>
          <c:showBubbleSize val="0"/>
        </c:dLbls>
        <c:gapWidth val="150"/>
        <c:axId val="1827585624"/>
        <c:axId val="1827588632"/>
      </c:barChart>
      <c:catAx>
        <c:axId val="1827585624"/>
        <c:scaling>
          <c:orientation val="minMax"/>
        </c:scaling>
        <c:delete val="0"/>
        <c:axPos val="b"/>
        <c:majorTickMark val="out"/>
        <c:minorTickMark val="none"/>
        <c:tickLblPos val="nextTo"/>
        <c:crossAx val="1827588632"/>
        <c:crosses val="autoZero"/>
        <c:auto val="1"/>
        <c:lblAlgn val="ctr"/>
        <c:lblOffset val="100"/>
        <c:noMultiLvlLbl val="0"/>
      </c:catAx>
      <c:valAx>
        <c:axId val="1827588632"/>
        <c:scaling>
          <c:orientation val="minMax"/>
        </c:scaling>
        <c:delete val="0"/>
        <c:axPos val="l"/>
        <c:majorGridlines/>
        <c:numFmt formatCode="&quot;$&quot;#,##0" sourceLinked="1"/>
        <c:majorTickMark val="out"/>
        <c:minorTickMark val="none"/>
        <c:tickLblPos val="nextTo"/>
        <c:crossAx val="1827585624"/>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cat>
            <c:strRef>
              <c:f>Income!$B$2:$B$13</c:f>
              <c:strCache>
                <c:ptCount val="12"/>
                <c:pt idx="0">
                  <c:v>Jan</c:v>
                </c:pt>
                <c:pt idx="1">
                  <c:v>Feb</c:v>
                </c:pt>
                <c:pt idx="2">
                  <c:v>March</c:v>
                </c:pt>
                <c:pt idx="3">
                  <c:v>April</c:v>
                </c:pt>
                <c:pt idx="4">
                  <c:v>May</c:v>
                </c:pt>
                <c:pt idx="5">
                  <c:v>June</c:v>
                </c:pt>
                <c:pt idx="6">
                  <c:v>July</c:v>
                </c:pt>
                <c:pt idx="7">
                  <c:v>August</c:v>
                </c:pt>
                <c:pt idx="8">
                  <c:v>Sept</c:v>
                </c:pt>
                <c:pt idx="9">
                  <c:v>Oct</c:v>
                </c:pt>
                <c:pt idx="10">
                  <c:v>Nov </c:v>
                </c:pt>
                <c:pt idx="11">
                  <c:v>Dec</c:v>
                </c:pt>
              </c:strCache>
            </c:strRef>
          </c:cat>
          <c:val>
            <c:numRef>
              <c:f>Income!$C$2:$C$13</c:f>
              <c:numCache>
                <c:formatCode>"$"#,##0</c:formatCode>
                <c:ptCount val="12"/>
                <c:pt idx="0">
                  <c:v>13939.0</c:v>
                </c:pt>
                <c:pt idx="1">
                  <c:v>11480.0</c:v>
                </c:pt>
                <c:pt idx="2">
                  <c:v>16242.29</c:v>
                </c:pt>
                <c:pt idx="3">
                  <c:v>17936.0</c:v>
                </c:pt>
                <c:pt idx="4">
                  <c:v>13682.37</c:v>
                </c:pt>
                <c:pt idx="5">
                  <c:v>23505.5</c:v>
                </c:pt>
                <c:pt idx="6">
                  <c:v>10280.0</c:v>
                </c:pt>
                <c:pt idx="7">
                  <c:v>12534.0</c:v>
                </c:pt>
                <c:pt idx="8">
                  <c:v>31350.3</c:v>
                </c:pt>
                <c:pt idx="9">
                  <c:v>9627.0</c:v>
                </c:pt>
                <c:pt idx="10">
                  <c:v>15151.0</c:v>
                </c:pt>
                <c:pt idx="11">
                  <c:v>22276.12</c:v>
                </c:pt>
              </c:numCache>
            </c:numRef>
          </c:val>
        </c:ser>
        <c:dLbls>
          <c:showLegendKey val="0"/>
          <c:showVal val="0"/>
          <c:showCatName val="0"/>
          <c:showSerName val="0"/>
          <c:showPercent val="0"/>
          <c:showBubbleSize val="0"/>
        </c:dLbls>
        <c:gapWidth val="150"/>
        <c:axId val="1826956536"/>
        <c:axId val="1829069208"/>
      </c:barChart>
      <c:catAx>
        <c:axId val="1826956536"/>
        <c:scaling>
          <c:orientation val="minMax"/>
        </c:scaling>
        <c:delete val="0"/>
        <c:axPos val="b"/>
        <c:majorTickMark val="out"/>
        <c:minorTickMark val="none"/>
        <c:tickLblPos val="nextTo"/>
        <c:crossAx val="1829069208"/>
        <c:crosses val="autoZero"/>
        <c:auto val="1"/>
        <c:lblAlgn val="ctr"/>
        <c:lblOffset val="100"/>
        <c:noMultiLvlLbl val="0"/>
      </c:catAx>
      <c:valAx>
        <c:axId val="1829069208"/>
        <c:scaling>
          <c:orientation val="minMax"/>
        </c:scaling>
        <c:delete val="0"/>
        <c:axPos val="l"/>
        <c:majorGridlines/>
        <c:numFmt formatCode="&quot;$&quot;#,##0" sourceLinked="1"/>
        <c:majorTickMark val="out"/>
        <c:minorTickMark val="none"/>
        <c:tickLblPos val="nextTo"/>
        <c:crossAx val="1826956536"/>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19513-2A6D-BE4F-B028-7814DB7D35C6}"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AB9D6FB2-A7AC-A94F-ACB1-F5F5B99EDF50}">
      <dgm:prSet/>
      <dgm:spPr/>
      <dgm:t>
        <a:bodyPr/>
        <a:lstStyle/>
        <a:p>
          <a:pPr rtl="0"/>
          <a:r>
            <a:rPr lang="en-US" dirty="0" smtClean="0"/>
            <a:t>Make it Clear</a:t>
          </a:r>
          <a:endParaRPr lang="en-US" dirty="0"/>
        </a:p>
      </dgm:t>
    </dgm:pt>
    <dgm:pt modelId="{3890C289-B4C8-FB4D-B5EC-5F989F0BA1C9}" type="parTrans" cxnId="{C0298921-518A-FD46-8389-F52B63A6B2A3}">
      <dgm:prSet/>
      <dgm:spPr/>
      <dgm:t>
        <a:bodyPr/>
        <a:lstStyle/>
        <a:p>
          <a:endParaRPr lang="en-US"/>
        </a:p>
      </dgm:t>
    </dgm:pt>
    <dgm:pt modelId="{401E5BCC-6736-D840-9691-22F28F154CD9}" type="sibTrans" cxnId="{C0298921-518A-FD46-8389-F52B63A6B2A3}">
      <dgm:prSet/>
      <dgm:spPr/>
      <dgm:t>
        <a:bodyPr/>
        <a:lstStyle/>
        <a:p>
          <a:endParaRPr lang="en-US"/>
        </a:p>
      </dgm:t>
    </dgm:pt>
    <dgm:pt modelId="{F878763B-DDA5-B04D-B17A-5A3672F879C4}">
      <dgm:prSet/>
      <dgm:spPr/>
      <dgm:t>
        <a:bodyPr/>
        <a:lstStyle/>
        <a:p>
          <a:pPr rtl="0"/>
          <a:r>
            <a:rPr lang="en-US" dirty="0" smtClean="0"/>
            <a:t>Make it Collaborative</a:t>
          </a:r>
          <a:endParaRPr lang="en-US" dirty="0"/>
        </a:p>
      </dgm:t>
    </dgm:pt>
    <dgm:pt modelId="{516000ED-A8BA-0947-977B-803A63DE1F8D}" type="parTrans" cxnId="{EB5081E3-B099-7D45-A314-7CEA7948B989}">
      <dgm:prSet/>
      <dgm:spPr/>
      <dgm:t>
        <a:bodyPr/>
        <a:lstStyle/>
        <a:p>
          <a:endParaRPr lang="en-US"/>
        </a:p>
      </dgm:t>
    </dgm:pt>
    <dgm:pt modelId="{AC50DBCE-9CB1-B548-80A5-6B8F30BC1A38}" type="sibTrans" cxnId="{EB5081E3-B099-7D45-A314-7CEA7948B989}">
      <dgm:prSet/>
      <dgm:spPr/>
      <dgm:t>
        <a:bodyPr/>
        <a:lstStyle/>
        <a:p>
          <a:endParaRPr lang="en-US"/>
        </a:p>
      </dgm:t>
    </dgm:pt>
    <dgm:pt modelId="{21077A71-2E42-6C46-8A04-E8430CC50BD2}">
      <dgm:prSet/>
      <dgm:spPr/>
      <dgm:t>
        <a:bodyPr/>
        <a:lstStyle/>
        <a:p>
          <a:pPr rtl="0"/>
          <a:r>
            <a:rPr lang="en-US" dirty="0" smtClean="0"/>
            <a:t>Make it Concise</a:t>
          </a:r>
          <a:endParaRPr lang="en-US" dirty="0"/>
        </a:p>
      </dgm:t>
    </dgm:pt>
    <dgm:pt modelId="{7FB062D3-EB07-7A47-A589-A05BCBF6BB06}" type="parTrans" cxnId="{EBAC46AA-9F66-B04F-8E26-BC036A3DC28F}">
      <dgm:prSet/>
      <dgm:spPr/>
      <dgm:t>
        <a:bodyPr/>
        <a:lstStyle/>
        <a:p>
          <a:endParaRPr lang="en-US"/>
        </a:p>
      </dgm:t>
    </dgm:pt>
    <dgm:pt modelId="{29F65F53-53EE-1A4D-BE3D-DDF264360808}" type="sibTrans" cxnId="{EBAC46AA-9F66-B04F-8E26-BC036A3DC28F}">
      <dgm:prSet/>
      <dgm:spPr/>
      <dgm:t>
        <a:bodyPr/>
        <a:lstStyle/>
        <a:p>
          <a:endParaRPr lang="en-US"/>
        </a:p>
      </dgm:t>
    </dgm:pt>
    <dgm:pt modelId="{ED188852-4819-5D47-9699-057455F04E02}" type="pres">
      <dgm:prSet presAssocID="{41719513-2A6D-BE4F-B028-7814DB7D35C6}" presName="Name0" presStyleCnt="0">
        <dgm:presLayoutVars>
          <dgm:chMax val="7"/>
          <dgm:chPref val="7"/>
          <dgm:dir/>
          <dgm:animLvl val="lvl"/>
        </dgm:presLayoutVars>
      </dgm:prSet>
      <dgm:spPr/>
      <dgm:t>
        <a:bodyPr/>
        <a:lstStyle/>
        <a:p>
          <a:endParaRPr lang="en-US"/>
        </a:p>
      </dgm:t>
    </dgm:pt>
    <dgm:pt modelId="{95B1E8A1-507D-CA46-A4B3-1B9661B9AE55}" type="pres">
      <dgm:prSet presAssocID="{AB9D6FB2-A7AC-A94F-ACB1-F5F5B99EDF50}" presName="Accent1" presStyleCnt="0"/>
      <dgm:spPr/>
    </dgm:pt>
    <dgm:pt modelId="{5FEE8CCB-C213-B447-876A-4D8C1704AF1C}" type="pres">
      <dgm:prSet presAssocID="{AB9D6FB2-A7AC-A94F-ACB1-F5F5B99EDF50}" presName="Accent" presStyleLbl="node1" presStyleIdx="0" presStyleCnt="3"/>
      <dgm:spPr/>
    </dgm:pt>
    <dgm:pt modelId="{3C44FAB8-569B-1A45-BCC8-045BB3CB8F47}" type="pres">
      <dgm:prSet presAssocID="{AB9D6FB2-A7AC-A94F-ACB1-F5F5B99EDF50}" presName="Parent1" presStyleLbl="revTx" presStyleIdx="0" presStyleCnt="3">
        <dgm:presLayoutVars>
          <dgm:chMax val="1"/>
          <dgm:chPref val="1"/>
          <dgm:bulletEnabled val="1"/>
        </dgm:presLayoutVars>
      </dgm:prSet>
      <dgm:spPr/>
      <dgm:t>
        <a:bodyPr/>
        <a:lstStyle/>
        <a:p>
          <a:endParaRPr lang="en-US"/>
        </a:p>
      </dgm:t>
    </dgm:pt>
    <dgm:pt modelId="{C1C0D460-6664-3C43-9639-E81FCD952A2A}" type="pres">
      <dgm:prSet presAssocID="{21077A71-2E42-6C46-8A04-E8430CC50BD2}" presName="Accent2" presStyleCnt="0"/>
      <dgm:spPr/>
    </dgm:pt>
    <dgm:pt modelId="{71EDF663-A918-1440-ABDD-C6BB6AA67EB8}" type="pres">
      <dgm:prSet presAssocID="{21077A71-2E42-6C46-8A04-E8430CC50BD2}" presName="Accent" presStyleLbl="node1" presStyleIdx="1" presStyleCnt="3"/>
      <dgm:spPr/>
    </dgm:pt>
    <dgm:pt modelId="{DFC4C843-12AC-2849-BDED-FB0DE26A890D}" type="pres">
      <dgm:prSet presAssocID="{21077A71-2E42-6C46-8A04-E8430CC50BD2}" presName="Parent2" presStyleLbl="revTx" presStyleIdx="1" presStyleCnt="3">
        <dgm:presLayoutVars>
          <dgm:chMax val="1"/>
          <dgm:chPref val="1"/>
          <dgm:bulletEnabled val="1"/>
        </dgm:presLayoutVars>
      </dgm:prSet>
      <dgm:spPr/>
      <dgm:t>
        <a:bodyPr/>
        <a:lstStyle/>
        <a:p>
          <a:endParaRPr lang="en-US"/>
        </a:p>
      </dgm:t>
    </dgm:pt>
    <dgm:pt modelId="{6CEBDCEE-B23E-4647-BA43-5469AC0DCC45}" type="pres">
      <dgm:prSet presAssocID="{F878763B-DDA5-B04D-B17A-5A3672F879C4}" presName="Accent3" presStyleCnt="0"/>
      <dgm:spPr/>
    </dgm:pt>
    <dgm:pt modelId="{6D25D2B1-D0D0-C84B-B804-6477896B415E}" type="pres">
      <dgm:prSet presAssocID="{F878763B-DDA5-B04D-B17A-5A3672F879C4}" presName="Accent" presStyleLbl="node1" presStyleIdx="2" presStyleCnt="3"/>
      <dgm:spPr/>
    </dgm:pt>
    <dgm:pt modelId="{77727D94-EE62-9647-A30D-898BC8880F65}" type="pres">
      <dgm:prSet presAssocID="{F878763B-DDA5-B04D-B17A-5A3672F879C4}" presName="Parent3" presStyleLbl="revTx" presStyleIdx="2" presStyleCnt="3">
        <dgm:presLayoutVars>
          <dgm:chMax val="1"/>
          <dgm:chPref val="1"/>
          <dgm:bulletEnabled val="1"/>
        </dgm:presLayoutVars>
      </dgm:prSet>
      <dgm:spPr/>
      <dgm:t>
        <a:bodyPr/>
        <a:lstStyle/>
        <a:p>
          <a:endParaRPr lang="en-US"/>
        </a:p>
      </dgm:t>
    </dgm:pt>
  </dgm:ptLst>
  <dgm:cxnLst>
    <dgm:cxn modelId="{EB5081E3-B099-7D45-A314-7CEA7948B989}" srcId="{41719513-2A6D-BE4F-B028-7814DB7D35C6}" destId="{F878763B-DDA5-B04D-B17A-5A3672F879C4}" srcOrd="2" destOrd="0" parTransId="{516000ED-A8BA-0947-977B-803A63DE1F8D}" sibTransId="{AC50DBCE-9CB1-B548-80A5-6B8F30BC1A38}"/>
    <dgm:cxn modelId="{FCE7AC11-B894-E849-8F93-4BD5FCAC3784}" type="presOf" srcId="{AB9D6FB2-A7AC-A94F-ACB1-F5F5B99EDF50}" destId="{3C44FAB8-569B-1A45-BCC8-045BB3CB8F47}" srcOrd="0" destOrd="0" presId="urn:microsoft.com/office/officeart/2009/layout/CircleArrowProcess"/>
    <dgm:cxn modelId="{BF9FBE21-4E9F-844A-A15B-88B700A721DD}" type="presOf" srcId="{21077A71-2E42-6C46-8A04-E8430CC50BD2}" destId="{DFC4C843-12AC-2849-BDED-FB0DE26A890D}" srcOrd="0" destOrd="0" presId="urn:microsoft.com/office/officeart/2009/layout/CircleArrowProcess"/>
    <dgm:cxn modelId="{00FA9BE4-A3E5-AF48-8495-DC35ABA352C0}" type="presOf" srcId="{41719513-2A6D-BE4F-B028-7814DB7D35C6}" destId="{ED188852-4819-5D47-9699-057455F04E02}" srcOrd="0" destOrd="0" presId="urn:microsoft.com/office/officeart/2009/layout/CircleArrowProcess"/>
    <dgm:cxn modelId="{C0298921-518A-FD46-8389-F52B63A6B2A3}" srcId="{41719513-2A6D-BE4F-B028-7814DB7D35C6}" destId="{AB9D6FB2-A7AC-A94F-ACB1-F5F5B99EDF50}" srcOrd="0" destOrd="0" parTransId="{3890C289-B4C8-FB4D-B5EC-5F989F0BA1C9}" sibTransId="{401E5BCC-6736-D840-9691-22F28F154CD9}"/>
    <dgm:cxn modelId="{152EDE50-B0CF-6D42-9200-AC2545E116E8}" type="presOf" srcId="{F878763B-DDA5-B04D-B17A-5A3672F879C4}" destId="{77727D94-EE62-9647-A30D-898BC8880F65}" srcOrd="0" destOrd="0" presId="urn:microsoft.com/office/officeart/2009/layout/CircleArrowProcess"/>
    <dgm:cxn modelId="{EBAC46AA-9F66-B04F-8E26-BC036A3DC28F}" srcId="{41719513-2A6D-BE4F-B028-7814DB7D35C6}" destId="{21077A71-2E42-6C46-8A04-E8430CC50BD2}" srcOrd="1" destOrd="0" parTransId="{7FB062D3-EB07-7A47-A589-A05BCBF6BB06}" sibTransId="{29F65F53-53EE-1A4D-BE3D-DDF264360808}"/>
    <dgm:cxn modelId="{F45F03E6-7758-8246-9A08-49948E666FF6}" type="presParOf" srcId="{ED188852-4819-5D47-9699-057455F04E02}" destId="{95B1E8A1-507D-CA46-A4B3-1B9661B9AE55}" srcOrd="0" destOrd="0" presId="urn:microsoft.com/office/officeart/2009/layout/CircleArrowProcess"/>
    <dgm:cxn modelId="{9298FDDE-8497-F74C-A71C-F6D97CBBDE5A}" type="presParOf" srcId="{95B1E8A1-507D-CA46-A4B3-1B9661B9AE55}" destId="{5FEE8CCB-C213-B447-876A-4D8C1704AF1C}" srcOrd="0" destOrd="0" presId="urn:microsoft.com/office/officeart/2009/layout/CircleArrowProcess"/>
    <dgm:cxn modelId="{CCC352CB-16A6-ED49-9D03-5D1AB2E2759E}" type="presParOf" srcId="{ED188852-4819-5D47-9699-057455F04E02}" destId="{3C44FAB8-569B-1A45-BCC8-045BB3CB8F47}" srcOrd="1" destOrd="0" presId="urn:microsoft.com/office/officeart/2009/layout/CircleArrowProcess"/>
    <dgm:cxn modelId="{63CBAC46-2A81-6F4C-AF77-B84B3AC0A1D9}" type="presParOf" srcId="{ED188852-4819-5D47-9699-057455F04E02}" destId="{C1C0D460-6664-3C43-9639-E81FCD952A2A}" srcOrd="2" destOrd="0" presId="urn:microsoft.com/office/officeart/2009/layout/CircleArrowProcess"/>
    <dgm:cxn modelId="{195C44D8-2972-8D47-BA02-7EEDC38D83D7}" type="presParOf" srcId="{C1C0D460-6664-3C43-9639-E81FCD952A2A}" destId="{71EDF663-A918-1440-ABDD-C6BB6AA67EB8}" srcOrd="0" destOrd="0" presId="urn:microsoft.com/office/officeart/2009/layout/CircleArrowProcess"/>
    <dgm:cxn modelId="{86C14F13-0DA0-5F49-8B83-C76E691AEBED}" type="presParOf" srcId="{ED188852-4819-5D47-9699-057455F04E02}" destId="{DFC4C843-12AC-2849-BDED-FB0DE26A890D}" srcOrd="3" destOrd="0" presId="urn:microsoft.com/office/officeart/2009/layout/CircleArrowProcess"/>
    <dgm:cxn modelId="{EED092DC-9CDF-FE48-BD2F-18E82A5445DA}" type="presParOf" srcId="{ED188852-4819-5D47-9699-057455F04E02}" destId="{6CEBDCEE-B23E-4647-BA43-5469AC0DCC45}" srcOrd="4" destOrd="0" presId="urn:microsoft.com/office/officeart/2009/layout/CircleArrowProcess"/>
    <dgm:cxn modelId="{3E2576E5-7056-B343-BDFB-BF80AB54232A}" type="presParOf" srcId="{6CEBDCEE-B23E-4647-BA43-5469AC0DCC45}" destId="{6D25D2B1-D0D0-C84B-B804-6477896B415E}" srcOrd="0" destOrd="0" presId="urn:microsoft.com/office/officeart/2009/layout/CircleArrowProcess"/>
    <dgm:cxn modelId="{9008F36D-9ECB-1543-9FFE-C2024B63F5CF}" type="presParOf" srcId="{ED188852-4819-5D47-9699-057455F04E02}" destId="{77727D94-EE62-9647-A30D-898BC8880F6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053D3B-EBD5-6A4D-98B9-80E8F191F3DC}" type="doc">
      <dgm:prSet loTypeId="urn:microsoft.com/office/officeart/2005/8/layout/hierarchy6" loCatId="" qsTypeId="urn:microsoft.com/office/officeart/2005/8/quickstyle/simple4" qsCatId="simple" csTypeId="urn:microsoft.com/office/officeart/2005/8/colors/accent1_2" csCatId="accent1" phldr="1"/>
      <dgm:spPr/>
      <dgm:t>
        <a:bodyPr/>
        <a:lstStyle/>
        <a:p>
          <a:endParaRPr lang="en-US"/>
        </a:p>
      </dgm:t>
    </dgm:pt>
    <dgm:pt modelId="{DFA8200A-386F-6B4A-A9CD-05928B33C640}">
      <dgm:prSet phldrT="[Text]"/>
      <dgm:spPr>
        <a:solidFill>
          <a:srgbClr val="000090"/>
        </a:solidFill>
      </dgm:spPr>
      <dgm:t>
        <a:bodyPr/>
        <a:lstStyle/>
        <a:p>
          <a:r>
            <a:rPr lang="en-US" dirty="0" smtClean="0">
              <a:latin typeface="Times New Roman"/>
              <a:cs typeface="Times New Roman"/>
            </a:rPr>
            <a:t>Operating Budget (Annual)</a:t>
          </a:r>
          <a:endParaRPr lang="en-US" dirty="0">
            <a:latin typeface="Times New Roman"/>
            <a:cs typeface="Times New Roman"/>
          </a:endParaRPr>
        </a:p>
      </dgm:t>
    </dgm:pt>
    <dgm:pt modelId="{7DFC0CC4-F595-544E-AD8F-7F8EC53DD8A9}" type="parTrans" cxnId="{D9B01BAA-2330-6241-8777-B2E25772E9B7}">
      <dgm:prSet/>
      <dgm:spPr/>
      <dgm:t>
        <a:bodyPr/>
        <a:lstStyle/>
        <a:p>
          <a:endParaRPr lang="en-US"/>
        </a:p>
      </dgm:t>
    </dgm:pt>
    <dgm:pt modelId="{E694090B-F72C-884D-8036-75ACCB7816F3}" type="sibTrans" cxnId="{D9B01BAA-2330-6241-8777-B2E25772E9B7}">
      <dgm:prSet/>
      <dgm:spPr/>
      <dgm:t>
        <a:bodyPr/>
        <a:lstStyle/>
        <a:p>
          <a:endParaRPr lang="en-US"/>
        </a:p>
      </dgm:t>
    </dgm:pt>
    <dgm:pt modelId="{CDC60FAE-890D-2346-A59E-9DC11D8FEBFB}">
      <dgm:prSet phldrT="[Text]"/>
      <dgm:spPr>
        <a:solidFill>
          <a:srgbClr val="3366FF"/>
        </a:solidFill>
      </dgm:spPr>
      <dgm:t>
        <a:bodyPr/>
        <a:lstStyle/>
        <a:p>
          <a:r>
            <a:rPr lang="en-US" dirty="0" smtClean="0">
              <a:latin typeface="Times New Roman"/>
              <a:cs typeface="Times New Roman"/>
            </a:rPr>
            <a:t>Capital Budget (Multi-Year)</a:t>
          </a:r>
          <a:endParaRPr lang="en-US" dirty="0">
            <a:latin typeface="Times New Roman"/>
            <a:cs typeface="Times New Roman"/>
          </a:endParaRPr>
        </a:p>
      </dgm:t>
    </dgm:pt>
    <dgm:pt modelId="{34AE7076-755B-D143-A007-B1A56C005EAE}" type="parTrans" cxnId="{96AF7AD5-345B-E144-B215-9B86BEFE99FD}">
      <dgm:prSet/>
      <dgm:spPr/>
      <dgm:t>
        <a:bodyPr/>
        <a:lstStyle/>
        <a:p>
          <a:endParaRPr lang="en-US"/>
        </a:p>
      </dgm:t>
    </dgm:pt>
    <dgm:pt modelId="{986F3F06-56FF-EB4A-A06B-BB68FD9E1CAC}" type="sibTrans" cxnId="{96AF7AD5-345B-E144-B215-9B86BEFE99FD}">
      <dgm:prSet/>
      <dgm:spPr/>
      <dgm:t>
        <a:bodyPr/>
        <a:lstStyle/>
        <a:p>
          <a:endParaRPr lang="en-US"/>
        </a:p>
      </dgm:t>
    </dgm:pt>
    <dgm:pt modelId="{FA5EA396-D7D0-FE44-B88D-C8E6431189AB}">
      <dgm:prSet phldrT="[Text]"/>
      <dgm:spPr>
        <a:solidFill>
          <a:srgbClr val="000090"/>
        </a:solidFill>
      </dgm:spPr>
      <dgm:t>
        <a:bodyPr/>
        <a:lstStyle/>
        <a:p>
          <a:r>
            <a:rPr lang="en-US" dirty="0" smtClean="0">
              <a:latin typeface="Times New Roman"/>
              <a:cs typeface="Times New Roman"/>
            </a:rPr>
            <a:t>Income</a:t>
          </a:r>
          <a:endParaRPr lang="en-US" dirty="0">
            <a:latin typeface="Times New Roman"/>
            <a:cs typeface="Times New Roman"/>
          </a:endParaRPr>
        </a:p>
      </dgm:t>
    </dgm:pt>
    <dgm:pt modelId="{DC293EB5-6B24-8948-A598-435ABAC4B99F}" type="parTrans" cxnId="{74AD0F8D-2684-3C47-8468-E384778E8D62}">
      <dgm:prSet/>
      <dgm:spPr/>
      <dgm:t>
        <a:bodyPr/>
        <a:lstStyle/>
        <a:p>
          <a:endParaRPr lang="en-US"/>
        </a:p>
      </dgm:t>
    </dgm:pt>
    <dgm:pt modelId="{F93527CB-14EE-E24E-85B6-E2B868B0E9AF}" type="sibTrans" cxnId="{74AD0F8D-2684-3C47-8468-E384778E8D62}">
      <dgm:prSet/>
      <dgm:spPr/>
      <dgm:t>
        <a:bodyPr/>
        <a:lstStyle/>
        <a:p>
          <a:endParaRPr lang="en-US"/>
        </a:p>
      </dgm:t>
    </dgm:pt>
    <dgm:pt modelId="{ACCD8E3F-5088-C04A-9E33-81876CA72325}">
      <dgm:prSet phldrT="[Text]"/>
      <dgm:spPr>
        <a:solidFill>
          <a:srgbClr val="000090"/>
        </a:solidFill>
      </dgm:spPr>
      <dgm:t>
        <a:bodyPr/>
        <a:lstStyle/>
        <a:p>
          <a:r>
            <a:rPr lang="en-US" dirty="0" smtClean="0">
              <a:latin typeface="Times New Roman"/>
              <a:cs typeface="Times New Roman"/>
            </a:rPr>
            <a:t>Expenses</a:t>
          </a:r>
          <a:endParaRPr lang="en-US" dirty="0">
            <a:latin typeface="Times New Roman"/>
            <a:cs typeface="Times New Roman"/>
          </a:endParaRPr>
        </a:p>
      </dgm:t>
    </dgm:pt>
    <dgm:pt modelId="{D485D732-4697-F747-87F2-5D6005C974BC}" type="parTrans" cxnId="{E2AC8110-234E-E74A-9242-DFC077799A2E}">
      <dgm:prSet/>
      <dgm:spPr/>
      <dgm:t>
        <a:bodyPr/>
        <a:lstStyle/>
        <a:p>
          <a:endParaRPr lang="en-US"/>
        </a:p>
      </dgm:t>
    </dgm:pt>
    <dgm:pt modelId="{AD85257B-EC09-3642-9DBB-FF95AB1C48DA}" type="sibTrans" cxnId="{E2AC8110-234E-E74A-9242-DFC077799A2E}">
      <dgm:prSet/>
      <dgm:spPr/>
      <dgm:t>
        <a:bodyPr/>
        <a:lstStyle/>
        <a:p>
          <a:endParaRPr lang="en-US"/>
        </a:p>
      </dgm:t>
    </dgm:pt>
    <dgm:pt modelId="{5A7FD6FB-8278-A342-989E-B40CC16397BA}">
      <dgm:prSet phldrT="[Text]"/>
      <dgm:spPr>
        <a:solidFill>
          <a:srgbClr val="3366FF"/>
        </a:solidFill>
      </dgm:spPr>
      <dgm:t>
        <a:bodyPr/>
        <a:lstStyle/>
        <a:p>
          <a:r>
            <a:rPr lang="en-US" dirty="0" smtClean="0">
              <a:latin typeface="Times New Roman"/>
              <a:cs typeface="Times New Roman"/>
            </a:rPr>
            <a:t>Capital Expenditures</a:t>
          </a:r>
          <a:endParaRPr lang="en-US" dirty="0">
            <a:latin typeface="Times New Roman"/>
            <a:cs typeface="Times New Roman"/>
          </a:endParaRPr>
        </a:p>
      </dgm:t>
    </dgm:pt>
    <dgm:pt modelId="{3107E13A-7035-234B-81E4-F8870FC234F0}" type="parTrans" cxnId="{9B1D9954-E9EF-1648-86EF-4047F6888DA3}">
      <dgm:prSet/>
      <dgm:spPr/>
      <dgm:t>
        <a:bodyPr/>
        <a:lstStyle/>
        <a:p>
          <a:endParaRPr lang="en-US"/>
        </a:p>
      </dgm:t>
    </dgm:pt>
    <dgm:pt modelId="{3AE197BE-131B-844D-997E-1CD6D8ACB17A}" type="sibTrans" cxnId="{9B1D9954-E9EF-1648-86EF-4047F6888DA3}">
      <dgm:prSet/>
      <dgm:spPr/>
      <dgm:t>
        <a:bodyPr/>
        <a:lstStyle/>
        <a:p>
          <a:endParaRPr lang="en-US"/>
        </a:p>
      </dgm:t>
    </dgm:pt>
    <dgm:pt modelId="{2CD5AE2E-040D-2047-B058-F8438643575A}">
      <dgm:prSet phldrT="[Text]"/>
      <dgm:spPr>
        <a:solidFill>
          <a:schemeClr val="accent1">
            <a:lumMod val="50000"/>
          </a:schemeClr>
        </a:solidFill>
      </dgm:spPr>
      <dgm:t>
        <a:bodyPr/>
        <a:lstStyle/>
        <a:p>
          <a:r>
            <a:rPr lang="en-US" dirty="0" smtClean="0">
              <a:latin typeface="Times New Roman"/>
              <a:cs typeface="Times New Roman"/>
            </a:rPr>
            <a:t>Accounts and Investments</a:t>
          </a:r>
          <a:endParaRPr lang="en-US" dirty="0">
            <a:latin typeface="Times New Roman"/>
            <a:cs typeface="Times New Roman"/>
          </a:endParaRPr>
        </a:p>
      </dgm:t>
    </dgm:pt>
    <dgm:pt modelId="{18FA635C-49FE-2C41-9468-6747C2D20419}" type="parTrans" cxnId="{84718158-F93C-8C46-8B8B-B93819252150}">
      <dgm:prSet/>
      <dgm:spPr/>
      <dgm:t>
        <a:bodyPr/>
        <a:lstStyle/>
        <a:p>
          <a:endParaRPr lang="en-US"/>
        </a:p>
      </dgm:t>
    </dgm:pt>
    <dgm:pt modelId="{A017A268-5535-6C4E-A2B9-355BA32B8422}" type="sibTrans" cxnId="{84718158-F93C-8C46-8B8B-B93819252150}">
      <dgm:prSet/>
      <dgm:spPr/>
      <dgm:t>
        <a:bodyPr/>
        <a:lstStyle/>
        <a:p>
          <a:endParaRPr lang="en-US"/>
        </a:p>
      </dgm:t>
    </dgm:pt>
    <dgm:pt modelId="{327D51A3-5078-3D43-841A-1BCEF0F5C410}">
      <dgm:prSet phldrT="[Text]"/>
      <dgm:spPr>
        <a:solidFill>
          <a:schemeClr val="accent1">
            <a:lumMod val="50000"/>
          </a:schemeClr>
        </a:solidFill>
      </dgm:spPr>
      <dgm:t>
        <a:bodyPr/>
        <a:lstStyle/>
        <a:p>
          <a:r>
            <a:rPr lang="en-US" dirty="0" smtClean="0">
              <a:latin typeface="Times New Roman"/>
              <a:cs typeface="Times New Roman"/>
            </a:rPr>
            <a:t>Checking/Savings</a:t>
          </a:r>
          <a:endParaRPr lang="en-US" dirty="0">
            <a:latin typeface="Times New Roman"/>
            <a:cs typeface="Times New Roman"/>
          </a:endParaRPr>
        </a:p>
      </dgm:t>
    </dgm:pt>
    <dgm:pt modelId="{F1FEB8BA-B302-DB4A-B949-9876735C4683}" type="parTrans" cxnId="{65965205-038B-2544-AA81-51433CB5CE98}">
      <dgm:prSet/>
      <dgm:spPr/>
      <dgm:t>
        <a:bodyPr/>
        <a:lstStyle/>
        <a:p>
          <a:endParaRPr lang="en-US"/>
        </a:p>
      </dgm:t>
    </dgm:pt>
    <dgm:pt modelId="{52969BDF-B85C-D44A-96FA-A3744A795784}" type="sibTrans" cxnId="{65965205-038B-2544-AA81-51433CB5CE98}">
      <dgm:prSet/>
      <dgm:spPr/>
      <dgm:t>
        <a:bodyPr/>
        <a:lstStyle/>
        <a:p>
          <a:endParaRPr lang="en-US"/>
        </a:p>
      </dgm:t>
    </dgm:pt>
    <dgm:pt modelId="{56D3F55D-7A6A-C942-8892-97F915C571AE}">
      <dgm:prSet phldrT="[Text]"/>
      <dgm:spPr>
        <a:solidFill>
          <a:schemeClr val="accent1">
            <a:lumMod val="50000"/>
          </a:schemeClr>
        </a:solidFill>
      </dgm:spPr>
      <dgm:t>
        <a:bodyPr/>
        <a:lstStyle/>
        <a:p>
          <a:r>
            <a:rPr lang="en-US" dirty="0" smtClean="0">
              <a:latin typeface="Times New Roman"/>
              <a:cs typeface="Times New Roman"/>
            </a:rPr>
            <a:t>Deposits with the Diocese</a:t>
          </a:r>
          <a:endParaRPr lang="en-US" dirty="0">
            <a:latin typeface="Times New Roman"/>
            <a:cs typeface="Times New Roman"/>
          </a:endParaRPr>
        </a:p>
      </dgm:t>
    </dgm:pt>
    <dgm:pt modelId="{BCF3092E-A582-D94F-A70C-10A9D27A6D2D}" type="parTrans" cxnId="{2916618F-4AE6-4541-BA56-EC2237354581}">
      <dgm:prSet/>
      <dgm:spPr/>
      <dgm:t>
        <a:bodyPr/>
        <a:lstStyle/>
        <a:p>
          <a:endParaRPr lang="en-US"/>
        </a:p>
      </dgm:t>
    </dgm:pt>
    <dgm:pt modelId="{44EAC978-87DF-9D46-B56B-885CFB28A77D}" type="sibTrans" cxnId="{2916618F-4AE6-4541-BA56-EC2237354581}">
      <dgm:prSet/>
      <dgm:spPr/>
      <dgm:t>
        <a:bodyPr/>
        <a:lstStyle/>
        <a:p>
          <a:endParaRPr lang="en-US"/>
        </a:p>
      </dgm:t>
    </dgm:pt>
    <dgm:pt modelId="{B1B3B376-2DE2-0F44-ABBE-A67130E8B4D3}">
      <dgm:prSet phldrT="[Text]"/>
      <dgm:spPr>
        <a:solidFill>
          <a:srgbClr val="10253F"/>
        </a:solidFill>
      </dgm:spPr>
      <dgm:t>
        <a:bodyPr/>
        <a:lstStyle/>
        <a:p>
          <a:r>
            <a:rPr lang="en-US" dirty="0" smtClean="0">
              <a:latin typeface="Times New Roman"/>
              <a:cs typeface="Times New Roman"/>
            </a:rPr>
            <a:t>Master Budget</a:t>
          </a:r>
          <a:endParaRPr lang="en-US" dirty="0">
            <a:latin typeface="Times New Roman"/>
            <a:cs typeface="Times New Roman"/>
          </a:endParaRPr>
        </a:p>
      </dgm:t>
    </dgm:pt>
    <dgm:pt modelId="{B406C6BC-7B94-B64E-9320-490A31BD49AE}" type="sibTrans" cxnId="{6AE04E07-9388-5244-BCA8-E0B34646897A}">
      <dgm:prSet/>
      <dgm:spPr/>
      <dgm:t>
        <a:bodyPr/>
        <a:lstStyle/>
        <a:p>
          <a:endParaRPr lang="en-US"/>
        </a:p>
      </dgm:t>
    </dgm:pt>
    <dgm:pt modelId="{3ECFA0A8-5E88-C740-B58C-454601F2CBCD}" type="parTrans" cxnId="{6AE04E07-9388-5244-BCA8-E0B34646897A}">
      <dgm:prSet/>
      <dgm:spPr/>
      <dgm:t>
        <a:bodyPr/>
        <a:lstStyle/>
        <a:p>
          <a:endParaRPr lang="en-US"/>
        </a:p>
      </dgm:t>
    </dgm:pt>
    <dgm:pt modelId="{F65D70BA-1345-3745-A3FA-9A59A3869EEA}" type="pres">
      <dgm:prSet presAssocID="{62053D3B-EBD5-6A4D-98B9-80E8F191F3DC}" presName="mainComposite" presStyleCnt="0">
        <dgm:presLayoutVars>
          <dgm:chPref val="1"/>
          <dgm:dir/>
          <dgm:animOne val="branch"/>
          <dgm:animLvl val="lvl"/>
          <dgm:resizeHandles val="exact"/>
        </dgm:presLayoutVars>
      </dgm:prSet>
      <dgm:spPr/>
      <dgm:t>
        <a:bodyPr/>
        <a:lstStyle/>
        <a:p>
          <a:endParaRPr lang="en-US"/>
        </a:p>
      </dgm:t>
    </dgm:pt>
    <dgm:pt modelId="{DB133369-DB74-B643-804B-E66ACFDB5241}" type="pres">
      <dgm:prSet presAssocID="{62053D3B-EBD5-6A4D-98B9-80E8F191F3DC}" presName="hierFlow" presStyleCnt="0"/>
      <dgm:spPr/>
    </dgm:pt>
    <dgm:pt modelId="{F46D9835-D997-5946-8715-9F719FFBAA99}" type="pres">
      <dgm:prSet presAssocID="{62053D3B-EBD5-6A4D-98B9-80E8F191F3DC}" presName="hierChild1" presStyleCnt="0">
        <dgm:presLayoutVars>
          <dgm:chPref val="1"/>
          <dgm:animOne val="branch"/>
          <dgm:animLvl val="lvl"/>
        </dgm:presLayoutVars>
      </dgm:prSet>
      <dgm:spPr/>
    </dgm:pt>
    <dgm:pt modelId="{32B6100B-26BD-FA40-BFE3-DA70453C8792}" type="pres">
      <dgm:prSet presAssocID="{B1B3B376-2DE2-0F44-ABBE-A67130E8B4D3}" presName="Name14" presStyleCnt="0"/>
      <dgm:spPr/>
    </dgm:pt>
    <dgm:pt modelId="{9E8D90F3-B007-444B-BF81-CE395E0325DA}" type="pres">
      <dgm:prSet presAssocID="{B1B3B376-2DE2-0F44-ABBE-A67130E8B4D3}" presName="level1Shape" presStyleLbl="node0" presStyleIdx="0" presStyleCnt="1" custScaleY="52466">
        <dgm:presLayoutVars>
          <dgm:chPref val="3"/>
        </dgm:presLayoutVars>
      </dgm:prSet>
      <dgm:spPr/>
      <dgm:t>
        <a:bodyPr/>
        <a:lstStyle/>
        <a:p>
          <a:endParaRPr lang="en-US"/>
        </a:p>
      </dgm:t>
    </dgm:pt>
    <dgm:pt modelId="{4C44A1B3-32FD-344A-BD66-D3D5D1F7DC03}" type="pres">
      <dgm:prSet presAssocID="{B1B3B376-2DE2-0F44-ABBE-A67130E8B4D3}" presName="hierChild2" presStyleCnt="0"/>
      <dgm:spPr/>
    </dgm:pt>
    <dgm:pt modelId="{B97EC7DD-0EE6-894A-8BDE-44F56322406E}" type="pres">
      <dgm:prSet presAssocID="{7DFC0CC4-F595-544E-AD8F-7F8EC53DD8A9}" presName="Name19" presStyleLbl="parChTrans1D2" presStyleIdx="0" presStyleCnt="3"/>
      <dgm:spPr/>
      <dgm:t>
        <a:bodyPr/>
        <a:lstStyle/>
        <a:p>
          <a:endParaRPr lang="en-US"/>
        </a:p>
      </dgm:t>
    </dgm:pt>
    <dgm:pt modelId="{9C2D3664-736A-FB4E-88BE-7E85E7E658C5}" type="pres">
      <dgm:prSet presAssocID="{DFA8200A-386F-6B4A-A9CD-05928B33C640}" presName="Name21" presStyleCnt="0"/>
      <dgm:spPr/>
    </dgm:pt>
    <dgm:pt modelId="{FB9CE7DC-CBA5-744D-B774-CE0B6466F939}" type="pres">
      <dgm:prSet presAssocID="{DFA8200A-386F-6B4A-A9CD-05928B33C640}" presName="level2Shape" presStyleLbl="node2" presStyleIdx="0" presStyleCnt="3"/>
      <dgm:spPr/>
      <dgm:t>
        <a:bodyPr/>
        <a:lstStyle/>
        <a:p>
          <a:endParaRPr lang="en-US"/>
        </a:p>
      </dgm:t>
    </dgm:pt>
    <dgm:pt modelId="{C609350C-C026-014F-B065-7A60A53E618F}" type="pres">
      <dgm:prSet presAssocID="{DFA8200A-386F-6B4A-A9CD-05928B33C640}" presName="hierChild3" presStyleCnt="0"/>
      <dgm:spPr/>
    </dgm:pt>
    <dgm:pt modelId="{0E7E2BB6-55BC-F84B-ADC4-070BFF30082E}" type="pres">
      <dgm:prSet presAssocID="{DC293EB5-6B24-8948-A598-435ABAC4B99F}" presName="Name19" presStyleLbl="parChTrans1D3" presStyleIdx="0" presStyleCnt="5"/>
      <dgm:spPr/>
      <dgm:t>
        <a:bodyPr/>
        <a:lstStyle/>
        <a:p>
          <a:endParaRPr lang="en-US"/>
        </a:p>
      </dgm:t>
    </dgm:pt>
    <dgm:pt modelId="{760F33E5-DE9C-0344-83B2-11F23FB41D8D}" type="pres">
      <dgm:prSet presAssocID="{FA5EA396-D7D0-FE44-B88D-C8E6431189AB}" presName="Name21" presStyleCnt="0"/>
      <dgm:spPr/>
    </dgm:pt>
    <dgm:pt modelId="{CF6F99F0-3BFF-9A4A-9A1E-2302A0770E90}" type="pres">
      <dgm:prSet presAssocID="{FA5EA396-D7D0-FE44-B88D-C8E6431189AB}" presName="level2Shape" presStyleLbl="node3" presStyleIdx="0" presStyleCnt="5"/>
      <dgm:spPr/>
      <dgm:t>
        <a:bodyPr/>
        <a:lstStyle/>
        <a:p>
          <a:endParaRPr lang="en-US"/>
        </a:p>
      </dgm:t>
    </dgm:pt>
    <dgm:pt modelId="{5E5F4123-41F3-2C4C-B28C-F4D9CFE5BDD4}" type="pres">
      <dgm:prSet presAssocID="{FA5EA396-D7D0-FE44-B88D-C8E6431189AB}" presName="hierChild3" presStyleCnt="0"/>
      <dgm:spPr/>
    </dgm:pt>
    <dgm:pt modelId="{4D8CAB68-6ACF-6141-8F35-A15EEB78B0BD}" type="pres">
      <dgm:prSet presAssocID="{D485D732-4697-F747-87F2-5D6005C974BC}" presName="Name19" presStyleLbl="parChTrans1D3" presStyleIdx="1" presStyleCnt="5"/>
      <dgm:spPr/>
      <dgm:t>
        <a:bodyPr/>
        <a:lstStyle/>
        <a:p>
          <a:endParaRPr lang="en-US"/>
        </a:p>
      </dgm:t>
    </dgm:pt>
    <dgm:pt modelId="{64EBAAB0-E394-544E-A32B-17A66D9A5CB6}" type="pres">
      <dgm:prSet presAssocID="{ACCD8E3F-5088-C04A-9E33-81876CA72325}" presName="Name21" presStyleCnt="0"/>
      <dgm:spPr/>
    </dgm:pt>
    <dgm:pt modelId="{E4DF3F31-164B-A547-A2FD-C3B34F96646B}" type="pres">
      <dgm:prSet presAssocID="{ACCD8E3F-5088-C04A-9E33-81876CA72325}" presName="level2Shape" presStyleLbl="node3" presStyleIdx="1" presStyleCnt="5"/>
      <dgm:spPr/>
      <dgm:t>
        <a:bodyPr/>
        <a:lstStyle/>
        <a:p>
          <a:endParaRPr lang="en-US"/>
        </a:p>
      </dgm:t>
    </dgm:pt>
    <dgm:pt modelId="{33926B98-EFB1-4B4F-8AF1-A0B634166717}" type="pres">
      <dgm:prSet presAssocID="{ACCD8E3F-5088-C04A-9E33-81876CA72325}" presName="hierChild3" presStyleCnt="0"/>
      <dgm:spPr/>
    </dgm:pt>
    <dgm:pt modelId="{DEEE4DB2-B24C-D746-A4B6-7189D9131BD4}" type="pres">
      <dgm:prSet presAssocID="{34AE7076-755B-D143-A007-B1A56C005EAE}" presName="Name19" presStyleLbl="parChTrans1D2" presStyleIdx="1" presStyleCnt="3"/>
      <dgm:spPr/>
      <dgm:t>
        <a:bodyPr/>
        <a:lstStyle/>
        <a:p>
          <a:endParaRPr lang="en-US"/>
        </a:p>
      </dgm:t>
    </dgm:pt>
    <dgm:pt modelId="{80DC14B2-6F5C-C942-BD84-AD07DB3EADA3}" type="pres">
      <dgm:prSet presAssocID="{CDC60FAE-890D-2346-A59E-9DC11D8FEBFB}" presName="Name21" presStyleCnt="0"/>
      <dgm:spPr/>
    </dgm:pt>
    <dgm:pt modelId="{8CA8C02F-769C-374A-B4B5-EA7906E4259D}" type="pres">
      <dgm:prSet presAssocID="{CDC60FAE-890D-2346-A59E-9DC11D8FEBFB}" presName="level2Shape" presStyleLbl="node2" presStyleIdx="1" presStyleCnt="3"/>
      <dgm:spPr/>
      <dgm:t>
        <a:bodyPr/>
        <a:lstStyle/>
        <a:p>
          <a:endParaRPr lang="en-US"/>
        </a:p>
      </dgm:t>
    </dgm:pt>
    <dgm:pt modelId="{B6CEF151-0FD8-2B4E-AFCA-A7D86938FBD2}" type="pres">
      <dgm:prSet presAssocID="{CDC60FAE-890D-2346-A59E-9DC11D8FEBFB}" presName="hierChild3" presStyleCnt="0"/>
      <dgm:spPr/>
    </dgm:pt>
    <dgm:pt modelId="{071EF1E7-F103-514C-9F7E-C3AEF24BB3CF}" type="pres">
      <dgm:prSet presAssocID="{3107E13A-7035-234B-81E4-F8870FC234F0}" presName="Name19" presStyleLbl="parChTrans1D3" presStyleIdx="2" presStyleCnt="5"/>
      <dgm:spPr/>
      <dgm:t>
        <a:bodyPr/>
        <a:lstStyle/>
        <a:p>
          <a:endParaRPr lang="en-US"/>
        </a:p>
      </dgm:t>
    </dgm:pt>
    <dgm:pt modelId="{9C2C496E-0E44-A340-9B36-F0389D924505}" type="pres">
      <dgm:prSet presAssocID="{5A7FD6FB-8278-A342-989E-B40CC16397BA}" presName="Name21" presStyleCnt="0"/>
      <dgm:spPr/>
    </dgm:pt>
    <dgm:pt modelId="{4C1CDCD2-1BEF-DA49-8B5F-8130902F881E}" type="pres">
      <dgm:prSet presAssocID="{5A7FD6FB-8278-A342-989E-B40CC16397BA}" presName="level2Shape" presStyleLbl="node3" presStyleIdx="2" presStyleCnt="5"/>
      <dgm:spPr/>
      <dgm:t>
        <a:bodyPr/>
        <a:lstStyle/>
        <a:p>
          <a:endParaRPr lang="en-US"/>
        </a:p>
      </dgm:t>
    </dgm:pt>
    <dgm:pt modelId="{6374B603-5CD1-434A-B989-8724FAB8314C}" type="pres">
      <dgm:prSet presAssocID="{5A7FD6FB-8278-A342-989E-B40CC16397BA}" presName="hierChild3" presStyleCnt="0"/>
      <dgm:spPr/>
    </dgm:pt>
    <dgm:pt modelId="{B8D2EDBE-4DC4-5B46-8170-EC54731E0F5D}" type="pres">
      <dgm:prSet presAssocID="{18FA635C-49FE-2C41-9468-6747C2D20419}" presName="Name19" presStyleLbl="parChTrans1D2" presStyleIdx="2" presStyleCnt="3"/>
      <dgm:spPr/>
      <dgm:t>
        <a:bodyPr/>
        <a:lstStyle/>
        <a:p>
          <a:endParaRPr lang="en-US"/>
        </a:p>
      </dgm:t>
    </dgm:pt>
    <dgm:pt modelId="{80E60FEF-9491-C34F-BCBC-C8E87B45EE5A}" type="pres">
      <dgm:prSet presAssocID="{2CD5AE2E-040D-2047-B058-F8438643575A}" presName="Name21" presStyleCnt="0"/>
      <dgm:spPr/>
    </dgm:pt>
    <dgm:pt modelId="{1C779629-FD51-664A-A264-28C03DC18E26}" type="pres">
      <dgm:prSet presAssocID="{2CD5AE2E-040D-2047-B058-F8438643575A}" presName="level2Shape" presStyleLbl="node2" presStyleIdx="2" presStyleCnt="3"/>
      <dgm:spPr/>
      <dgm:t>
        <a:bodyPr/>
        <a:lstStyle/>
        <a:p>
          <a:endParaRPr lang="en-US"/>
        </a:p>
      </dgm:t>
    </dgm:pt>
    <dgm:pt modelId="{FC4736D6-ACBC-4B49-A09B-79AE2F878167}" type="pres">
      <dgm:prSet presAssocID="{2CD5AE2E-040D-2047-B058-F8438643575A}" presName="hierChild3" presStyleCnt="0"/>
      <dgm:spPr/>
    </dgm:pt>
    <dgm:pt modelId="{CC046571-6838-004F-931B-788571280D31}" type="pres">
      <dgm:prSet presAssocID="{F1FEB8BA-B302-DB4A-B949-9876735C4683}" presName="Name19" presStyleLbl="parChTrans1D3" presStyleIdx="3" presStyleCnt="5"/>
      <dgm:spPr/>
      <dgm:t>
        <a:bodyPr/>
        <a:lstStyle/>
        <a:p>
          <a:endParaRPr lang="en-US"/>
        </a:p>
      </dgm:t>
    </dgm:pt>
    <dgm:pt modelId="{F19138AE-7B2E-FC41-B7A3-09EA15899B8D}" type="pres">
      <dgm:prSet presAssocID="{327D51A3-5078-3D43-841A-1BCEF0F5C410}" presName="Name21" presStyleCnt="0"/>
      <dgm:spPr/>
    </dgm:pt>
    <dgm:pt modelId="{E91BD0F7-10DE-ED45-AB72-DD26A88C00C5}" type="pres">
      <dgm:prSet presAssocID="{327D51A3-5078-3D43-841A-1BCEF0F5C410}" presName="level2Shape" presStyleLbl="node3" presStyleIdx="3" presStyleCnt="5"/>
      <dgm:spPr/>
      <dgm:t>
        <a:bodyPr/>
        <a:lstStyle/>
        <a:p>
          <a:endParaRPr lang="en-US"/>
        </a:p>
      </dgm:t>
    </dgm:pt>
    <dgm:pt modelId="{CFE79D1A-694A-AC46-9377-D8006BF50B3A}" type="pres">
      <dgm:prSet presAssocID="{327D51A3-5078-3D43-841A-1BCEF0F5C410}" presName="hierChild3" presStyleCnt="0"/>
      <dgm:spPr/>
    </dgm:pt>
    <dgm:pt modelId="{93891268-2166-6D4F-9356-38EDC0090BA0}" type="pres">
      <dgm:prSet presAssocID="{BCF3092E-A582-D94F-A70C-10A9D27A6D2D}" presName="Name19" presStyleLbl="parChTrans1D3" presStyleIdx="4" presStyleCnt="5"/>
      <dgm:spPr/>
      <dgm:t>
        <a:bodyPr/>
        <a:lstStyle/>
        <a:p>
          <a:endParaRPr lang="en-US"/>
        </a:p>
      </dgm:t>
    </dgm:pt>
    <dgm:pt modelId="{7E0CFA0D-7316-884C-A705-1546F450FAFC}" type="pres">
      <dgm:prSet presAssocID="{56D3F55D-7A6A-C942-8892-97F915C571AE}" presName="Name21" presStyleCnt="0"/>
      <dgm:spPr/>
    </dgm:pt>
    <dgm:pt modelId="{B193BDC6-24ED-B145-8523-653593596CA0}" type="pres">
      <dgm:prSet presAssocID="{56D3F55D-7A6A-C942-8892-97F915C571AE}" presName="level2Shape" presStyleLbl="node3" presStyleIdx="4" presStyleCnt="5"/>
      <dgm:spPr/>
      <dgm:t>
        <a:bodyPr/>
        <a:lstStyle/>
        <a:p>
          <a:endParaRPr lang="en-US"/>
        </a:p>
      </dgm:t>
    </dgm:pt>
    <dgm:pt modelId="{6887455D-EFBF-454B-B6EA-D5A6B99E6E9D}" type="pres">
      <dgm:prSet presAssocID="{56D3F55D-7A6A-C942-8892-97F915C571AE}" presName="hierChild3" presStyleCnt="0"/>
      <dgm:spPr/>
    </dgm:pt>
    <dgm:pt modelId="{D6A44363-6F67-6D41-A68B-9C9C6CFD23EC}" type="pres">
      <dgm:prSet presAssocID="{62053D3B-EBD5-6A4D-98B9-80E8F191F3DC}" presName="bgShapesFlow" presStyleCnt="0"/>
      <dgm:spPr/>
    </dgm:pt>
  </dgm:ptLst>
  <dgm:cxnLst>
    <dgm:cxn modelId="{1A6DC392-148B-2343-B4DF-4291C29C2A13}" type="presOf" srcId="{327D51A3-5078-3D43-841A-1BCEF0F5C410}" destId="{E91BD0F7-10DE-ED45-AB72-DD26A88C00C5}" srcOrd="0" destOrd="0" presId="urn:microsoft.com/office/officeart/2005/8/layout/hierarchy6"/>
    <dgm:cxn modelId="{24D4951D-7F25-7646-9DDC-6CEA40577C53}" type="presOf" srcId="{5A7FD6FB-8278-A342-989E-B40CC16397BA}" destId="{4C1CDCD2-1BEF-DA49-8B5F-8130902F881E}" srcOrd="0" destOrd="0" presId="urn:microsoft.com/office/officeart/2005/8/layout/hierarchy6"/>
    <dgm:cxn modelId="{718A0D92-7EDF-494E-B266-FC28865952D4}" type="presOf" srcId="{D485D732-4697-F747-87F2-5D6005C974BC}" destId="{4D8CAB68-6ACF-6141-8F35-A15EEB78B0BD}" srcOrd="0" destOrd="0" presId="urn:microsoft.com/office/officeart/2005/8/layout/hierarchy6"/>
    <dgm:cxn modelId="{74AD0F8D-2684-3C47-8468-E384778E8D62}" srcId="{DFA8200A-386F-6B4A-A9CD-05928B33C640}" destId="{FA5EA396-D7D0-FE44-B88D-C8E6431189AB}" srcOrd="0" destOrd="0" parTransId="{DC293EB5-6B24-8948-A598-435ABAC4B99F}" sibTransId="{F93527CB-14EE-E24E-85B6-E2B868B0E9AF}"/>
    <dgm:cxn modelId="{2916618F-4AE6-4541-BA56-EC2237354581}" srcId="{2CD5AE2E-040D-2047-B058-F8438643575A}" destId="{56D3F55D-7A6A-C942-8892-97F915C571AE}" srcOrd="1" destOrd="0" parTransId="{BCF3092E-A582-D94F-A70C-10A9D27A6D2D}" sibTransId="{44EAC978-87DF-9D46-B56B-885CFB28A77D}"/>
    <dgm:cxn modelId="{E2AC8110-234E-E74A-9242-DFC077799A2E}" srcId="{DFA8200A-386F-6B4A-A9CD-05928B33C640}" destId="{ACCD8E3F-5088-C04A-9E33-81876CA72325}" srcOrd="1" destOrd="0" parTransId="{D485D732-4697-F747-87F2-5D6005C974BC}" sibTransId="{AD85257B-EC09-3642-9DBB-FF95AB1C48DA}"/>
    <dgm:cxn modelId="{C3A98943-7688-A741-B85D-925EC9F342B9}" type="presOf" srcId="{7DFC0CC4-F595-544E-AD8F-7F8EC53DD8A9}" destId="{B97EC7DD-0EE6-894A-8BDE-44F56322406E}" srcOrd="0" destOrd="0" presId="urn:microsoft.com/office/officeart/2005/8/layout/hierarchy6"/>
    <dgm:cxn modelId="{6CC4D72E-20C2-DB4A-92D3-D9015EEB2BFE}" type="presOf" srcId="{DFA8200A-386F-6B4A-A9CD-05928B33C640}" destId="{FB9CE7DC-CBA5-744D-B774-CE0B6466F939}" srcOrd="0" destOrd="0" presId="urn:microsoft.com/office/officeart/2005/8/layout/hierarchy6"/>
    <dgm:cxn modelId="{6AE04E07-9388-5244-BCA8-E0B34646897A}" srcId="{62053D3B-EBD5-6A4D-98B9-80E8F191F3DC}" destId="{B1B3B376-2DE2-0F44-ABBE-A67130E8B4D3}" srcOrd="0" destOrd="0" parTransId="{3ECFA0A8-5E88-C740-B58C-454601F2CBCD}" sibTransId="{B406C6BC-7B94-B64E-9320-490A31BD49AE}"/>
    <dgm:cxn modelId="{EE11137F-06B9-0749-98D5-AB79375A0D2A}" type="presOf" srcId="{BCF3092E-A582-D94F-A70C-10A9D27A6D2D}" destId="{93891268-2166-6D4F-9356-38EDC0090BA0}" srcOrd="0" destOrd="0" presId="urn:microsoft.com/office/officeart/2005/8/layout/hierarchy6"/>
    <dgm:cxn modelId="{7CBF4A59-E2D2-F848-B5A7-82DFC56BFC7C}" type="presOf" srcId="{B1B3B376-2DE2-0F44-ABBE-A67130E8B4D3}" destId="{9E8D90F3-B007-444B-BF81-CE395E0325DA}" srcOrd="0" destOrd="0" presId="urn:microsoft.com/office/officeart/2005/8/layout/hierarchy6"/>
    <dgm:cxn modelId="{D924970F-79AC-DC40-925C-D498474DF202}" type="presOf" srcId="{FA5EA396-D7D0-FE44-B88D-C8E6431189AB}" destId="{CF6F99F0-3BFF-9A4A-9A1E-2302A0770E90}" srcOrd="0" destOrd="0" presId="urn:microsoft.com/office/officeart/2005/8/layout/hierarchy6"/>
    <dgm:cxn modelId="{D9B01BAA-2330-6241-8777-B2E25772E9B7}" srcId="{B1B3B376-2DE2-0F44-ABBE-A67130E8B4D3}" destId="{DFA8200A-386F-6B4A-A9CD-05928B33C640}" srcOrd="0" destOrd="0" parTransId="{7DFC0CC4-F595-544E-AD8F-7F8EC53DD8A9}" sibTransId="{E694090B-F72C-884D-8036-75ACCB7816F3}"/>
    <dgm:cxn modelId="{3B27F483-A5F5-E549-9CF7-8BF615CADC45}" type="presOf" srcId="{CDC60FAE-890D-2346-A59E-9DC11D8FEBFB}" destId="{8CA8C02F-769C-374A-B4B5-EA7906E4259D}" srcOrd="0" destOrd="0" presId="urn:microsoft.com/office/officeart/2005/8/layout/hierarchy6"/>
    <dgm:cxn modelId="{C5D3BB1A-ABDC-D545-9BAB-CB1451AE9E75}" type="presOf" srcId="{F1FEB8BA-B302-DB4A-B949-9876735C4683}" destId="{CC046571-6838-004F-931B-788571280D31}" srcOrd="0" destOrd="0" presId="urn:microsoft.com/office/officeart/2005/8/layout/hierarchy6"/>
    <dgm:cxn modelId="{CE3410EF-B31C-C04E-B1D1-EDE4B71E0EC8}" type="presOf" srcId="{3107E13A-7035-234B-81E4-F8870FC234F0}" destId="{071EF1E7-F103-514C-9F7E-C3AEF24BB3CF}" srcOrd="0" destOrd="0" presId="urn:microsoft.com/office/officeart/2005/8/layout/hierarchy6"/>
    <dgm:cxn modelId="{9063B28A-2DB7-314D-B053-334C4A53FE25}" type="presOf" srcId="{56D3F55D-7A6A-C942-8892-97F915C571AE}" destId="{B193BDC6-24ED-B145-8523-653593596CA0}" srcOrd="0" destOrd="0" presId="urn:microsoft.com/office/officeart/2005/8/layout/hierarchy6"/>
    <dgm:cxn modelId="{65965205-038B-2544-AA81-51433CB5CE98}" srcId="{2CD5AE2E-040D-2047-B058-F8438643575A}" destId="{327D51A3-5078-3D43-841A-1BCEF0F5C410}" srcOrd="0" destOrd="0" parTransId="{F1FEB8BA-B302-DB4A-B949-9876735C4683}" sibTransId="{52969BDF-B85C-D44A-96FA-A3744A795784}"/>
    <dgm:cxn modelId="{14BB355D-5C42-BF44-9ADB-0DBE76F687F3}" type="presOf" srcId="{2CD5AE2E-040D-2047-B058-F8438643575A}" destId="{1C779629-FD51-664A-A264-28C03DC18E26}" srcOrd="0" destOrd="0" presId="urn:microsoft.com/office/officeart/2005/8/layout/hierarchy6"/>
    <dgm:cxn modelId="{619048C2-0A8F-4044-B407-02030C6873DD}" type="presOf" srcId="{34AE7076-755B-D143-A007-B1A56C005EAE}" destId="{DEEE4DB2-B24C-D746-A4B6-7189D9131BD4}" srcOrd="0" destOrd="0" presId="urn:microsoft.com/office/officeart/2005/8/layout/hierarchy6"/>
    <dgm:cxn modelId="{9B1D9954-E9EF-1648-86EF-4047F6888DA3}" srcId="{CDC60FAE-890D-2346-A59E-9DC11D8FEBFB}" destId="{5A7FD6FB-8278-A342-989E-B40CC16397BA}" srcOrd="0" destOrd="0" parTransId="{3107E13A-7035-234B-81E4-F8870FC234F0}" sibTransId="{3AE197BE-131B-844D-997E-1CD6D8ACB17A}"/>
    <dgm:cxn modelId="{41F9F579-34CB-C24B-83E0-F1C96B1C65D8}" type="presOf" srcId="{18FA635C-49FE-2C41-9468-6747C2D20419}" destId="{B8D2EDBE-4DC4-5B46-8170-EC54731E0F5D}" srcOrd="0" destOrd="0" presId="urn:microsoft.com/office/officeart/2005/8/layout/hierarchy6"/>
    <dgm:cxn modelId="{AE0C8AB1-FBBE-4145-94E3-C6BD62BB4F8E}" type="presOf" srcId="{ACCD8E3F-5088-C04A-9E33-81876CA72325}" destId="{E4DF3F31-164B-A547-A2FD-C3B34F96646B}" srcOrd="0" destOrd="0" presId="urn:microsoft.com/office/officeart/2005/8/layout/hierarchy6"/>
    <dgm:cxn modelId="{46F23BB9-D65D-384E-AA00-975984901DD7}" type="presOf" srcId="{DC293EB5-6B24-8948-A598-435ABAC4B99F}" destId="{0E7E2BB6-55BC-F84B-ADC4-070BFF30082E}" srcOrd="0" destOrd="0" presId="urn:microsoft.com/office/officeart/2005/8/layout/hierarchy6"/>
    <dgm:cxn modelId="{96AF7AD5-345B-E144-B215-9B86BEFE99FD}" srcId="{B1B3B376-2DE2-0F44-ABBE-A67130E8B4D3}" destId="{CDC60FAE-890D-2346-A59E-9DC11D8FEBFB}" srcOrd="1" destOrd="0" parTransId="{34AE7076-755B-D143-A007-B1A56C005EAE}" sibTransId="{986F3F06-56FF-EB4A-A06B-BB68FD9E1CAC}"/>
    <dgm:cxn modelId="{C8FE0D89-E579-D947-AF6B-C7F280294909}" type="presOf" srcId="{62053D3B-EBD5-6A4D-98B9-80E8F191F3DC}" destId="{F65D70BA-1345-3745-A3FA-9A59A3869EEA}" srcOrd="0" destOrd="0" presId="urn:microsoft.com/office/officeart/2005/8/layout/hierarchy6"/>
    <dgm:cxn modelId="{84718158-F93C-8C46-8B8B-B93819252150}" srcId="{B1B3B376-2DE2-0F44-ABBE-A67130E8B4D3}" destId="{2CD5AE2E-040D-2047-B058-F8438643575A}" srcOrd="2" destOrd="0" parTransId="{18FA635C-49FE-2C41-9468-6747C2D20419}" sibTransId="{A017A268-5535-6C4E-A2B9-355BA32B8422}"/>
    <dgm:cxn modelId="{6C787EBD-7F3A-974E-9137-82425727E12F}" type="presParOf" srcId="{F65D70BA-1345-3745-A3FA-9A59A3869EEA}" destId="{DB133369-DB74-B643-804B-E66ACFDB5241}" srcOrd="0" destOrd="0" presId="urn:microsoft.com/office/officeart/2005/8/layout/hierarchy6"/>
    <dgm:cxn modelId="{0FA2A0DE-D521-A840-B4E3-7F8374184D8A}" type="presParOf" srcId="{DB133369-DB74-B643-804B-E66ACFDB5241}" destId="{F46D9835-D997-5946-8715-9F719FFBAA99}" srcOrd="0" destOrd="0" presId="urn:microsoft.com/office/officeart/2005/8/layout/hierarchy6"/>
    <dgm:cxn modelId="{47780FA2-7F60-464A-8738-E80A57F0DBF1}" type="presParOf" srcId="{F46D9835-D997-5946-8715-9F719FFBAA99}" destId="{32B6100B-26BD-FA40-BFE3-DA70453C8792}" srcOrd="0" destOrd="0" presId="urn:microsoft.com/office/officeart/2005/8/layout/hierarchy6"/>
    <dgm:cxn modelId="{07B0F49F-55EB-DE42-8D1F-78A0581EABE6}" type="presParOf" srcId="{32B6100B-26BD-FA40-BFE3-DA70453C8792}" destId="{9E8D90F3-B007-444B-BF81-CE395E0325DA}" srcOrd="0" destOrd="0" presId="urn:microsoft.com/office/officeart/2005/8/layout/hierarchy6"/>
    <dgm:cxn modelId="{F62ECB40-FE34-7D4B-B430-37FA64FC4448}" type="presParOf" srcId="{32B6100B-26BD-FA40-BFE3-DA70453C8792}" destId="{4C44A1B3-32FD-344A-BD66-D3D5D1F7DC03}" srcOrd="1" destOrd="0" presId="urn:microsoft.com/office/officeart/2005/8/layout/hierarchy6"/>
    <dgm:cxn modelId="{19026421-02BD-B441-BBC8-D38342B6EEC4}" type="presParOf" srcId="{4C44A1B3-32FD-344A-BD66-D3D5D1F7DC03}" destId="{B97EC7DD-0EE6-894A-8BDE-44F56322406E}" srcOrd="0" destOrd="0" presId="urn:microsoft.com/office/officeart/2005/8/layout/hierarchy6"/>
    <dgm:cxn modelId="{7134DC88-33FF-144D-838F-1FB84B3EDE52}" type="presParOf" srcId="{4C44A1B3-32FD-344A-BD66-D3D5D1F7DC03}" destId="{9C2D3664-736A-FB4E-88BE-7E85E7E658C5}" srcOrd="1" destOrd="0" presId="urn:microsoft.com/office/officeart/2005/8/layout/hierarchy6"/>
    <dgm:cxn modelId="{030597F7-7FB8-5E47-B33C-4EAEBB9EAD8C}" type="presParOf" srcId="{9C2D3664-736A-FB4E-88BE-7E85E7E658C5}" destId="{FB9CE7DC-CBA5-744D-B774-CE0B6466F939}" srcOrd="0" destOrd="0" presId="urn:microsoft.com/office/officeart/2005/8/layout/hierarchy6"/>
    <dgm:cxn modelId="{BE7E1346-F673-7949-9965-FC9BE8304D88}" type="presParOf" srcId="{9C2D3664-736A-FB4E-88BE-7E85E7E658C5}" destId="{C609350C-C026-014F-B065-7A60A53E618F}" srcOrd="1" destOrd="0" presId="urn:microsoft.com/office/officeart/2005/8/layout/hierarchy6"/>
    <dgm:cxn modelId="{79176A42-215B-134F-AB8F-483FDAACA43B}" type="presParOf" srcId="{C609350C-C026-014F-B065-7A60A53E618F}" destId="{0E7E2BB6-55BC-F84B-ADC4-070BFF30082E}" srcOrd="0" destOrd="0" presId="urn:microsoft.com/office/officeart/2005/8/layout/hierarchy6"/>
    <dgm:cxn modelId="{A8CDD3AF-C7C2-904C-82D1-746EAE100AF9}" type="presParOf" srcId="{C609350C-C026-014F-B065-7A60A53E618F}" destId="{760F33E5-DE9C-0344-83B2-11F23FB41D8D}" srcOrd="1" destOrd="0" presId="urn:microsoft.com/office/officeart/2005/8/layout/hierarchy6"/>
    <dgm:cxn modelId="{9775F4FD-B766-BD49-B1FE-DE9FD7ADDD14}" type="presParOf" srcId="{760F33E5-DE9C-0344-83B2-11F23FB41D8D}" destId="{CF6F99F0-3BFF-9A4A-9A1E-2302A0770E90}" srcOrd="0" destOrd="0" presId="urn:microsoft.com/office/officeart/2005/8/layout/hierarchy6"/>
    <dgm:cxn modelId="{FB515DCC-B0C2-CB4E-A5CB-10D1F7747087}" type="presParOf" srcId="{760F33E5-DE9C-0344-83B2-11F23FB41D8D}" destId="{5E5F4123-41F3-2C4C-B28C-F4D9CFE5BDD4}" srcOrd="1" destOrd="0" presId="urn:microsoft.com/office/officeart/2005/8/layout/hierarchy6"/>
    <dgm:cxn modelId="{16476203-1168-4246-B83F-C8CF379DFE3F}" type="presParOf" srcId="{C609350C-C026-014F-B065-7A60A53E618F}" destId="{4D8CAB68-6ACF-6141-8F35-A15EEB78B0BD}" srcOrd="2" destOrd="0" presId="urn:microsoft.com/office/officeart/2005/8/layout/hierarchy6"/>
    <dgm:cxn modelId="{01C6FBD2-360D-254B-847B-4F7A0F30D90E}" type="presParOf" srcId="{C609350C-C026-014F-B065-7A60A53E618F}" destId="{64EBAAB0-E394-544E-A32B-17A66D9A5CB6}" srcOrd="3" destOrd="0" presId="urn:microsoft.com/office/officeart/2005/8/layout/hierarchy6"/>
    <dgm:cxn modelId="{EAAE0E54-82D6-CB43-9945-8DB8EB8E08A7}" type="presParOf" srcId="{64EBAAB0-E394-544E-A32B-17A66D9A5CB6}" destId="{E4DF3F31-164B-A547-A2FD-C3B34F96646B}" srcOrd="0" destOrd="0" presId="urn:microsoft.com/office/officeart/2005/8/layout/hierarchy6"/>
    <dgm:cxn modelId="{EA87649E-4B13-0C4C-8978-E2F9A2B37C33}" type="presParOf" srcId="{64EBAAB0-E394-544E-A32B-17A66D9A5CB6}" destId="{33926B98-EFB1-4B4F-8AF1-A0B634166717}" srcOrd="1" destOrd="0" presId="urn:microsoft.com/office/officeart/2005/8/layout/hierarchy6"/>
    <dgm:cxn modelId="{5E3745FD-E6F3-0549-8BE5-EC58C871744B}" type="presParOf" srcId="{4C44A1B3-32FD-344A-BD66-D3D5D1F7DC03}" destId="{DEEE4DB2-B24C-D746-A4B6-7189D9131BD4}" srcOrd="2" destOrd="0" presId="urn:microsoft.com/office/officeart/2005/8/layout/hierarchy6"/>
    <dgm:cxn modelId="{4DFBD1D7-BF1A-324F-803C-363823F240F3}" type="presParOf" srcId="{4C44A1B3-32FD-344A-BD66-D3D5D1F7DC03}" destId="{80DC14B2-6F5C-C942-BD84-AD07DB3EADA3}" srcOrd="3" destOrd="0" presId="urn:microsoft.com/office/officeart/2005/8/layout/hierarchy6"/>
    <dgm:cxn modelId="{5039E893-7C3C-9E48-9354-DCBF616B0018}" type="presParOf" srcId="{80DC14B2-6F5C-C942-BD84-AD07DB3EADA3}" destId="{8CA8C02F-769C-374A-B4B5-EA7906E4259D}" srcOrd="0" destOrd="0" presId="urn:microsoft.com/office/officeart/2005/8/layout/hierarchy6"/>
    <dgm:cxn modelId="{AF64A678-2EC1-E44E-8848-2E43C9409E24}" type="presParOf" srcId="{80DC14B2-6F5C-C942-BD84-AD07DB3EADA3}" destId="{B6CEF151-0FD8-2B4E-AFCA-A7D86938FBD2}" srcOrd="1" destOrd="0" presId="urn:microsoft.com/office/officeart/2005/8/layout/hierarchy6"/>
    <dgm:cxn modelId="{F3FDABBA-C487-C144-A6DF-FB0CD94D0E26}" type="presParOf" srcId="{B6CEF151-0FD8-2B4E-AFCA-A7D86938FBD2}" destId="{071EF1E7-F103-514C-9F7E-C3AEF24BB3CF}" srcOrd="0" destOrd="0" presId="urn:microsoft.com/office/officeart/2005/8/layout/hierarchy6"/>
    <dgm:cxn modelId="{8092D486-1C77-7047-A6B4-58BA7AB1BAAD}" type="presParOf" srcId="{B6CEF151-0FD8-2B4E-AFCA-A7D86938FBD2}" destId="{9C2C496E-0E44-A340-9B36-F0389D924505}" srcOrd="1" destOrd="0" presId="urn:microsoft.com/office/officeart/2005/8/layout/hierarchy6"/>
    <dgm:cxn modelId="{12601139-912C-3940-BF77-A8D24F0C86D1}" type="presParOf" srcId="{9C2C496E-0E44-A340-9B36-F0389D924505}" destId="{4C1CDCD2-1BEF-DA49-8B5F-8130902F881E}" srcOrd="0" destOrd="0" presId="urn:microsoft.com/office/officeart/2005/8/layout/hierarchy6"/>
    <dgm:cxn modelId="{77EB411E-1B37-B04D-AAD9-E4FB42F86576}" type="presParOf" srcId="{9C2C496E-0E44-A340-9B36-F0389D924505}" destId="{6374B603-5CD1-434A-B989-8724FAB8314C}" srcOrd="1" destOrd="0" presId="urn:microsoft.com/office/officeart/2005/8/layout/hierarchy6"/>
    <dgm:cxn modelId="{A9796B61-D68A-0A4C-B017-5AED7E0645A0}" type="presParOf" srcId="{4C44A1B3-32FD-344A-BD66-D3D5D1F7DC03}" destId="{B8D2EDBE-4DC4-5B46-8170-EC54731E0F5D}" srcOrd="4" destOrd="0" presId="urn:microsoft.com/office/officeart/2005/8/layout/hierarchy6"/>
    <dgm:cxn modelId="{126F506B-1B02-5545-AB9C-B9C1FF91B061}" type="presParOf" srcId="{4C44A1B3-32FD-344A-BD66-D3D5D1F7DC03}" destId="{80E60FEF-9491-C34F-BCBC-C8E87B45EE5A}" srcOrd="5" destOrd="0" presId="urn:microsoft.com/office/officeart/2005/8/layout/hierarchy6"/>
    <dgm:cxn modelId="{B88A146C-981E-D744-A830-11DB81F3E5B1}" type="presParOf" srcId="{80E60FEF-9491-C34F-BCBC-C8E87B45EE5A}" destId="{1C779629-FD51-664A-A264-28C03DC18E26}" srcOrd="0" destOrd="0" presId="urn:microsoft.com/office/officeart/2005/8/layout/hierarchy6"/>
    <dgm:cxn modelId="{87868D48-0C91-B84A-B34F-F3B04030FCF6}" type="presParOf" srcId="{80E60FEF-9491-C34F-BCBC-C8E87B45EE5A}" destId="{FC4736D6-ACBC-4B49-A09B-79AE2F878167}" srcOrd="1" destOrd="0" presId="urn:microsoft.com/office/officeart/2005/8/layout/hierarchy6"/>
    <dgm:cxn modelId="{D0E98A5B-7FAB-8544-A202-C533E2AA3B75}" type="presParOf" srcId="{FC4736D6-ACBC-4B49-A09B-79AE2F878167}" destId="{CC046571-6838-004F-931B-788571280D31}" srcOrd="0" destOrd="0" presId="urn:microsoft.com/office/officeart/2005/8/layout/hierarchy6"/>
    <dgm:cxn modelId="{A760F6C3-9526-634C-A89A-DD96DFDE9104}" type="presParOf" srcId="{FC4736D6-ACBC-4B49-A09B-79AE2F878167}" destId="{F19138AE-7B2E-FC41-B7A3-09EA15899B8D}" srcOrd="1" destOrd="0" presId="urn:microsoft.com/office/officeart/2005/8/layout/hierarchy6"/>
    <dgm:cxn modelId="{B7E2B9A3-C4E2-B746-B999-3E7FABD8EC0E}" type="presParOf" srcId="{F19138AE-7B2E-FC41-B7A3-09EA15899B8D}" destId="{E91BD0F7-10DE-ED45-AB72-DD26A88C00C5}" srcOrd="0" destOrd="0" presId="urn:microsoft.com/office/officeart/2005/8/layout/hierarchy6"/>
    <dgm:cxn modelId="{C02AFCA7-3501-C44C-B7EE-DFD34E2078DF}" type="presParOf" srcId="{F19138AE-7B2E-FC41-B7A3-09EA15899B8D}" destId="{CFE79D1A-694A-AC46-9377-D8006BF50B3A}" srcOrd="1" destOrd="0" presId="urn:microsoft.com/office/officeart/2005/8/layout/hierarchy6"/>
    <dgm:cxn modelId="{2414F414-D386-EF46-AAE6-573C750B72FD}" type="presParOf" srcId="{FC4736D6-ACBC-4B49-A09B-79AE2F878167}" destId="{93891268-2166-6D4F-9356-38EDC0090BA0}" srcOrd="2" destOrd="0" presId="urn:microsoft.com/office/officeart/2005/8/layout/hierarchy6"/>
    <dgm:cxn modelId="{3C6FD0A6-CEBC-A44D-BE45-47A3D67D0680}" type="presParOf" srcId="{FC4736D6-ACBC-4B49-A09B-79AE2F878167}" destId="{7E0CFA0D-7316-884C-A705-1546F450FAFC}" srcOrd="3" destOrd="0" presId="urn:microsoft.com/office/officeart/2005/8/layout/hierarchy6"/>
    <dgm:cxn modelId="{C0797ADE-0B69-3143-9D21-68C7D7B083D5}" type="presParOf" srcId="{7E0CFA0D-7316-884C-A705-1546F450FAFC}" destId="{B193BDC6-24ED-B145-8523-653593596CA0}" srcOrd="0" destOrd="0" presId="urn:microsoft.com/office/officeart/2005/8/layout/hierarchy6"/>
    <dgm:cxn modelId="{A8E8EEB4-25F0-0044-A2CB-E6C3CE8FA0ED}" type="presParOf" srcId="{7E0CFA0D-7316-884C-A705-1546F450FAFC}" destId="{6887455D-EFBF-454B-B6EA-D5A6B99E6E9D}" srcOrd="1" destOrd="0" presId="urn:microsoft.com/office/officeart/2005/8/layout/hierarchy6"/>
    <dgm:cxn modelId="{BCAA6C0B-E25A-974B-8B6E-299B284034B6}" type="presParOf" srcId="{F65D70BA-1345-3745-A3FA-9A59A3869EEA}" destId="{D6A44363-6F67-6D41-A68B-9C9C6CFD23EC}"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1CEC6-E31A-C54A-B463-1D3F6D89E4B5}" type="doc">
      <dgm:prSet loTypeId="urn:microsoft.com/office/officeart/2005/8/layout/cycle2" loCatId="" qsTypeId="urn:microsoft.com/office/officeart/2005/8/quickstyle/simple4" qsCatId="simple" csTypeId="urn:microsoft.com/office/officeart/2005/8/colors/accent2_2" csCatId="accent2" phldr="1"/>
      <dgm:spPr/>
      <dgm:t>
        <a:bodyPr/>
        <a:lstStyle/>
        <a:p>
          <a:endParaRPr lang="en-US"/>
        </a:p>
      </dgm:t>
    </dgm:pt>
    <dgm:pt modelId="{356943A6-0A7F-6541-AEBA-0FE0A28DA9C1}">
      <dgm:prSet custT="1"/>
      <dgm:spPr/>
      <dgm:t>
        <a:bodyPr/>
        <a:lstStyle/>
        <a:p>
          <a:pPr rtl="0"/>
          <a:r>
            <a:rPr lang="en-US" sz="2000" dirty="0" smtClean="0"/>
            <a:t>Surveys</a:t>
          </a:r>
          <a:endParaRPr lang="en-US" sz="2000" dirty="0"/>
        </a:p>
      </dgm:t>
    </dgm:pt>
    <dgm:pt modelId="{2B274CA6-26AD-AC42-9DDC-E362FA62831B}" type="parTrans" cxnId="{D26CB632-9467-A849-A682-0190AA69CB24}">
      <dgm:prSet/>
      <dgm:spPr/>
      <dgm:t>
        <a:bodyPr/>
        <a:lstStyle/>
        <a:p>
          <a:endParaRPr lang="en-US" sz="2000"/>
        </a:p>
      </dgm:t>
    </dgm:pt>
    <dgm:pt modelId="{BE23F61D-4EB0-7844-9A20-40A226FB70F3}" type="sibTrans" cxnId="{D26CB632-9467-A849-A682-0190AA69CB24}">
      <dgm:prSet custT="1"/>
      <dgm:spPr/>
      <dgm:t>
        <a:bodyPr/>
        <a:lstStyle/>
        <a:p>
          <a:endParaRPr lang="en-US" sz="2000" dirty="0"/>
        </a:p>
      </dgm:t>
    </dgm:pt>
    <dgm:pt modelId="{C1090199-D40B-A64E-BBB7-BA147FDA5A7D}">
      <dgm:prSet custT="1"/>
      <dgm:spPr/>
      <dgm:t>
        <a:bodyPr/>
        <a:lstStyle/>
        <a:p>
          <a:pPr rtl="0"/>
          <a:r>
            <a:rPr lang="en-US" sz="2000" dirty="0" smtClean="0"/>
            <a:t>Focus Groups</a:t>
          </a:r>
          <a:endParaRPr lang="en-US" sz="2000" dirty="0"/>
        </a:p>
      </dgm:t>
    </dgm:pt>
    <dgm:pt modelId="{46EB7818-C400-F344-B146-1FABE620ABEB}" type="parTrans" cxnId="{A19B1AFA-4252-9646-9FBF-09CDD4ECA480}">
      <dgm:prSet/>
      <dgm:spPr/>
      <dgm:t>
        <a:bodyPr/>
        <a:lstStyle/>
        <a:p>
          <a:endParaRPr lang="en-US" sz="2000"/>
        </a:p>
      </dgm:t>
    </dgm:pt>
    <dgm:pt modelId="{F8F11DA0-0015-834B-9719-85CE14A9EBD8}" type="sibTrans" cxnId="{A19B1AFA-4252-9646-9FBF-09CDD4ECA480}">
      <dgm:prSet custT="1"/>
      <dgm:spPr/>
      <dgm:t>
        <a:bodyPr/>
        <a:lstStyle/>
        <a:p>
          <a:endParaRPr lang="en-US" sz="2000" dirty="0"/>
        </a:p>
      </dgm:t>
    </dgm:pt>
    <dgm:pt modelId="{43C599F3-0083-1F46-8252-36BF11881BEF}">
      <dgm:prSet custT="1"/>
      <dgm:spPr/>
      <dgm:t>
        <a:bodyPr/>
        <a:lstStyle/>
        <a:p>
          <a:pPr rtl="0"/>
          <a:r>
            <a:rPr lang="en-US" sz="2000" dirty="0" smtClean="0"/>
            <a:t>Town Halls</a:t>
          </a:r>
          <a:endParaRPr lang="en-US" sz="2000" dirty="0"/>
        </a:p>
      </dgm:t>
    </dgm:pt>
    <dgm:pt modelId="{5D64CCE1-5036-F047-9473-D97CDBEE1315}" type="parTrans" cxnId="{58D5C067-7FE2-A747-938A-7F83BB067277}">
      <dgm:prSet/>
      <dgm:spPr/>
      <dgm:t>
        <a:bodyPr/>
        <a:lstStyle/>
        <a:p>
          <a:endParaRPr lang="en-US" sz="2000"/>
        </a:p>
      </dgm:t>
    </dgm:pt>
    <dgm:pt modelId="{8007BD54-BB84-7D40-9C39-A72AC433B56F}" type="sibTrans" cxnId="{58D5C067-7FE2-A747-938A-7F83BB067277}">
      <dgm:prSet custT="1"/>
      <dgm:spPr/>
      <dgm:t>
        <a:bodyPr/>
        <a:lstStyle/>
        <a:p>
          <a:endParaRPr lang="en-US" sz="2000" dirty="0"/>
        </a:p>
      </dgm:t>
    </dgm:pt>
    <dgm:pt modelId="{C2FB639D-1278-3F4A-B795-853C05ED606F}">
      <dgm:prSet custT="1"/>
      <dgm:spPr/>
      <dgm:t>
        <a:bodyPr/>
        <a:lstStyle/>
        <a:p>
          <a:pPr rtl="0"/>
          <a:r>
            <a:rPr lang="en-US" sz="2000" dirty="0" smtClean="0"/>
            <a:t>SWOT Analysis</a:t>
          </a:r>
          <a:endParaRPr lang="en-US" sz="2000" dirty="0"/>
        </a:p>
      </dgm:t>
    </dgm:pt>
    <dgm:pt modelId="{2B97ADF0-E692-204E-B137-1377D5EE7E20}" type="parTrans" cxnId="{A6CC4637-44B1-D342-A1AE-070C55584E0F}">
      <dgm:prSet/>
      <dgm:spPr/>
      <dgm:t>
        <a:bodyPr/>
        <a:lstStyle/>
        <a:p>
          <a:endParaRPr lang="en-US" sz="2000"/>
        </a:p>
      </dgm:t>
    </dgm:pt>
    <dgm:pt modelId="{6386A9A5-2EF0-2748-8653-30C421C352D7}" type="sibTrans" cxnId="{A6CC4637-44B1-D342-A1AE-070C55584E0F}">
      <dgm:prSet custT="1"/>
      <dgm:spPr/>
      <dgm:t>
        <a:bodyPr/>
        <a:lstStyle/>
        <a:p>
          <a:endParaRPr lang="en-US" sz="2000" dirty="0"/>
        </a:p>
      </dgm:t>
    </dgm:pt>
    <dgm:pt modelId="{591F999D-B630-CE4D-B3CD-E05E3A6C2C3F}">
      <dgm:prSet custT="1"/>
      <dgm:spPr/>
      <dgm:t>
        <a:bodyPr/>
        <a:lstStyle/>
        <a:p>
          <a:pPr rtl="0"/>
          <a:r>
            <a:rPr lang="en-US" sz="2000" dirty="0" smtClean="0"/>
            <a:t>Other Tools</a:t>
          </a:r>
          <a:endParaRPr lang="en-US" sz="2000" dirty="0"/>
        </a:p>
      </dgm:t>
    </dgm:pt>
    <dgm:pt modelId="{8FF644E3-A36E-0640-9308-44562C768BDA}" type="parTrans" cxnId="{8E1BAA8F-25CA-724E-83EF-A2055332047A}">
      <dgm:prSet/>
      <dgm:spPr/>
      <dgm:t>
        <a:bodyPr/>
        <a:lstStyle/>
        <a:p>
          <a:endParaRPr lang="en-US" sz="2000"/>
        </a:p>
      </dgm:t>
    </dgm:pt>
    <dgm:pt modelId="{42015EC8-53FA-6548-A777-6894CE985231}" type="sibTrans" cxnId="{8E1BAA8F-25CA-724E-83EF-A2055332047A}">
      <dgm:prSet custT="1"/>
      <dgm:spPr/>
      <dgm:t>
        <a:bodyPr/>
        <a:lstStyle/>
        <a:p>
          <a:endParaRPr lang="en-US" sz="2000" dirty="0"/>
        </a:p>
      </dgm:t>
    </dgm:pt>
    <dgm:pt modelId="{B144BB3C-338B-0545-B1C5-6E4F085553B6}" type="pres">
      <dgm:prSet presAssocID="{4E51CEC6-E31A-C54A-B463-1D3F6D89E4B5}" presName="cycle" presStyleCnt="0">
        <dgm:presLayoutVars>
          <dgm:dir/>
          <dgm:resizeHandles val="exact"/>
        </dgm:presLayoutVars>
      </dgm:prSet>
      <dgm:spPr/>
      <dgm:t>
        <a:bodyPr/>
        <a:lstStyle/>
        <a:p>
          <a:endParaRPr lang="en-US"/>
        </a:p>
      </dgm:t>
    </dgm:pt>
    <dgm:pt modelId="{F67F0FC1-4E6C-8244-BC87-756572298CCA}" type="pres">
      <dgm:prSet presAssocID="{356943A6-0A7F-6541-AEBA-0FE0A28DA9C1}" presName="node" presStyleLbl="node1" presStyleIdx="0" presStyleCnt="5">
        <dgm:presLayoutVars>
          <dgm:bulletEnabled val="1"/>
        </dgm:presLayoutVars>
      </dgm:prSet>
      <dgm:spPr/>
      <dgm:t>
        <a:bodyPr/>
        <a:lstStyle/>
        <a:p>
          <a:endParaRPr lang="en-US"/>
        </a:p>
      </dgm:t>
    </dgm:pt>
    <dgm:pt modelId="{472496F7-27B6-6C44-994E-A789BD14FCDF}" type="pres">
      <dgm:prSet presAssocID="{BE23F61D-4EB0-7844-9A20-40A226FB70F3}" presName="sibTrans" presStyleLbl="sibTrans2D1" presStyleIdx="0" presStyleCnt="5"/>
      <dgm:spPr/>
      <dgm:t>
        <a:bodyPr/>
        <a:lstStyle/>
        <a:p>
          <a:endParaRPr lang="en-US"/>
        </a:p>
      </dgm:t>
    </dgm:pt>
    <dgm:pt modelId="{CBAFFC3C-B3FA-2941-8D7F-E2370FD9DF65}" type="pres">
      <dgm:prSet presAssocID="{BE23F61D-4EB0-7844-9A20-40A226FB70F3}" presName="connectorText" presStyleLbl="sibTrans2D1" presStyleIdx="0" presStyleCnt="5"/>
      <dgm:spPr/>
      <dgm:t>
        <a:bodyPr/>
        <a:lstStyle/>
        <a:p>
          <a:endParaRPr lang="en-US"/>
        </a:p>
      </dgm:t>
    </dgm:pt>
    <dgm:pt modelId="{11681628-83CA-3E47-BAA0-6EA4EA41C6D7}" type="pres">
      <dgm:prSet presAssocID="{C1090199-D40B-A64E-BBB7-BA147FDA5A7D}" presName="node" presStyleLbl="node1" presStyleIdx="1" presStyleCnt="5">
        <dgm:presLayoutVars>
          <dgm:bulletEnabled val="1"/>
        </dgm:presLayoutVars>
      </dgm:prSet>
      <dgm:spPr/>
      <dgm:t>
        <a:bodyPr/>
        <a:lstStyle/>
        <a:p>
          <a:endParaRPr lang="en-US"/>
        </a:p>
      </dgm:t>
    </dgm:pt>
    <dgm:pt modelId="{385A42F0-5023-F547-8B3E-9EC8748F5F4F}" type="pres">
      <dgm:prSet presAssocID="{F8F11DA0-0015-834B-9719-85CE14A9EBD8}" presName="sibTrans" presStyleLbl="sibTrans2D1" presStyleIdx="1" presStyleCnt="5"/>
      <dgm:spPr/>
      <dgm:t>
        <a:bodyPr/>
        <a:lstStyle/>
        <a:p>
          <a:endParaRPr lang="en-US"/>
        </a:p>
      </dgm:t>
    </dgm:pt>
    <dgm:pt modelId="{8487ED88-67CA-FF43-8CC3-F057AD611CD4}" type="pres">
      <dgm:prSet presAssocID="{F8F11DA0-0015-834B-9719-85CE14A9EBD8}" presName="connectorText" presStyleLbl="sibTrans2D1" presStyleIdx="1" presStyleCnt="5"/>
      <dgm:spPr/>
      <dgm:t>
        <a:bodyPr/>
        <a:lstStyle/>
        <a:p>
          <a:endParaRPr lang="en-US"/>
        </a:p>
      </dgm:t>
    </dgm:pt>
    <dgm:pt modelId="{5AFEFB94-4AFE-FF4E-9B42-F0FBC988106E}" type="pres">
      <dgm:prSet presAssocID="{C2FB639D-1278-3F4A-B795-853C05ED606F}" presName="node" presStyleLbl="node1" presStyleIdx="2" presStyleCnt="5">
        <dgm:presLayoutVars>
          <dgm:bulletEnabled val="1"/>
        </dgm:presLayoutVars>
      </dgm:prSet>
      <dgm:spPr/>
      <dgm:t>
        <a:bodyPr/>
        <a:lstStyle/>
        <a:p>
          <a:endParaRPr lang="en-US"/>
        </a:p>
      </dgm:t>
    </dgm:pt>
    <dgm:pt modelId="{234D9780-2045-A34C-8CA8-AE6112BD1BE4}" type="pres">
      <dgm:prSet presAssocID="{6386A9A5-2EF0-2748-8653-30C421C352D7}" presName="sibTrans" presStyleLbl="sibTrans2D1" presStyleIdx="2" presStyleCnt="5"/>
      <dgm:spPr/>
      <dgm:t>
        <a:bodyPr/>
        <a:lstStyle/>
        <a:p>
          <a:endParaRPr lang="en-US"/>
        </a:p>
      </dgm:t>
    </dgm:pt>
    <dgm:pt modelId="{5287DA13-734E-5B48-B14E-7BF794339746}" type="pres">
      <dgm:prSet presAssocID="{6386A9A5-2EF0-2748-8653-30C421C352D7}" presName="connectorText" presStyleLbl="sibTrans2D1" presStyleIdx="2" presStyleCnt="5"/>
      <dgm:spPr/>
      <dgm:t>
        <a:bodyPr/>
        <a:lstStyle/>
        <a:p>
          <a:endParaRPr lang="en-US"/>
        </a:p>
      </dgm:t>
    </dgm:pt>
    <dgm:pt modelId="{C27D20B9-65D4-FC4F-90A1-39D08A33CBB6}" type="pres">
      <dgm:prSet presAssocID="{591F999D-B630-CE4D-B3CD-E05E3A6C2C3F}" presName="node" presStyleLbl="node1" presStyleIdx="3" presStyleCnt="5">
        <dgm:presLayoutVars>
          <dgm:bulletEnabled val="1"/>
        </dgm:presLayoutVars>
      </dgm:prSet>
      <dgm:spPr/>
      <dgm:t>
        <a:bodyPr/>
        <a:lstStyle/>
        <a:p>
          <a:endParaRPr lang="en-US"/>
        </a:p>
      </dgm:t>
    </dgm:pt>
    <dgm:pt modelId="{EEED2D77-9AF7-3C40-9443-5D101E16EC59}" type="pres">
      <dgm:prSet presAssocID="{42015EC8-53FA-6548-A777-6894CE985231}" presName="sibTrans" presStyleLbl="sibTrans2D1" presStyleIdx="3" presStyleCnt="5"/>
      <dgm:spPr/>
      <dgm:t>
        <a:bodyPr/>
        <a:lstStyle/>
        <a:p>
          <a:endParaRPr lang="en-US"/>
        </a:p>
      </dgm:t>
    </dgm:pt>
    <dgm:pt modelId="{5DAD233E-E8DB-6C41-A077-573F6A820C51}" type="pres">
      <dgm:prSet presAssocID="{42015EC8-53FA-6548-A777-6894CE985231}" presName="connectorText" presStyleLbl="sibTrans2D1" presStyleIdx="3" presStyleCnt="5"/>
      <dgm:spPr/>
      <dgm:t>
        <a:bodyPr/>
        <a:lstStyle/>
        <a:p>
          <a:endParaRPr lang="en-US"/>
        </a:p>
      </dgm:t>
    </dgm:pt>
    <dgm:pt modelId="{4FB4FD76-E143-484D-BCE3-404ECDC630E7}" type="pres">
      <dgm:prSet presAssocID="{43C599F3-0083-1F46-8252-36BF11881BEF}" presName="node" presStyleLbl="node1" presStyleIdx="4" presStyleCnt="5">
        <dgm:presLayoutVars>
          <dgm:bulletEnabled val="1"/>
        </dgm:presLayoutVars>
      </dgm:prSet>
      <dgm:spPr/>
      <dgm:t>
        <a:bodyPr/>
        <a:lstStyle/>
        <a:p>
          <a:endParaRPr lang="en-US"/>
        </a:p>
      </dgm:t>
    </dgm:pt>
    <dgm:pt modelId="{5673DD93-9EBD-994E-B5DA-BA4A825F32B3}" type="pres">
      <dgm:prSet presAssocID="{8007BD54-BB84-7D40-9C39-A72AC433B56F}" presName="sibTrans" presStyleLbl="sibTrans2D1" presStyleIdx="4" presStyleCnt="5"/>
      <dgm:spPr/>
      <dgm:t>
        <a:bodyPr/>
        <a:lstStyle/>
        <a:p>
          <a:endParaRPr lang="en-US"/>
        </a:p>
      </dgm:t>
    </dgm:pt>
    <dgm:pt modelId="{50743E63-6BFE-F044-A191-4C97D9F8506C}" type="pres">
      <dgm:prSet presAssocID="{8007BD54-BB84-7D40-9C39-A72AC433B56F}" presName="connectorText" presStyleLbl="sibTrans2D1" presStyleIdx="4" presStyleCnt="5"/>
      <dgm:spPr/>
      <dgm:t>
        <a:bodyPr/>
        <a:lstStyle/>
        <a:p>
          <a:endParaRPr lang="en-US"/>
        </a:p>
      </dgm:t>
    </dgm:pt>
  </dgm:ptLst>
  <dgm:cxnLst>
    <dgm:cxn modelId="{F3058121-B922-494D-9877-51A3C9073245}" type="presOf" srcId="{C2FB639D-1278-3F4A-B795-853C05ED606F}" destId="{5AFEFB94-4AFE-FF4E-9B42-F0FBC988106E}" srcOrd="0" destOrd="0" presId="urn:microsoft.com/office/officeart/2005/8/layout/cycle2"/>
    <dgm:cxn modelId="{A19B1AFA-4252-9646-9FBF-09CDD4ECA480}" srcId="{4E51CEC6-E31A-C54A-B463-1D3F6D89E4B5}" destId="{C1090199-D40B-A64E-BBB7-BA147FDA5A7D}" srcOrd="1" destOrd="0" parTransId="{46EB7818-C400-F344-B146-1FABE620ABEB}" sibTransId="{F8F11DA0-0015-834B-9719-85CE14A9EBD8}"/>
    <dgm:cxn modelId="{A6CC4637-44B1-D342-A1AE-070C55584E0F}" srcId="{4E51CEC6-E31A-C54A-B463-1D3F6D89E4B5}" destId="{C2FB639D-1278-3F4A-B795-853C05ED606F}" srcOrd="2" destOrd="0" parTransId="{2B97ADF0-E692-204E-B137-1377D5EE7E20}" sibTransId="{6386A9A5-2EF0-2748-8653-30C421C352D7}"/>
    <dgm:cxn modelId="{00724958-EC00-E843-8FC7-EFF8C9559BEC}" type="presOf" srcId="{BE23F61D-4EB0-7844-9A20-40A226FB70F3}" destId="{CBAFFC3C-B3FA-2941-8D7F-E2370FD9DF65}" srcOrd="1" destOrd="0" presId="urn:microsoft.com/office/officeart/2005/8/layout/cycle2"/>
    <dgm:cxn modelId="{BE8F787F-9D47-2A45-89CC-119379EA8AAB}" type="presOf" srcId="{4E51CEC6-E31A-C54A-B463-1D3F6D89E4B5}" destId="{B144BB3C-338B-0545-B1C5-6E4F085553B6}" srcOrd="0" destOrd="0" presId="urn:microsoft.com/office/officeart/2005/8/layout/cycle2"/>
    <dgm:cxn modelId="{7A3897FD-1ECE-7842-AA96-5A096F4453B9}" type="presOf" srcId="{F8F11DA0-0015-834B-9719-85CE14A9EBD8}" destId="{385A42F0-5023-F547-8B3E-9EC8748F5F4F}" srcOrd="0" destOrd="0" presId="urn:microsoft.com/office/officeart/2005/8/layout/cycle2"/>
    <dgm:cxn modelId="{6C11FB9A-F730-2840-80C7-C6DD75C63819}" type="presOf" srcId="{6386A9A5-2EF0-2748-8653-30C421C352D7}" destId="{5287DA13-734E-5B48-B14E-7BF794339746}" srcOrd="1" destOrd="0" presId="urn:microsoft.com/office/officeart/2005/8/layout/cycle2"/>
    <dgm:cxn modelId="{EE2F7B2F-0255-194F-BDBA-1C603C547252}" type="presOf" srcId="{43C599F3-0083-1F46-8252-36BF11881BEF}" destId="{4FB4FD76-E143-484D-BCE3-404ECDC630E7}" srcOrd="0" destOrd="0" presId="urn:microsoft.com/office/officeart/2005/8/layout/cycle2"/>
    <dgm:cxn modelId="{8E1BAA8F-25CA-724E-83EF-A2055332047A}" srcId="{4E51CEC6-E31A-C54A-B463-1D3F6D89E4B5}" destId="{591F999D-B630-CE4D-B3CD-E05E3A6C2C3F}" srcOrd="3" destOrd="0" parTransId="{8FF644E3-A36E-0640-9308-44562C768BDA}" sibTransId="{42015EC8-53FA-6548-A777-6894CE985231}"/>
    <dgm:cxn modelId="{27F8F7B5-8755-B943-AAB2-43790350B365}" type="presOf" srcId="{42015EC8-53FA-6548-A777-6894CE985231}" destId="{5DAD233E-E8DB-6C41-A077-573F6A820C51}" srcOrd="1" destOrd="0" presId="urn:microsoft.com/office/officeart/2005/8/layout/cycle2"/>
    <dgm:cxn modelId="{870F3C04-8110-3844-803C-866ACC760588}" type="presOf" srcId="{42015EC8-53FA-6548-A777-6894CE985231}" destId="{EEED2D77-9AF7-3C40-9443-5D101E16EC59}" srcOrd="0" destOrd="0" presId="urn:microsoft.com/office/officeart/2005/8/layout/cycle2"/>
    <dgm:cxn modelId="{36A1F52E-6EB8-ED4F-BC77-4F9AC9B714B0}" type="presOf" srcId="{8007BD54-BB84-7D40-9C39-A72AC433B56F}" destId="{50743E63-6BFE-F044-A191-4C97D9F8506C}" srcOrd="1" destOrd="0" presId="urn:microsoft.com/office/officeart/2005/8/layout/cycle2"/>
    <dgm:cxn modelId="{09FE6794-7165-FE4A-A867-A673731DC5C7}" type="presOf" srcId="{F8F11DA0-0015-834B-9719-85CE14A9EBD8}" destId="{8487ED88-67CA-FF43-8CC3-F057AD611CD4}" srcOrd="1" destOrd="0" presId="urn:microsoft.com/office/officeart/2005/8/layout/cycle2"/>
    <dgm:cxn modelId="{C00F73BA-CA27-8342-BBDD-2CC9CBACF609}" type="presOf" srcId="{C1090199-D40B-A64E-BBB7-BA147FDA5A7D}" destId="{11681628-83CA-3E47-BAA0-6EA4EA41C6D7}" srcOrd="0" destOrd="0" presId="urn:microsoft.com/office/officeart/2005/8/layout/cycle2"/>
    <dgm:cxn modelId="{D26CB632-9467-A849-A682-0190AA69CB24}" srcId="{4E51CEC6-E31A-C54A-B463-1D3F6D89E4B5}" destId="{356943A6-0A7F-6541-AEBA-0FE0A28DA9C1}" srcOrd="0" destOrd="0" parTransId="{2B274CA6-26AD-AC42-9DDC-E362FA62831B}" sibTransId="{BE23F61D-4EB0-7844-9A20-40A226FB70F3}"/>
    <dgm:cxn modelId="{1B7AEAE3-B85F-EE4B-B48B-B45160229E08}" type="presOf" srcId="{BE23F61D-4EB0-7844-9A20-40A226FB70F3}" destId="{472496F7-27B6-6C44-994E-A789BD14FCDF}" srcOrd="0" destOrd="0" presId="urn:microsoft.com/office/officeart/2005/8/layout/cycle2"/>
    <dgm:cxn modelId="{5245A103-6BEE-1145-8437-104DDC5F8C0D}" type="presOf" srcId="{356943A6-0A7F-6541-AEBA-0FE0A28DA9C1}" destId="{F67F0FC1-4E6C-8244-BC87-756572298CCA}" srcOrd="0" destOrd="0" presId="urn:microsoft.com/office/officeart/2005/8/layout/cycle2"/>
    <dgm:cxn modelId="{FEAF141E-8243-9B49-A0CA-9C0D775C16D8}" type="presOf" srcId="{6386A9A5-2EF0-2748-8653-30C421C352D7}" destId="{234D9780-2045-A34C-8CA8-AE6112BD1BE4}" srcOrd="0" destOrd="0" presId="urn:microsoft.com/office/officeart/2005/8/layout/cycle2"/>
    <dgm:cxn modelId="{58D5C067-7FE2-A747-938A-7F83BB067277}" srcId="{4E51CEC6-E31A-C54A-B463-1D3F6D89E4B5}" destId="{43C599F3-0083-1F46-8252-36BF11881BEF}" srcOrd="4" destOrd="0" parTransId="{5D64CCE1-5036-F047-9473-D97CDBEE1315}" sibTransId="{8007BD54-BB84-7D40-9C39-A72AC433B56F}"/>
    <dgm:cxn modelId="{F91B0FE9-D599-A94F-BD5C-6ABB45F5A2A2}" type="presOf" srcId="{8007BD54-BB84-7D40-9C39-A72AC433B56F}" destId="{5673DD93-9EBD-994E-B5DA-BA4A825F32B3}" srcOrd="0" destOrd="0" presId="urn:microsoft.com/office/officeart/2005/8/layout/cycle2"/>
    <dgm:cxn modelId="{E4897732-83E9-684E-845D-B4D80FD29892}" type="presOf" srcId="{591F999D-B630-CE4D-B3CD-E05E3A6C2C3F}" destId="{C27D20B9-65D4-FC4F-90A1-39D08A33CBB6}" srcOrd="0" destOrd="0" presId="urn:microsoft.com/office/officeart/2005/8/layout/cycle2"/>
    <dgm:cxn modelId="{1E3DD693-6C65-8E41-B0A3-9F8C3D1E7C63}" type="presParOf" srcId="{B144BB3C-338B-0545-B1C5-6E4F085553B6}" destId="{F67F0FC1-4E6C-8244-BC87-756572298CCA}" srcOrd="0" destOrd="0" presId="urn:microsoft.com/office/officeart/2005/8/layout/cycle2"/>
    <dgm:cxn modelId="{386FF273-25E9-0049-AA04-0743ED437ECB}" type="presParOf" srcId="{B144BB3C-338B-0545-B1C5-6E4F085553B6}" destId="{472496F7-27B6-6C44-994E-A789BD14FCDF}" srcOrd="1" destOrd="0" presId="urn:microsoft.com/office/officeart/2005/8/layout/cycle2"/>
    <dgm:cxn modelId="{5978B566-9F8E-FA49-B1A0-AC4BFBB8E6DC}" type="presParOf" srcId="{472496F7-27B6-6C44-994E-A789BD14FCDF}" destId="{CBAFFC3C-B3FA-2941-8D7F-E2370FD9DF65}" srcOrd="0" destOrd="0" presId="urn:microsoft.com/office/officeart/2005/8/layout/cycle2"/>
    <dgm:cxn modelId="{C60688DE-F22A-0E4F-AAAE-3094F6F49BFD}" type="presParOf" srcId="{B144BB3C-338B-0545-B1C5-6E4F085553B6}" destId="{11681628-83CA-3E47-BAA0-6EA4EA41C6D7}" srcOrd="2" destOrd="0" presId="urn:microsoft.com/office/officeart/2005/8/layout/cycle2"/>
    <dgm:cxn modelId="{98D1349A-8385-5642-9033-982522C80BD2}" type="presParOf" srcId="{B144BB3C-338B-0545-B1C5-6E4F085553B6}" destId="{385A42F0-5023-F547-8B3E-9EC8748F5F4F}" srcOrd="3" destOrd="0" presId="urn:microsoft.com/office/officeart/2005/8/layout/cycle2"/>
    <dgm:cxn modelId="{0B979C67-FEF4-D44E-95B8-CF6B927B67FE}" type="presParOf" srcId="{385A42F0-5023-F547-8B3E-9EC8748F5F4F}" destId="{8487ED88-67CA-FF43-8CC3-F057AD611CD4}" srcOrd="0" destOrd="0" presId="urn:microsoft.com/office/officeart/2005/8/layout/cycle2"/>
    <dgm:cxn modelId="{BB2CCA31-FD39-9642-9115-E856914C824C}" type="presParOf" srcId="{B144BB3C-338B-0545-B1C5-6E4F085553B6}" destId="{5AFEFB94-4AFE-FF4E-9B42-F0FBC988106E}" srcOrd="4" destOrd="0" presId="urn:microsoft.com/office/officeart/2005/8/layout/cycle2"/>
    <dgm:cxn modelId="{985E62D3-AC8E-E04B-8B39-5B48CEE6D28B}" type="presParOf" srcId="{B144BB3C-338B-0545-B1C5-6E4F085553B6}" destId="{234D9780-2045-A34C-8CA8-AE6112BD1BE4}" srcOrd="5" destOrd="0" presId="urn:microsoft.com/office/officeart/2005/8/layout/cycle2"/>
    <dgm:cxn modelId="{4FEEE179-8D47-E74D-8E9C-77F19E624BB3}" type="presParOf" srcId="{234D9780-2045-A34C-8CA8-AE6112BD1BE4}" destId="{5287DA13-734E-5B48-B14E-7BF794339746}" srcOrd="0" destOrd="0" presId="urn:microsoft.com/office/officeart/2005/8/layout/cycle2"/>
    <dgm:cxn modelId="{BFEB6DE4-A84F-D948-BBCB-F83FA9F7261E}" type="presParOf" srcId="{B144BB3C-338B-0545-B1C5-6E4F085553B6}" destId="{C27D20B9-65D4-FC4F-90A1-39D08A33CBB6}" srcOrd="6" destOrd="0" presId="urn:microsoft.com/office/officeart/2005/8/layout/cycle2"/>
    <dgm:cxn modelId="{B36EE260-7E7B-2948-8B39-DEC2F08E4A6D}" type="presParOf" srcId="{B144BB3C-338B-0545-B1C5-6E4F085553B6}" destId="{EEED2D77-9AF7-3C40-9443-5D101E16EC59}" srcOrd="7" destOrd="0" presId="urn:microsoft.com/office/officeart/2005/8/layout/cycle2"/>
    <dgm:cxn modelId="{4ACEE0EA-D4C1-BA4F-A435-2D8490496CAD}" type="presParOf" srcId="{EEED2D77-9AF7-3C40-9443-5D101E16EC59}" destId="{5DAD233E-E8DB-6C41-A077-573F6A820C51}" srcOrd="0" destOrd="0" presId="urn:microsoft.com/office/officeart/2005/8/layout/cycle2"/>
    <dgm:cxn modelId="{2F816152-4B42-1741-B3B9-BDD3755D66D5}" type="presParOf" srcId="{B144BB3C-338B-0545-B1C5-6E4F085553B6}" destId="{4FB4FD76-E143-484D-BCE3-404ECDC630E7}" srcOrd="8" destOrd="0" presId="urn:microsoft.com/office/officeart/2005/8/layout/cycle2"/>
    <dgm:cxn modelId="{60E363A2-5494-AF46-9C82-73825662286D}" type="presParOf" srcId="{B144BB3C-338B-0545-B1C5-6E4F085553B6}" destId="{5673DD93-9EBD-994E-B5DA-BA4A825F32B3}" srcOrd="9" destOrd="0" presId="urn:microsoft.com/office/officeart/2005/8/layout/cycle2"/>
    <dgm:cxn modelId="{CE46BB50-DDDA-FF40-9B23-7EB49D3C3841}" type="presParOf" srcId="{5673DD93-9EBD-994E-B5DA-BA4A825F32B3}" destId="{50743E63-6BFE-F044-A191-4C97D9F8506C}"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2E0D63-A52A-EC40-95D1-2FE627C08AD6}"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8CCCD79A-431A-0946-9AD9-E1445E3AA3C5}">
      <dgm:prSet/>
      <dgm:spPr/>
      <dgm:t>
        <a:bodyPr/>
        <a:lstStyle/>
        <a:p>
          <a:pPr rtl="0"/>
          <a:r>
            <a:rPr lang="en-US" dirty="0" smtClean="0"/>
            <a:t>Step 1: Collect Data/Prioritize Time</a:t>
          </a:r>
          <a:endParaRPr lang="en-US" dirty="0"/>
        </a:p>
      </dgm:t>
    </dgm:pt>
    <dgm:pt modelId="{F0F80B06-E57D-5D4F-B95D-04BF27689916}" type="parTrans" cxnId="{C5251C1E-1E44-444E-A547-7F17E4574A94}">
      <dgm:prSet/>
      <dgm:spPr/>
      <dgm:t>
        <a:bodyPr/>
        <a:lstStyle/>
        <a:p>
          <a:endParaRPr lang="en-US"/>
        </a:p>
      </dgm:t>
    </dgm:pt>
    <dgm:pt modelId="{99DAA1B1-AABE-8341-9BBF-E22D70DE7BF3}" type="sibTrans" cxnId="{C5251C1E-1E44-444E-A547-7F17E4574A94}">
      <dgm:prSet/>
      <dgm:spPr/>
      <dgm:t>
        <a:bodyPr/>
        <a:lstStyle/>
        <a:p>
          <a:endParaRPr lang="en-US"/>
        </a:p>
      </dgm:t>
    </dgm:pt>
    <dgm:pt modelId="{A9F20ACC-DE55-6A4F-8404-B9F94EDFCF46}">
      <dgm:prSet/>
      <dgm:spPr/>
      <dgm:t>
        <a:bodyPr/>
        <a:lstStyle/>
        <a:p>
          <a:pPr rtl="0"/>
          <a:r>
            <a:rPr lang="en-US" dirty="0" smtClean="0"/>
            <a:t>Step 2: Analyze and Visualize</a:t>
          </a:r>
          <a:endParaRPr lang="en-US" dirty="0"/>
        </a:p>
      </dgm:t>
    </dgm:pt>
    <dgm:pt modelId="{8BD829E2-47E1-AB4C-BF79-79A156018D85}" type="parTrans" cxnId="{F264C187-B4EF-5945-BA08-FE3D88812881}">
      <dgm:prSet/>
      <dgm:spPr/>
      <dgm:t>
        <a:bodyPr/>
        <a:lstStyle/>
        <a:p>
          <a:endParaRPr lang="en-US"/>
        </a:p>
      </dgm:t>
    </dgm:pt>
    <dgm:pt modelId="{20E0E5C8-385A-714D-9E9B-0A487C68FF78}" type="sibTrans" cxnId="{F264C187-B4EF-5945-BA08-FE3D88812881}">
      <dgm:prSet/>
      <dgm:spPr/>
      <dgm:t>
        <a:bodyPr/>
        <a:lstStyle/>
        <a:p>
          <a:endParaRPr lang="en-US"/>
        </a:p>
      </dgm:t>
    </dgm:pt>
    <dgm:pt modelId="{5C432B43-7F2B-9C47-A98F-CA086582F272}">
      <dgm:prSet/>
      <dgm:spPr/>
      <dgm:t>
        <a:bodyPr/>
        <a:lstStyle/>
        <a:p>
          <a:pPr rtl="0"/>
          <a:r>
            <a:rPr lang="en-US" dirty="0" smtClean="0"/>
            <a:t>Step 3: Forecast and Document Assumptions</a:t>
          </a:r>
          <a:endParaRPr lang="en-US" dirty="0"/>
        </a:p>
      </dgm:t>
    </dgm:pt>
    <dgm:pt modelId="{138E664A-5E24-6F46-B0EC-9950AE03F941}" type="parTrans" cxnId="{7898D80F-8ABA-C24D-8A3E-131C4F8D922B}">
      <dgm:prSet/>
      <dgm:spPr/>
      <dgm:t>
        <a:bodyPr/>
        <a:lstStyle/>
        <a:p>
          <a:endParaRPr lang="en-US"/>
        </a:p>
      </dgm:t>
    </dgm:pt>
    <dgm:pt modelId="{29366363-55FF-5B47-846D-28136F29F396}" type="sibTrans" cxnId="{7898D80F-8ABA-C24D-8A3E-131C4F8D922B}">
      <dgm:prSet/>
      <dgm:spPr/>
      <dgm:t>
        <a:bodyPr/>
        <a:lstStyle/>
        <a:p>
          <a:endParaRPr lang="en-US"/>
        </a:p>
      </dgm:t>
    </dgm:pt>
    <dgm:pt modelId="{2C6B8FE3-0516-9740-B24B-A92EE6880827}">
      <dgm:prSet/>
      <dgm:spPr/>
      <dgm:t>
        <a:bodyPr/>
        <a:lstStyle/>
        <a:p>
          <a:pPr rtl="0"/>
          <a:r>
            <a:rPr lang="en-US" dirty="0" smtClean="0"/>
            <a:t>Step 4: Present and Finalize</a:t>
          </a:r>
          <a:endParaRPr lang="en-US" dirty="0"/>
        </a:p>
      </dgm:t>
    </dgm:pt>
    <dgm:pt modelId="{52A1169A-5C96-A94C-B63E-3F56F9204BC1}" type="parTrans" cxnId="{D42D4806-85BD-0549-A08E-3692A4334D95}">
      <dgm:prSet/>
      <dgm:spPr/>
      <dgm:t>
        <a:bodyPr/>
        <a:lstStyle/>
        <a:p>
          <a:endParaRPr lang="en-US"/>
        </a:p>
      </dgm:t>
    </dgm:pt>
    <dgm:pt modelId="{AB450E0C-25E7-404D-8993-93850D63CB32}" type="sibTrans" cxnId="{D42D4806-85BD-0549-A08E-3692A4334D95}">
      <dgm:prSet/>
      <dgm:spPr/>
      <dgm:t>
        <a:bodyPr/>
        <a:lstStyle/>
        <a:p>
          <a:endParaRPr lang="en-US"/>
        </a:p>
      </dgm:t>
    </dgm:pt>
    <dgm:pt modelId="{A9B1A873-C17E-7F41-B10A-02D825F2F03D}" type="pres">
      <dgm:prSet presAssocID="{502E0D63-A52A-EC40-95D1-2FE627C08AD6}" presName="rootnode" presStyleCnt="0">
        <dgm:presLayoutVars>
          <dgm:chMax/>
          <dgm:chPref/>
          <dgm:dir/>
          <dgm:animLvl val="lvl"/>
        </dgm:presLayoutVars>
      </dgm:prSet>
      <dgm:spPr/>
      <dgm:t>
        <a:bodyPr/>
        <a:lstStyle/>
        <a:p>
          <a:endParaRPr lang="en-US"/>
        </a:p>
      </dgm:t>
    </dgm:pt>
    <dgm:pt modelId="{E0CC6787-588F-2044-8B65-C3B14AAAC707}" type="pres">
      <dgm:prSet presAssocID="{8CCCD79A-431A-0946-9AD9-E1445E3AA3C5}" presName="composite" presStyleCnt="0"/>
      <dgm:spPr/>
    </dgm:pt>
    <dgm:pt modelId="{CE27AE50-4788-E842-AD0D-8B50D453356F}" type="pres">
      <dgm:prSet presAssocID="{8CCCD79A-431A-0946-9AD9-E1445E3AA3C5}" presName="LShape" presStyleLbl="alignNode1" presStyleIdx="0" presStyleCnt="7"/>
      <dgm:spPr/>
    </dgm:pt>
    <dgm:pt modelId="{B61B9901-BC9C-8E4E-B2FE-D413D086E1DE}" type="pres">
      <dgm:prSet presAssocID="{8CCCD79A-431A-0946-9AD9-E1445E3AA3C5}" presName="ParentText" presStyleLbl="revTx" presStyleIdx="0" presStyleCnt="4">
        <dgm:presLayoutVars>
          <dgm:chMax val="0"/>
          <dgm:chPref val="0"/>
          <dgm:bulletEnabled val="1"/>
        </dgm:presLayoutVars>
      </dgm:prSet>
      <dgm:spPr/>
      <dgm:t>
        <a:bodyPr/>
        <a:lstStyle/>
        <a:p>
          <a:endParaRPr lang="en-US"/>
        </a:p>
      </dgm:t>
    </dgm:pt>
    <dgm:pt modelId="{C09DE728-CDB2-D342-B7EF-061F02F905FA}" type="pres">
      <dgm:prSet presAssocID="{8CCCD79A-431A-0946-9AD9-E1445E3AA3C5}" presName="Triangle" presStyleLbl="alignNode1" presStyleIdx="1" presStyleCnt="7"/>
      <dgm:spPr/>
    </dgm:pt>
    <dgm:pt modelId="{0E96B575-9014-8A40-9A2E-E78FF52309BE}" type="pres">
      <dgm:prSet presAssocID="{99DAA1B1-AABE-8341-9BBF-E22D70DE7BF3}" presName="sibTrans" presStyleCnt="0"/>
      <dgm:spPr/>
    </dgm:pt>
    <dgm:pt modelId="{DE2491A1-89C6-244C-8203-6801E1F394DF}" type="pres">
      <dgm:prSet presAssocID="{99DAA1B1-AABE-8341-9BBF-E22D70DE7BF3}" presName="space" presStyleCnt="0"/>
      <dgm:spPr/>
    </dgm:pt>
    <dgm:pt modelId="{892A922B-CAA7-1E44-B6B8-3FCCF06B98D2}" type="pres">
      <dgm:prSet presAssocID="{A9F20ACC-DE55-6A4F-8404-B9F94EDFCF46}" presName="composite" presStyleCnt="0"/>
      <dgm:spPr/>
    </dgm:pt>
    <dgm:pt modelId="{09D741D2-4FDD-3F4E-AC84-ED120986EAB8}" type="pres">
      <dgm:prSet presAssocID="{A9F20ACC-DE55-6A4F-8404-B9F94EDFCF46}" presName="LShape" presStyleLbl="alignNode1" presStyleIdx="2" presStyleCnt="7"/>
      <dgm:spPr/>
    </dgm:pt>
    <dgm:pt modelId="{1931EFD8-C3BF-284C-B049-3AF6FE79D782}" type="pres">
      <dgm:prSet presAssocID="{A9F20ACC-DE55-6A4F-8404-B9F94EDFCF46}" presName="ParentText" presStyleLbl="revTx" presStyleIdx="1" presStyleCnt="4">
        <dgm:presLayoutVars>
          <dgm:chMax val="0"/>
          <dgm:chPref val="0"/>
          <dgm:bulletEnabled val="1"/>
        </dgm:presLayoutVars>
      </dgm:prSet>
      <dgm:spPr/>
      <dgm:t>
        <a:bodyPr/>
        <a:lstStyle/>
        <a:p>
          <a:endParaRPr lang="en-US"/>
        </a:p>
      </dgm:t>
    </dgm:pt>
    <dgm:pt modelId="{7F8F180A-87A9-444D-95F1-C4A4F6CEE69F}" type="pres">
      <dgm:prSet presAssocID="{A9F20ACC-DE55-6A4F-8404-B9F94EDFCF46}" presName="Triangle" presStyleLbl="alignNode1" presStyleIdx="3" presStyleCnt="7"/>
      <dgm:spPr/>
    </dgm:pt>
    <dgm:pt modelId="{DF25174B-EBC0-3A4E-AA6B-E65528E6D8C8}" type="pres">
      <dgm:prSet presAssocID="{20E0E5C8-385A-714D-9E9B-0A487C68FF78}" presName="sibTrans" presStyleCnt="0"/>
      <dgm:spPr/>
    </dgm:pt>
    <dgm:pt modelId="{232C4943-B1DC-E84C-BDD5-73EC5A8C6A93}" type="pres">
      <dgm:prSet presAssocID="{20E0E5C8-385A-714D-9E9B-0A487C68FF78}" presName="space" presStyleCnt="0"/>
      <dgm:spPr/>
    </dgm:pt>
    <dgm:pt modelId="{B1403CF8-2679-D845-B5C4-92EC1C8D735B}" type="pres">
      <dgm:prSet presAssocID="{5C432B43-7F2B-9C47-A98F-CA086582F272}" presName="composite" presStyleCnt="0"/>
      <dgm:spPr/>
    </dgm:pt>
    <dgm:pt modelId="{DB43E9B2-EB77-9549-B133-966579BC61FD}" type="pres">
      <dgm:prSet presAssocID="{5C432B43-7F2B-9C47-A98F-CA086582F272}" presName="LShape" presStyleLbl="alignNode1" presStyleIdx="4" presStyleCnt="7"/>
      <dgm:spPr/>
    </dgm:pt>
    <dgm:pt modelId="{29B94FB5-1E77-D74F-BF2A-CF9BDB91D18B}" type="pres">
      <dgm:prSet presAssocID="{5C432B43-7F2B-9C47-A98F-CA086582F272}" presName="ParentText" presStyleLbl="revTx" presStyleIdx="2" presStyleCnt="4">
        <dgm:presLayoutVars>
          <dgm:chMax val="0"/>
          <dgm:chPref val="0"/>
          <dgm:bulletEnabled val="1"/>
        </dgm:presLayoutVars>
      </dgm:prSet>
      <dgm:spPr/>
      <dgm:t>
        <a:bodyPr/>
        <a:lstStyle/>
        <a:p>
          <a:endParaRPr lang="en-US"/>
        </a:p>
      </dgm:t>
    </dgm:pt>
    <dgm:pt modelId="{0F5C233C-B4F4-4949-B6F2-2CB6289FB7F9}" type="pres">
      <dgm:prSet presAssocID="{5C432B43-7F2B-9C47-A98F-CA086582F272}" presName="Triangle" presStyleLbl="alignNode1" presStyleIdx="5" presStyleCnt="7"/>
      <dgm:spPr/>
    </dgm:pt>
    <dgm:pt modelId="{3B9C8663-CCF5-6244-84CB-47BC07090E9C}" type="pres">
      <dgm:prSet presAssocID="{29366363-55FF-5B47-846D-28136F29F396}" presName="sibTrans" presStyleCnt="0"/>
      <dgm:spPr/>
    </dgm:pt>
    <dgm:pt modelId="{B42630EF-2403-C347-93B5-6EDA700B3BE5}" type="pres">
      <dgm:prSet presAssocID="{29366363-55FF-5B47-846D-28136F29F396}" presName="space" presStyleCnt="0"/>
      <dgm:spPr/>
    </dgm:pt>
    <dgm:pt modelId="{C74E341B-223C-9741-AE53-0508335EA209}" type="pres">
      <dgm:prSet presAssocID="{2C6B8FE3-0516-9740-B24B-A92EE6880827}" presName="composite" presStyleCnt="0"/>
      <dgm:spPr/>
    </dgm:pt>
    <dgm:pt modelId="{7FA008FE-EA4F-6D46-8A50-638D6CCDB228}" type="pres">
      <dgm:prSet presAssocID="{2C6B8FE3-0516-9740-B24B-A92EE6880827}" presName="LShape" presStyleLbl="alignNode1" presStyleIdx="6" presStyleCnt="7"/>
      <dgm:spPr/>
    </dgm:pt>
    <dgm:pt modelId="{AA365A4D-A39F-4247-9CA0-96D71FC57526}" type="pres">
      <dgm:prSet presAssocID="{2C6B8FE3-0516-9740-B24B-A92EE6880827}" presName="ParentText" presStyleLbl="revTx" presStyleIdx="3" presStyleCnt="4">
        <dgm:presLayoutVars>
          <dgm:chMax val="0"/>
          <dgm:chPref val="0"/>
          <dgm:bulletEnabled val="1"/>
        </dgm:presLayoutVars>
      </dgm:prSet>
      <dgm:spPr/>
      <dgm:t>
        <a:bodyPr/>
        <a:lstStyle/>
        <a:p>
          <a:endParaRPr lang="en-US"/>
        </a:p>
      </dgm:t>
    </dgm:pt>
  </dgm:ptLst>
  <dgm:cxnLst>
    <dgm:cxn modelId="{EB2B4F69-FD4E-DB4A-8039-0F457DFE2295}" type="presOf" srcId="{8CCCD79A-431A-0946-9AD9-E1445E3AA3C5}" destId="{B61B9901-BC9C-8E4E-B2FE-D413D086E1DE}" srcOrd="0" destOrd="0" presId="urn:microsoft.com/office/officeart/2009/3/layout/StepUpProcess"/>
    <dgm:cxn modelId="{2D3BA51A-ECC7-514B-BA36-3507A0B560ED}" type="presOf" srcId="{502E0D63-A52A-EC40-95D1-2FE627C08AD6}" destId="{A9B1A873-C17E-7F41-B10A-02D825F2F03D}" srcOrd="0" destOrd="0" presId="urn:microsoft.com/office/officeart/2009/3/layout/StepUpProcess"/>
    <dgm:cxn modelId="{7898D80F-8ABA-C24D-8A3E-131C4F8D922B}" srcId="{502E0D63-A52A-EC40-95D1-2FE627C08AD6}" destId="{5C432B43-7F2B-9C47-A98F-CA086582F272}" srcOrd="2" destOrd="0" parTransId="{138E664A-5E24-6F46-B0EC-9950AE03F941}" sibTransId="{29366363-55FF-5B47-846D-28136F29F396}"/>
    <dgm:cxn modelId="{5247600A-9573-4747-B74A-83CE8666C20E}" type="presOf" srcId="{2C6B8FE3-0516-9740-B24B-A92EE6880827}" destId="{AA365A4D-A39F-4247-9CA0-96D71FC57526}" srcOrd="0" destOrd="0" presId="urn:microsoft.com/office/officeart/2009/3/layout/StepUpProcess"/>
    <dgm:cxn modelId="{C5251C1E-1E44-444E-A547-7F17E4574A94}" srcId="{502E0D63-A52A-EC40-95D1-2FE627C08AD6}" destId="{8CCCD79A-431A-0946-9AD9-E1445E3AA3C5}" srcOrd="0" destOrd="0" parTransId="{F0F80B06-E57D-5D4F-B95D-04BF27689916}" sibTransId="{99DAA1B1-AABE-8341-9BBF-E22D70DE7BF3}"/>
    <dgm:cxn modelId="{4CE7BE1F-66FA-A64F-BA07-2E801752E73E}" type="presOf" srcId="{A9F20ACC-DE55-6A4F-8404-B9F94EDFCF46}" destId="{1931EFD8-C3BF-284C-B049-3AF6FE79D782}" srcOrd="0" destOrd="0" presId="urn:microsoft.com/office/officeart/2009/3/layout/StepUpProcess"/>
    <dgm:cxn modelId="{EB1DBFB9-E3F6-FF46-BC90-B807172B5572}" type="presOf" srcId="{5C432B43-7F2B-9C47-A98F-CA086582F272}" destId="{29B94FB5-1E77-D74F-BF2A-CF9BDB91D18B}" srcOrd="0" destOrd="0" presId="urn:microsoft.com/office/officeart/2009/3/layout/StepUpProcess"/>
    <dgm:cxn modelId="{F264C187-B4EF-5945-BA08-FE3D88812881}" srcId="{502E0D63-A52A-EC40-95D1-2FE627C08AD6}" destId="{A9F20ACC-DE55-6A4F-8404-B9F94EDFCF46}" srcOrd="1" destOrd="0" parTransId="{8BD829E2-47E1-AB4C-BF79-79A156018D85}" sibTransId="{20E0E5C8-385A-714D-9E9B-0A487C68FF78}"/>
    <dgm:cxn modelId="{D42D4806-85BD-0549-A08E-3692A4334D95}" srcId="{502E0D63-A52A-EC40-95D1-2FE627C08AD6}" destId="{2C6B8FE3-0516-9740-B24B-A92EE6880827}" srcOrd="3" destOrd="0" parTransId="{52A1169A-5C96-A94C-B63E-3F56F9204BC1}" sibTransId="{AB450E0C-25E7-404D-8993-93850D63CB32}"/>
    <dgm:cxn modelId="{2A2D76C2-C846-6349-8508-A201DBE01C8D}" type="presParOf" srcId="{A9B1A873-C17E-7F41-B10A-02D825F2F03D}" destId="{E0CC6787-588F-2044-8B65-C3B14AAAC707}" srcOrd="0" destOrd="0" presId="urn:microsoft.com/office/officeart/2009/3/layout/StepUpProcess"/>
    <dgm:cxn modelId="{FE2DBA4A-C843-094A-8129-5CF02029E274}" type="presParOf" srcId="{E0CC6787-588F-2044-8B65-C3B14AAAC707}" destId="{CE27AE50-4788-E842-AD0D-8B50D453356F}" srcOrd="0" destOrd="0" presId="urn:microsoft.com/office/officeart/2009/3/layout/StepUpProcess"/>
    <dgm:cxn modelId="{E36862FF-4482-0B45-87D5-264EAD46FC0E}" type="presParOf" srcId="{E0CC6787-588F-2044-8B65-C3B14AAAC707}" destId="{B61B9901-BC9C-8E4E-B2FE-D413D086E1DE}" srcOrd="1" destOrd="0" presId="urn:microsoft.com/office/officeart/2009/3/layout/StepUpProcess"/>
    <dgm:cxn modelId="{B7625D35-AB31-C040-8387-55AEA1FEA894}" type="presParOf" srcId="{E0CC6787-588F-2044-8B65-C3B14AAAC707}" destId="{C09DE728-CDB2-D342-B7EF-061F02F905FA}" srcOrd="2" destOrd="0" presId="urn:microsoft.com/office/officeart/2009/3/layout/StepUpProcess"/>
    <dgm:cxn modelId="{F46DFF43-8D9B-FA4E-8A51-C2AC41DF953F}" type="presParOf" srcId="{A9B1A873-C17E-7F41-B10A-02D825F2F03D}" destId="{0E96B575-9014-8A40-9A2E-E78FF52309BE}" srcOrd="1" destOrd="0" presId="urn:microsoft.com/office/officeart/2009/3/layout/StepUpProcess"/>
    <dgm:cxn modelId="{AF8980B2-40ED-414F-88E1-AD7826950967}" type="presParOf" srcId="{0E96B575-9014-8A40-9A2E-E78FF52309BE}" destId="{DE2491A1-89C6-244C-8203-6801E1F394DF}" srcOrd="0" destOrd="0" presId="urn:microsoft.com/office/officeart/2009/3/layout/StepUpProcess"/>
    <dgm:cxn modelId="{7E93AD99-D967-8847-8102-37BA2F15B7CC}" type="presParOf" srcId="{A9B1A873-C17E-7F41-B10A-02D825F2F03D}" destId="{892A922B-CAA7-1E44-B6B8-3FCCF06B98D2}" srcOrd="2" destOrd="0" presId="urn:microsoft.com/office/officeart/2009/3/layout/StepUpProcess"/>
    <dgm:cxn modelId="{060206E7-3C91-5342-9B73-2248C43C7BC3}" type="presParOf" srcId="{892A922B-CAA7-1E44-B6B8-3FCCF06B98D2}" destId="{09D741D2-4FDD-3F4E-AC84-ED120986EAB8}" srcOrd="0" destOrd="0" presId="urn:microsoft.com/office/officeart/2009/3/layout/StepUpProcess"/>
    <dgm:cxn modelId="{1E9885EC-D6B0-0D49-B354-B6DFE6C464BF}" type="presParOf" srcId="{892A922B-CAA7-1E44-B6B8-3FCCF06B98D2}" destId="{1931EFD8-C3BF-284C-B049-3AF6FE79D782}" srcOrd="1" destOrd="0" presId="urn:microsoft.com/office/officeart/2009/3/layout/StepUpProcess"/>
    <dgm:cxn modelId="{DE6EA3EC-7AE8-1440-A4FE-FEDD9C744714}" type="presParOf" srcId="{892A922B-CAA7-1E44-B6B8-3FCCF06B98D2}" destId="{7F8F180A-87A9-444D-95F1-C4A4F6CEE69F}" srcOrd="2" destOrd="0" presId="urn:microsoft.com/office/officeart/2009/3/layout/StepUpProcess"/>
    <dgm:cxn modelId="{D58078B8-0644-E349-B8D2-1FE37773BBA9}" type="presParOf" srcId="{A9B1A873-C17E-7F41-B10A-02D825F2F03D}" destId="{DF25174B-EBC0-3A4E-AA6B-E65528E6D8C8}" srcOrd="3" destOrd="0" presId="urn:microsoft.com/office/officeart/2009/3/layout/StepUpProcess"/>
    <dgm:cxn modelId="{CBF17475-CE9B-974F-8E04-51EFE1DF815D}" type="presParOf" srcId="{DF25174B-EBC0-3A4E-AA6B-E65528E6D8C8}" destId="{232C4943-B1DC-E84C-BDD5-73EC5A8C6A93}" srcOrd="0" destOrd="0" presId="urn:microsoft.com/office/officeart/2009/3/layout/StepUpProcess"/>
    <dgm:cxn modelId="{6C69FA0A-5192-434C-8E1E-1A2E85779D48}" type="presParOf" srcId="{A9B1A873-C17E-7F41-B10A-02D825F2F03D}" destId="{B1403CF8-2679-D845-B5C4-92EC1C8D735B}" srcOrd="4" destOrd="0" presId="urn:microsoft.com/office/officeart/2009/3/layout/StepUpProcess"/>
    <dgm:cxn modelId="{ADEB505A-2ADD-1F4A-8A8E-1A441087C811}" type="presParOf" srcId="{B1403CF8-2679-D845-B5C4-92EC1C8D735B}" destId="{DB43E9B2-EB77-9549-B133-966579BC61FD}" srcOrd="0" destOrd="0" presId="urn:microsoft.com/office/officeart/2009/3/layout/StepUpProcess"/>
    <dgm:cxn modelId="{6893F731-4712-3E46-853A-106D54EF8FAB}" type="presParOf" srcId="{B1403CF8-2679-D845-B5C4-92EC1C8D735B}" destId="{29B94FB5-1E77-D74F-BF2A-CF9BDB91D18B}" srcOrd="1" destOrd="0" presId="urn:microsoft.com/office/officeart/2009/3/layout/StepUpProcess"/>
    <dgm:cxn modelId="{E4ABEC68-ED0E-0148-95F6-7652D2703A85}" type="presParOf" srcId="{B1403CF8-2679-D845-B5C4-92EC1C8D735B}" destId="{0F5C233C-B4F4-4949-B6F2-2CB6289FB7F9}" srcOrd="2" destOrd="0" presId="urn:microsoft.com/office/officeart/2009/3/layout/StepUpProcess"/>
    <dgm:cxn modelId="{AA7C9EE5-4DAC-9A48-941E-F881DA230705}" type="presParOf" srcId="{A9B1A873-C17E-7F41-B10A-02D825F2F03D}" destId="{3B9C8663-CCF5-6244-84CB-47BC07090E9C}" srcOrd="5" destOrd="0" presId="urn:microsoft.com/office/officeart/2009/3/layout/StepUpProcess"/>
    <dgm:cxn modelId="{B2B0387F-3EC8-334D-AF49-3F25AAAA276B}" type="presParOf" srcId="{3B9C8663-CCF5-6244-84CB-47BC07090E9C}" destId="{B42630EF-2403-C347-93B5-6EDA700B3BE5}" srcOrd="0" destOrd="0" presId="urn:microsoft.com/office/officeart/2009/3/layout/StepUpProcess"/>
    <dgm:cxn modelId="{DA2B2EB7-E7E7-6243-9CBD-506232267EF0}" type="presParOf" srcId="{A9B1A873-C17E-7F41-B10A-02D825F2F03D}" destId="{C74E341B-223C-9741-AE53-0508335EA209}" srcOrd="6" destOrd="0" presId="urn:microsoft.com/office/officeart/2009/3/layout/StepUpProcess"/>
    <dgm:cxn modelId="{6572313D-BB87-C247-8F65-338095907A58}" type="presParOf" srcId="{C74E341B-223C-9741-AE53-0508335EA209}" destId="{7FA008FE-EA4F-6D46-8A50-638D6CCDB228}" srcOrd="0" destOrd="0" presId="urn:microsoft.com/office/officeart/2009/3/layout/StepUpProcess"/>
    <dgm:cxn modelId="{E70BFB48-4EF8-A14A-BE6D-530CF82154AA}" type="presParOf" srcId="{C74E341B-223C-9741-AE53-0508335EA209}" destId="{AA365A4D-A39F-4247-9CA0-96D71FC5752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719513-2A6D-BE4F-B028-7814DB7D35C6}"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en-US"/>
        </a:p>
      </dgm:t>
    </dgm:pt>
    <dgm:pt modelId="{AB9D6FB2-A7AC-A94F-ACB1-F5F5B99EDF50}">
      <dgm:prSet/>
      <dgm:spPr/>
      <dgm:t>
        <a:bodyPr/>
        <a:lstStyle/>
        <a:p>
          <a:pPr rtl="0"/>
          <a:r>
            <a:rPr lang="en-US" dirty="0" smtClean="0"/>
            <a:t>Make it Clear</a:t>
          </a:r>
          <a:endParaRPr lang="en-US" dirty="0"/>
        </a:p>
      </dgm:t>
    </dgm:pt>
    <dgm:pt modelId="{3890C289-B4C8-FB4D-B5EC-5F989F0BA1C9}" type="parTrans" cxnId="{C0298921-518A-FD46-8389-F52B63A6B2A3}">
      <dgm:prSet/>
      <dgm:spPr/>
      <dgm:t>
        <a:bodyPr/>
        <a:lstStyle/>
        <a:p>
          <a:endParaRPr lang="en-US"/>
        </a:p>
      </dgm:t>
    </dgm:pt>
    <dgm:pt modelId="{401E5BCC-6736-D840-9691-22F28F154CD9}" type="sibTrans" cxnId="{C0298921-518A-FD46-8389-F52B63A6B2A3}">
      <dgm:prSet/>
      <dgm:spPr/>
      <dgm:t>
        <a:bodyPr/>
        <a:lstStyle/>
        <a:p>
          <a:endParaRPr lang="en-US"/>
        </a:p>
      </dgm:t>
    </dgm:pt>
    <dgm:pt modelId="{F878763B-DDA5-B04D-B17A-5A3672F879C4}">
      <dgm:prSet/>
      <dgm:spPr/>
      <dgm:t>
        <a:bodyPr/>
        <a:lstStyle/>
        <a:p>
          <a:pPr rtl="0"/>
          <a:r>
            <a:rPr lang="en-US" dirty="0" smtClean="0"/>
            <a:t>Make it Collaborative</a:t>
          </a:r>
          <a:endParaRPr lang="en-US" dirty="0"/>
        </a:p>
      </dgm:t>
    </dgm:pt>
    <dgm:pt modelId="{516000ED-A8BA-0947-977B-803A63DE1F8D}" type="parTrans" cxnId="{EB5081E3-B099-7D45-A314-7CEA7948B989}">
      <dgm:prSet/>
      <dgm:spPr/>
      <dgm:t>
        <a:bodyPr/>
        <a:lstStyle/>
        <a:p>
          <a:endParaRPr lang="en-US"/>
        </a:p>
      </dgm:t>
    </dgm:pt>
    <dgm:pt modelId="{AC50DBCE-9CB1-B548-80A5-6B8F30BC1A38}" type="sibTrans" cxnId="{EB5081E3-B099-7D45-A314-7CEA7948B989}">
      <dgm:prSet/>
      <dgm:spPr/>
      <dgm:t>
        <a:bodyPr/>
        <a:lstStyle/>
        <a:p>
          <a:endParaRPr lang="en-US"/>
        </a:p>
      </dgm:t>
    </dgm:pt>
    <dgm:pt modelId="{21077A71-2E42-6C46-8A04-E8430CC50BD2}">
      <dgm:prSet/>
      <dgm:spPr/>
      <dgm:t>
        <a:bodyPr/>
        <a:lstStyle/>
        <a:p>
          <a:pPr rtl="0"/>
          <a:r>
            <a:rPr lang="en-US" dirty="0" smtClean="0"/>
            <a:t>Make it Concise</a:t>
          </a:r>
          <a:endParaRPr lang="en-US" dirty="0"/>
        </a:p>
      </dgm:t>
    </dgm:pt>
    <dgm:pt modelId="{7FB062D3-EB07-7A47-A589-A05BCBF6BB06}" type="parTrans" cxnId="{EBAC46AA-9F66-B04F-8E26-BC036A3DC28F}">
      <dgm:prSet/>
      <dgm:spPr/>
      <dgm:t>
        <a:bodyPr/>
        <a:lstStyle/>
        <a:p>
          <a:endParaRPr lang="en-US"/>
        </a:p>
      </dgm:t>
    </dgm:pt>
    <dgm:pt modelId="{29F65F53-53EE-1A4D-BE3D-DDF264360808}" type="sibTrans" cxnId="{EBAC46AA-9F66-B04F-8E26-BC036A3DC28F}">
      <dgm:prSet/>
      <dgm:spPr/>
      <dgm:t>
        <a:bodyPr/>
        <a:lstStyle/>
        <a:p>
          <a:endParaRPr lang="en-US"/>
        </a:p>
      </dgm:t>
    </dgm:pt>
    <dgm:pt modelId="{ED188852-4819-5D47-9699-057455F04E02}" type="pres">
      <dgm:prSet presAssocID="{41719513-2A6D-BE4F-B028-7814DB7D35C6}" presName="Name0" presStyleCnt="0">
        <dgm:presLayoutVars>
          <dgm:chMax val="7"/>
          <dgm:chPref val="7"/>
          <dgm:dir/>
          <dgm:animLvl val="lvl"/>
        </dgm:presLayoutVars>
      </dgm:prSet>
      <dgm:spPr/>
      <dgm:t>
        <a:bodyPr/>
        <a:lstStyle/>
        <a:p>
          <a:endParaRPr lang="en-US"/>
        </a:p>
      </dgm:t>
    </dgm:pt>
    <dgm:pt modelId="{95B1E8A1-507D-CA46-A4B3-1B9661B9AE55}" type="pres">
      <dgm:prSet presAssocID="{AB9D6FB2-A7AC-A94F-ACB1-F5F5B99EDF50}" presName="Accent1" presStyleCnt="0"/>
      <dgm:spPr/>
    </dgm:pt>
    <dgm:pt modelId="{5FEE8CCB-C213-B447-876A-4D8C1704AF1C}" type="pres">
      <dgm:prSet presAssocID="{AB9D6FB2-A7AC-A94F-ACB1-F5F5B99EDF50}" presName="Accent" presStyleLbl="node1" presStyleIdx="0" presStyleCnt="3"/>
      <dgm:spPr/>
    </dgm:pt>
    <dgm:pt modelId="{3C44FAB8-569B-1A45-BCC8-045BB3CB8F47}" type="pres">
      <dgm:prSet presAssocID="{AB9D6FB2-A7AC-A94F-ACB1-F5F5B99EDF50}" presName="Parent1" presStyleLbl="revTx" presStyleIdx="0" presStyleCnt="3">
        <dgm:presLayoutVars>
          <dgm:chMax val="1"/>
          <dgm:chPref val="1"/>
          <dgm:bulletEnabled val="1"/>
        </dgm:presLayoutVars>
      </dgm:prSet>
      <dgm:spPr/>
      <dgm:t>
        <a:bodyPr/>
        <a:lstStyle/>
        <a:p>
          <a:endParaRPr lang="en-US"/>
        </a:p>
      </dgm:t>
    </dgm:pt>
    <dgm:pt modelId="{C1C0D460-6664-3C43-9639-E81FCD952A2A}" type="pres">
      <dgm:prSet presAssocID="{21077A71-2E42-6C46-8A04-E8430CC50BD2}" presName="Accent2" presStyleCnt="0"/>
      <dgm:spPr/>
    </dgm:pt>
    <dgm:pt modelId="{71EDF663-A918-1440-ABDD-C6BB6AA67EB8}" type="pres">
      <dgm:prSet presAssocID="{21077A71-2E42-6C46-8A04-E8430CC50BD2}" presName="Accent" presStyleLbl="node1" presStyleIdx="1" presStyleCnt="3"/>
      <dgm:spPr/>
    </dgm:pt>
    <dgm:pt modelId="{DFC4C843-12AC-2849-BDED-FB0DE26A890D}" type="pres">
      <dgm:prSet presAssocID="{21077A71-2E42-6C46-8A04-E8430CC50BD2}" presName="Parent2" presStyleLbl="revTx" presStyleIdx="1" presStyleCnt="3">
        <dgm:presLayoutVars>
          <dgm:chMax val="1"/>
          <dgm:chPref val="1"/>
          <dgm:bulletEnabled val="1"/>
        </dgm:presLayoutVars>
      </dgm:prSet>
      <dgm:spPr/>
      <dgm:t>
        <a:bodyPr/>
        <a:lstStyle/>
        <a:p>
          <a:endParaRPr lang="en-US"/>
        </a:p>
      </dgm:t>
    </dgm:pt>
    <dgm:pt modelId="{6CEBDCEE-B23E-4647-BA43-5469AC0DCC45}" type="pres">
      <dgm:prSet presAssocID="{F878763B-DDA5-B04D-B17A-5A3672F879C4}" presName="Accent3" presStyleCnt="0"/>
      <dgm:spPr/>
    </dgm:pt>
    <dgm:pt modelId="{6D25D2B1-D0D0-C84B-B804-6477896B415E}" type="pres">
      <dgm:prSet presAssocID="{F878763B-DDA5-B04D-B17A-5A3672F879C4}" presName="Accent" presStyleLbl="node1" presStyleIdx="2" presStyleCnt="3"/>
      <dgm:spPr/>
    </dgm:pt>
    <dgm:pt modelId="{77727D94-EE62-9647-A30D-898BC8880F65}" type="pres">
      <dgm:prSet presAssocID="{F878763B-DDA5-B04D-B17A-5A3672F879C4}" presName="Parent3" presStyleLbl="revTx" presStyleIdx="2" presStyleCnt="3">
        <dgm:presLayoutVars>
          <dgm:chMax val="1"/>
          <dgm:chPref val="1"/>
          <dgm:bulletEnabled val="1"/>
        </dgm:presLayoutVars>
      </dgm:prSet>
      <dgm:spPr/>
      <dgm:t>
        <a:bodyPr/>
        <a:lstStyle/>
        <a:p>
          <a:endParaRPr lang="en-US"/>
        </a:p>
      </dgm:t>
    </dgm:pt>
  </dgm:ptLst>
  <dgm:cxnLst>
    <dgm:cxn modelId="{5DB932E9-88F3-2248-8526-F1A7CB7CCEC7}" type="presOf" srcId="{F878763B-DDA5-B04D-B17A-5A3672F879C4}" destId="{77727D94-EE62-9647-A30D-898BC8880F65}" srcOrd="0" destOrd="0" presId="urn:microsoft.com/office/officeart/2009/layout/CircleArrowProcess"/>
    <dgm:cxn modelId="{359E0D0F-20EA-BC44-9246-98102FF39965}" type="presOf" srcId="{21077A71-2E42-6C46-8A04-E8430CC50BD2}" destId="{DFC4C843-12AC-2849-BDED-FB0DE26A890D}" srcOrd="0" destOrd="0" presId="urn:microsoft.com/office/officeart/2009/layout/CircleArrowProcess"/>
    <dgm:cxn modelId="{49DAE1C0-09D4-DB4B-B663-7A64A8355A21}" type="presOf" srcId="{41719513-2A6D-BE4F-B028-7814DB7D35C6}" destId="{ED188852-4819-5D47-9699-057455F04E02}" srcOrd="0" destOrd="0" presId="urn:microsoft.com/office/officeart/2009/layout/CircleArrowProcess"/>
    <dgm:cxn modelId="{EBAC46AA-9F66-B04F-8E26-BC036A3DC28F}" srcId="{41719513-2A6D-BE4F-B028-7814DB7D35C6}" destId="{21077A71-2E42-6C46-8A04-E8430CC50BD2}" srcOrd="1" destOrd="0" parTransId="{7FB062D3-EB07-7A47-A589-A05BCBF6BB06}" sibTransId="{29F65F53-53EE-1A4D-BE3D-DDF264360808}"/>
    <dgm:cxn modelId="{C0298921-518A-FD46-8389-F52B63A6B2A3}" srcId="{41719513-2A6D-BE4F-B028-7814DB7D35C6}" destId="{AB9D6FB2-A7AC-A94F-ACB1-F5F5B99EDF50}" srcOrd="0" destOrd="0" parTransId="{3890C289-B4C8-FB4D-B5EC-5F989F0BA1C9}" sibTransId="{401E5BCC-6736-D840-9691-22F28F154CD9}"/>
    <dgm:cxn modelId="{EF925E17-3292-D04B-A40B-C5DE9A026F42}" type="presOf" srcId="{AB9D6FB2-A7AC-A94F-ACB1-F5F5B99EDF50}" destId="{3C44FAB8-569B-1A45-BCC8-045BB3CB8F47}" srcOrd="0" destOrd="0" presId="urn:microsoft.com/office/officeart/2009/layout/CircleArrowProcess"/>
    <dgm:cxn modelId="{EB5081E3-B099-7D45-A314-7CEA7948B989}" srcId="{41719513-2A6D-BE4F-B028-7814DB7D35C6}" destId="{F878763B-DDA5-B04D-B17A-5A3672F879C4}" srcOrd="2" destOrd="0" parTransId="{516000ED-A8BA-0947-977B-803A63DE1F8D}" sibTransId="{AC50DBCE-9CB1-B548-80A5-6B8F30BC1A38}"/>
    <dgm:cxn modelId="{B390E537-3874-0449-80C9-30438AE3D4CE}" type="presParOf" srcId="{ED188852-4819-5D47-9699-057455F04E02}" destId="{95B1E8A1-507D-CA46-A4B3-1B9661B9AE55}" srcOrd="0" destOrd="0" presId="urn:microsoft.com/office/officeart/2009/layout/CircleArrowProcess"/>
    <dgm:cxn modelId="{CA21A467-76BA-B045-BA63-A806E781C8C8}" type="presParOf" srcId="{95B1E8A1-507D-CA46-A4B3-1B9661B9AE55}" destId="{5FEE8CCB-C213-B447-876A-4D8C1704AF1C}" srcOrd="0" destOrd="0" presId="urn:microsoft.com/office/officeart/2009/layout/CircleArrowProcess"/>
    <dgm:cxn modelId="{BF5A5D90-870E-9E40-AE0A-CA88A6914A09}" type="presParOf" srcId="{ED188852-4819-5D47-9699-057455F04E02}" destId="{3C44FAB8-569B-1A45-BCC8-045BB3CB8F47}" srcOrd="1" destOrd="0" presId="urn:microsoft.com/office/officeart/2009/layout/CircleArrowProcess"/>
    <dgm:cxn modelId="{DEC11AEE-7844-F148-91F8-EDAE5D226705}" type="presParOf" srcId="{ED188852-4819-5D47-9699-057455F04E02}" destId="{C1C0D460-6664-3C43-9639-E81FCD952A2A}" srcOrd="2" destOrd="0" presId="urn:microsoft.com/office/officeart/2009/layout/CircleArrowProcess"/>
    <dgm:cxn modelId="{9DEA0905-2F9E-B544-A459-03C2150B4575}" type="presParOf" srcId="{C1C0D460-6664-3C43-9639-E81FCD952A2A}" destId="{71EDF663-A918-1440-ABDD-C6BB6AA67EB8}" srcOrd="0" destOrd="0" presId="urn:microsoft.com/office/officeart/2009/layout/CircleArrowProcess"/>
    <dgm:cxn modelId="{0F87802C-DCB6-6B40-B1CF-1E59E4E4D9E2}" type="presParOf" srcId="{ED188852-4819-5D47-9699-057455F04E02}" destId="{DFC4C843-12AC-2849-BDED-FB0DE26A890D}" srcOrd="3" destOrd="0" presId="urn:microsoft.com/office/officeart/2009/layout/CircleArrowProcess"/>
    <dgm:cxn modelId="{8AB3480F-D977-6C48-A37E-82AC66953D44}" type="presParOf" srcId="{ED188852-4819-5D47-9699-057455F04E02}" destId="{6CEBDCEE-B23E-4647-BA43-5469AC0DCC45}" srcOrd="4" destOrd="0" presId="urn:microsoft.com/office/officeart/2009/layout/CircleArrowProcess"/>
    <dgm:cxn modelId="{7F1FBB6A-32DF-8F4B-AC7C-C293DFE488AC}" type="presParOf" srcId="{6CEBDCEE-B23E-4647-BA43-5469AC0DCC45}" destId="{6D25D2B1-D0D0-C84B-B804-6477896B415E}" srcOrd="0" destOrd="0" presId="urn:microsoft.com/office/officeart/2009/layout/CircleArrowProcess"/>
    <dgm:cxn modelId="{316CE3F3-8A68-0D44-9677-AC4DF806198C}" type="presParOf" srcId="{ED188852-4819-5D47-9699-057455F04E02}" destId="{77727D94-EE62-9647-A30D-898BC8880F65}"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3D6C98-9A5D-4FDE-B1F5-D2C051AC5C2B}"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9E3112BA-F23D-4EEA-95E5-3CE0357302C6}">
      <dgm:prSet phldrT="[Text]"/>
      <dgm:spPr/>
      <dgm:t>
        <a:bodyPr/>
        <a:lstStyle/>
        <a:p>
          <a:r>
            <a:rPr lang="en-US" dirty="0" smtClean="0"/>
            <a:t>1s</a:t>
          </a:r>
          <a:r>
            <a:rPr lang="en-US" baseline="30000" dirty="0" smtClean="0"/>
            <a:t>t</a:t>
          </a:r>
          <a:r>
            <a:rPr lang="en-US" dirty="0" smtClean="0"/>
            <a:t> Quarter</a:t>
          </a:r>
          <a:endParaRPr lang="en-US" dirty="0"/>
        </a:p>
      </dgm:t>
    </dgm:pt>
    <dgm:pt modelId="{16383291-0838-4920-9C5B-39DEB9795ABA}" type="parTrans" cxnId="{9F66F94A-6CCC-41A5-B59A-97333DA19886}">
      <dgm:prSet/>
      <dgm:spPr/>
      <dgm:t>
        <a:bodyPr/>
        <a:lstStyle/>
        <a:p>
          <a:endParaRPr lang="en-US"/>
        </a:p>
      </dgm:t>
    </dgm:pt>
    <dgm:pt modelId="{95B3DAF6-D4B6-4247-A2B7-B0647D21328D}" type="sibTrans" cxnId="{9F66F94A-6CCC-41A5-B59A-97333DA19886}">
      <dgm:prSet/>
      <dgm:spPr/>
      <dgm:t>
        <a:bodyPr/>
        <a:lstStyle/>
        <a:p>
          <a:endParaRPr lang="en-US"/>
        </a:p>
      </dgm:t>
    </dgm:pt>
    <dgm:pt modelId="{730C6300-1886-4BC4-BBE5-3F2B5637AE64}">
      <dgm:prSet phldrT="[Text]"/>
      <dgm:spPr/>
      <dgm:t>
        <a:bodyPr/>
        <a:lstStyle/>
        <a:p>
          <a:r>
            <a:rPr lang="en-US" dirty="0" smtClean="0"/>
            <a:t>Jan-March</a:t>
          </a:r>
          <a:endParaRPr lang="en-US" dirty="0"/>
        </a:p>
      </dgm:t>
    </dgm:pt>
    <dgm:pt modelId="{ABFB36EB-B0E0-4A66-A14C-D53EB240E1F6}" type="parTrans" cxnId="{92BE92DB-1B95-4DE1-B70A-63FDFC30BFE6}">
      <dgm:prSet/>
      <dgm:spPr/>
      <dgm:t>
        <a:bodyPr/>
        <a:lstStyle/>
        <a:p>
          <a:endParaRPr lang="en-US"/>
        </a:p>
      </dgm:t>
    </dgm:pt>
    <dgm:pt modelId="{A3B509F2-0855-48F9-9BD5-5E1794078C7E}" type="sibTrans" cxnId="{92BE92DB-1B95-4DE1-B70A-63FDFC30BFE6}">
      <dgm:prSet/>
      <dgm:spPr/>
      <dgm:t>
        <a:bodyPr/>
        <a:lstStyle/>
        <a:p>
          <a:endParaRPr lang="en-US"/>
        </a:p>
      </dgm:t>
    </dgm:pt>
    <dgm:pt modelId="{02D6C7FD-C846-409D-AAF5-7AB1B958DBEF}">
      <dgm:prSet phldrT="[Text]"/>
      <dgm:spPr/>
      <dgm:t>
        <a:bodyPr/>
        <a:lstStyle/>
        <a:p>
          <a:r>
            <a:rPr lang="en-US" dirty="0" smtClean="0"/>
            <a:t>2</a:t>
          </a:r>
          <a:r>
            <a:rPr lang="en-US" baseline="30000" dirty="0" smtClean="0"/>
            <a:t>nd</a:t>
          </a:r>
          <a:r>
            <a:rPr lang="en-US" dirty="0" smtClean="0"/>
            <a:t> Quarter</a:t>
          </a:r>
          <a:endParaRPr lang="en-US" dirty="0"/>
        </a:p>
      </dgm:t>
    </dgm:pt>
    <dgm:pt modelId="{17B622FF-7B3D-4D52-9D9A-3781DAE0E853}" type="parTrans" cxnId="{1A1F6ED8-EA58-4C88-8E67-2110FC440DD6}">
      <dgm:prSet/>
      <dgm:spPr/>
      <dgm:t>
        <a:bodyPr/>
        <a:lstStyle/>
        <a:p>
          <a:endParaRPr lang="en-US"/>
        </a:p>
      </dgm:t>
    </dgm:pt>
    <dgm:pt modelId="{DC5FF781-D487-4925-B2E4-2A70BEC14F90}" type="sibTrans" cxnId="{1A1F6ED8-EA58-4C88-8E67-2110FC440DD6}">
      <dgm:prSet/>
      <dgm:spPr/>
      <dgm:t>
        <a:bodyPr/>
        <a:lstStyle/>
        <a:p>
          <a:endParaRPr lang="en-US"/>
        </a:p>
      </dgm:t>
    </dgm:pt>
    <dgm:pt modelId="{E7AD30B0-BD81-40D4-B030-23ED92F82CA6}">
      <dgm:prSet phldrT="[Text]"/>
      <dgm:spPr/>
      <dgm:t>
        <a:bodyPr/>
        <a:lstStyle/>
        <a:p>
          <a:r>
            <a:rPr lang="en-US" dirty="0" smtClean="0"/>
            <a:t>April-June</a:t>
          </a:r>
          <a:endParaRPr lang="en-US" dirty="0"/>
        </a:p>
      </dgm:t>
    </dgm:pt>
    <dgm:pt modelId="{663A874E-0066-42EB-927D-A0D89EF6B0D5}" type="parTrans" cxnId="{27462616-6B8C-4E2B-B4AF-28947DD82D15}">
      <dgm:prSet/>
      <dgm:spPr/>
      <dgm:t>
        <a:bodyPr/>
        <a:lstStyle/>
        <a:p>
          <a:endParaRPr lang="en-US"/>
        </a:p>
      </dgm:t>
    </dgm:pt>
    <dgm:pt modelId="{37E4384D-124B-4683-95F0-D9FB40464A18}" type="sibTrans" cxnId="{27462616-6B8C-4E2B-B4AF-28947DD82D15}">
      <dgm:prSet/>
      <dgm:spPr/>
      <dgm:t>
        <a:bodyPr/>
        <a:lstStyle/>
        <a:p>
          <a:endParaRPr lang="en-US"/>
        </a:p>
      </dgm:t>
    </dgm:pt>
    <dgm:pt modelId="{FB7E26B4-3BE2-43C8-915A-967D01C156E4}">
      <dgm:prSet phldrT="[Text]"/>
      <dgm:spPr/>
      <dgm:t>
        <a:bodyPr/>
        <a:lstStyle/>
        <a:p>
          <a:r>
            <a:rPr lang="en-US" dirty="0" smtClean="0"/>
            <a:t>3</a:t>
          </a:r>
          <a:r>
            <a:rPr lang="en-US" baseline="30000" dirty="0" smtClean="0"/>
            <a:t>rd</a:t>
          </a:r>
          <a:r>
            <a:rPr lang="en-US" dirty="0" smtClean="0"/>
            <a:t> Quarter</a:t>
          </a:r>
          <a:endParaRPr lang="en-US" dirty="0"/>
        </a:p>
      </dgm:t>
    </dgm:pt>
    <dgm:pt modelId="{7270127C-4046-43FF-86E8-C34BFBC2D065}" type="parTrans" cxnId="{CCE69268-77C2-4A1E-9D9F-37C290B95397}">
      <dgm:prSet/>
      <dgm:spPr/>
      <dgm:t>
        <a:bodyPr/>
        <a:lstStyle/>
        <a:p>
          <a:endParaRPr lang="en-US"/>
        </a:p>
      </dgm:t>
    </dgm:pt>
    <dgm:pt modelId="{8B66B86B-06D8-4D88-9678-B1A0053A83B9}" type="sibTrans" cxnId="{CCE69268-77C2-4A1E-9D9F-37C290B95397}">
      <dgm:prSet/>
      <dgm:spPr/>
      <dgm:t>
        <a:bodyPr/>
        <a:lstStyle/>
        <a:p>
          <a:endParaRPr lang="en-US"/>
        </a:p>
      </dgm:t>
    </dgm:pt>
    <dgm:pt modelId="{1B7450DE-543B-41F2-9550-360DAE26ED02}">
      <dgm:prSet phldrT="[Text]"/>
      <dgm:spPr/>
      <dgm:t>
        <a:bodyPr/>
        <a:lstStyle/>
        <a:p>
          <a:r>
            <a:rPr lang="en-US" dirty="0" smtClean="0"/>
            <a:t>July-Sept</a:t>
          </a:r>
          <a:endParaRPr lang="en-US" dirty="0"/>
        </a:p>
      </dgm:t>
    </dgm:pt>
    <dgm:pt modelId="{F9BD4281-5CF9-44B3-9C38-3184759CFB83}" type="parTrans" cxnId="{B0D33528-1D84-417A-A6A9-D78E7F3E0957}">
      <dgm:prSet/>
      <dgm:spPr/>
      <dgm:t>
        <a:bodyPr/>
        <a:lstStyle/>
        <a:p>
          <a:endParaRPr lang="en-US"/>
        </a:p>
      </dgm:t>
    </dgm:pt>
    <dgm:pt modelId="{82EA3249-95B7-407A-9962-3ABF4722065C}" type="sibTrans" cxnId="{B0D33528-1D84-417A-A6A9-D78E7F3E0957}">
      <dgm:prSet/>
      <dgm:spPr/>
      <dgm:t>
        <a:bodyPr/>
        <a:lstStyle/>
        <a:p>
          <a:endParaRPr lang="en-US"/>
        </a:p>
      </dgm:t>
    </dgm:pt>
    <dgm:pt modelId="{BFFB5B14-41AA-4E40-8521-BDD1A286A2F5}">
      <dgm:prSet phldrT="[Text]"/>
      <dgm:spPr/>
      <dgm:t>
        <a:bodyPr/>
        <a:lstStyle/>
        <a:p>
          <a:r>
            <a:rPr lang="en-US" dirty="0" smtClean="0"/>
            <a:t>4</a:t>
          </a:r>
          <a:r>
            <a:rPr lang="en-US" baseline="30000" dirty="0" smtClean="0"/>
            <a:t>th</a:t>
          </a:r>
          <a:r>
            <a:rPr lang="en-US" dirty="0" smtClean="0"/>
            <a:t> Quarter</a:t>
          </a:r>
          <a:endParaRPr lang="en-US" dirty="0"/>
        </a:p>
      </dgm:t>
    </dgm:pt>
    <dgm:pt modelId="{0A3C8D2F-F2BC-498B-9A61-2FCE0C50FF3E}" type="parTrans" cxnId="{22C4615E-AF32-4015-9F36-03E79AA300A1}">
      <dgm:prSet/>
      <dgm:spPr/>
      <dgm:t>
        <a:bodyPr/>
        <a:lstStyle/>
        <a:p>
          <a:endParaRPr lang="en-US"/>
        </a:p>
      </dgm:t>
    </dgm:pt>
    <dgm:pt modelId="{81DBA8BA-AAAA-4296-B7EE-9B60A3FE8E53}" type="sibTrans" cxnId="{22C4615E-AF32-4015-9F36-03E79AA300A1}">
      <dgm:prSet/>
      <dgm:spPr/>
      <dgm:t>
        <a:bodyPr/>
        <a:lstStyle/>
        <a:p>
          <a:endParaRPr lang="en-US"/>
        </a:p>
      </dgm:t>
    </dgm:pt>
    <dgm:pt modelId="{CBFDE2C5-DD42-4D04-A867-604104EDAE5A}">
      <dgm:prSet phldrT="[Text]"/>
      <dgm:spPr/>
      <dgm:t>
        <a:bodyPr/>
        <a:lstStyle/>
        <a:p>
          <a:r>
            <a:rPr lang="en-US" dirty="0" smtClean="0"/>
            <a:t>Oct-Dec</a:t>
          </a:r>
          <a:endParaRPr lang="en-US" dirty="0"/>
        </a:p>
      </dgm:t>
    </dgm:pt>
    <dgm:pt modelId="{196A5692-D4A9-4D9E-9E7C-3B5CF653D9C8}" type="sibTrans" cxnId="{3307ACED-52E6-4BD2-B943-22E42380C4C4}">
      <dgm:prSet/>
      <dgm:spPr/>
      <dgm:t>
        <a:bodyPr/>
        <a:lstStyle/>
        <a:p>
          <a:endParaRPr lang="en-US"/>
        </a:p>
      </dgm:t>
    </dgm:pt>
    <dgm:pt modelId="{83A893D3-7FE8-4CA2-822D-6DE46735094F}" type="parTrans" cxnId="{3307ACED-52E6-4BD2-B943-22E42380C4C4}">
      <dgm:prSet/>
      <dgm:spPr/>
      <dgm:t>
        <a:bodyPr/>
        <a:lstStyle/>
        <a:p>
          <a:endParaRPr lang="en-US"/>
        </a:p>
      </dgm:t>
    </dgm:pt>
    <dgm:pt modelId="{BE730ECC-8CAD-4853-A2B5-9AC0A39906CA}" type="pres">
      <dgm:prSet presAssocID="{063D6C98-9A5D-4FDE-B1F5-D2C051AC5C2B}" presName="theList" presStyleCnt="0">
        <dgm:presLayoutVars>
          <dgm:dir/>
          <dgm:animLvl val="lvl"/>
          <dgm:resizeHandles val="exact"/>
        </dgm:presLayoutVars>
      </dgm:prSet>
      <dgm:spPr/>
      <dgm:t>
        <a:bodyPr/>
        <a:lstStyle/>
        <a:p>
          <a:endParaRPr lang="en-US"/>
        </a:p>
      </dgm:t>
    </dgm:pt>
    <dgm:pt modelId="{F5656B31-5FC4-4C27-9FE2-3884377EB809}" type="pres">
      <dgm:prSet presAssocID="{9E3112BA-F23D-4EEA-95E5-3CE0357302C6}" presName="compNode" presStyleCnt="0"/>
      <dgm:spPr/>
    </dgm:pt>
    <dgm:pt modelId="{F799A0CF-7AEB-4B2B-8395-128629A8D359}" type="pres">
      <dgm:prSet presAssocID="{9E3112BA-F23D-4EEA-95E5-3CE0357302C6}" presName="noGeometry" presStyleCnt="0"/>
      <dgm:spPr/>
    </dgm:pt>
    <dgm:pt modelId="{66B6D04C-2D5A-49AD-8250-D14BDA04CCF2}" type="pres">
      <dgm:prSet presAssocID="{9E3112BA-F23D-4EEA-95E5-3CE0357302C6}" presName="childTextVisible" presStyleLbl="bgAccFollowNode1" presStyleIdx="0" presStyleCnt="4">
        <dgm:presLayoutVars>
          <dgm:bulletEnabled val="1"/>
        </dgm:presLayoutVars>
      </dgm:prSet>
      <dgm:spPr/>
      <dgm:t>
        <a:bodyPr/>
        <a:lstStyle/>
        <a:p>
          <a:endParaRPr lang="en-US"/>
        </a:p>
      </dgm:t>
    </dgm:pt>
    <dgm:pt modelId="{3ED5D324-4591-4C81-8614-2AC31EA1BD3F}" type="pres">
      <dgm:prSet presAssocID="{9E3112BA-F23D-4EEA-95E5-3CE0357302C6}" presName="childTextHidden" presStyleLbl="bgAccFollowNode1" presStyleIdx="0" presStyleCnt="4"/>
      <dgm:spPr/>
      <dgm:t>
        <a:bodyPr/>
        <a:lstStyle/>
        <a:p>
          <a:endParaRPr lang="en-US"/>
        </a:p>
      </dgm:t>
    </dgm:pt>
    <dgm:pt modelId="{BE9F4ED7-3FF1-444A-A7E7-8D5D8E694B82}" type="pres">
      <dgm:prSet presAssocID="{9E3112BA-F23D-4EEA-95E5-3CE0357302C6}" presName="parentText" presStyleLbl="node1" presStyleIdx="0" presStyleCnt="4">
        <dgm:presLayoutVars>
          <dgm:chMax val="1"/>
          <dgm:bulletEnabled val="1"/>
        </dgm:presLayoutVars>
      </dgm:prSet>
      <dgm:spPr/>
      <dgm:t>
        <a:bodyPr/>
        <a:lstStyle/>
        <a:p>
          <a:endParaRPr lang="en-US"/>
        </a:p>
      </dgm:t>
    </dgm:pt>
    <dgm:pt modelId="{BD3E6FDE-90B3-4AE7-ACE8-B68AF2C333F5}" type="pres">
      <dgm:prSet presAssocID="{9E3112BA-F23D-4EEA-95E5-3CE0357302C6}" presName="aSpace" presStyleCnt="0"/>
      <dgm:spPr/>
    </dgm:pt>
    <dgm:pt modelId="{454C76D0-4F6E-4EFB-B954-1B40943D57B3}" type="pres">
      <dgm:prSet presAssocID="{02D6C7FD-C846-409D-AAF5-7AB1B958DBEF}" presName="compNode" presStyleCnt="0"/>
      <dgm:spPr/>
    </dgm:pt>
    <dgm:pt modelId="{09E09231-7E95-45D7-99F7-8AD552ECEEF4}" type="pres">
      <dgm:prSet presAssocID="{02D6C7FD-C846-409D-AAF5-7AB1B958DBEF}" presName="noGeometry" presStyleCnt="0"/>
      <dgm:spPr/>
    </dgm:pt>
    <dgm:pt modelId="{242842AE-D940-4496-8CC3-DE72382A1244}" type="pres">
      <dgm:prSet presAssocID="{02D6C7FD-C846-409D-AAF5-7AB1B958DBEF}" presName="childTextVisible" presStyleLbl="bgAccFollowNode1" presStyleIdx="1" presStyleCnt="4">
        <dgm:presLayoutVars>
          <dgm:bulletEnabled val="1"/>
        </dgm:presLayoutVars>
      </dgm:prSet>
      <dgm:spPr/>
      <dgm:t>
        <a:bodyPr/>
        <a:lstStyle/>
        <a:p>
          <a:endParaRPr lang="en-US"/>
        </a:p>
      </dgm:t>
    </dgm:pt>
    <dgm:pt modelId="{81D7D3ED-5E96-4836-8D20-91FE7F1BCF7B}" type="pres">
      <dgm:prSet presAssocID="{02D6C7FD-C846-409D-AAF5-7AB1B958DBEF}" presName="childTextHidden" presStyleLbl="bgAccFollowNode1" presStyleIdx="1" presStyleCnt="4"/>
      <dgm:spPr/>
      <dgm:t>
        <a:bodyPr/>
        <a:lstStyle/>
        <a:p>
          <a:endParaRPr lang="en-US"/>
        </a:p>
      </dgm:t>
    </dgm:pt>
    <dgm:pt modelId="{8206EDEE-09BC-471C-B000-661D5D99E57F}" type="pres">
      <dgm:prSet presAssocID="{02D6C7FD-C846-409D-AAF5-7AB1B958DBEF}" presName="parentText" presStyleLbl="node1" presStyleIdx="1" presStyleCnt="4">
        <dgm:presLayoutVars>
          <dgm:chMax val="1"/>
          <dgm:bulletEnabled val="1"/>
        </dgm:presLayoutVars>
      </dgm:prSet>
      <dgm:spPr/>
      <dgm:t>
        <a:bodyPr/>
        <a:lstStyle/>
        <a:p>
          <a:endParaRPr lang="en-US"/>
        </a:p>
      </dgm:t>
    </dgm:pt>
    <dgm:pt modelId="{81D0673E-37AD-4F98-9495-1F279CA53DA1}" type="pres">
      <dgm:prSet presAssocID="{02D6C7FD-C846-409D-AAF5-7AB1B958DBEF}" presName="aSpace" presStyleCnt="0"/>
      <dgm:spPr/>
    </dgm:pt>
    <dgm:pt modelId="{307F0B5E-170A-4634-B34D-C01AD37647C4}" type="pres">
      <dgm:prSet presAssocID="{FB7E26B4-3BE2-43C8-915A-967D01C156E4}" presName="compNode" presStyleCnt="0"/>
      <dgm:spPr/>
    </dgm:pt>
    <dgm:pt modelId="{AF4CFFB4-A720-47E3-A8AB-8CB39AD14141}" type="pres">
      <dgm:prSet presAssocID="{FB7E26B4-3BE2-43C8-915A-967D01C156E4}" presName="noGeometry" presStyleCnt="0"/>
      <dgm:spPr/>
    </dgm:pt>
    <dgm:pt modelId="{4DC1CD4B-DDE5-432B-9DF2-35ECDAF2E0F9}" type="pres">
      <dgm:prSet presAssocID="{FB7E26B4-3BE2-43C8-915A-967D01C156E4}" presName="childTextVisible" presStyleLbl="bgAccFollowNode1" presStyleIdx="2" presStyleCnt="4">
        <dgm:presLayoutVars>
          <dgm:bulletEnabled val="1"/>
        </dgm:presLayoutVars>
      </dgm:prSet>
      <dgm:spPr/>
      <dgm:t>
        <a:bodyPr/>
        <a:lstStyle/>
        <a:p>
          <a:endParaRPr lang="en-US"/>
        </a:p>
      </dgm:t>
    </dgm:pt>
    <dgm:pt modelId="{AF1D5484-7F0E-4F5F-BC44-108DDB5106BD}" type="pres">
      <dgm:prSet presAssocID="{FB7E26B4-3BE2-43C8-915A-967D01C156E4}" presName="childTextHidden" presStyleLbl="bgAccFollowNode1" presStyleIdx="2" presStyleCnt="4"/>
      <dgm:spPr/>
      <dgm:t>
        <a:bodyPr/>
        <a:lstStyle/>
        <a:p>
          <a:endParaRPr lang="en-US"/>
        </a:p>
      </dgm:t>
    </dgm:pt>
    <dgm:pt modelId="{09FA3E3C-BEDA-4FFD-8F6D-47E3F7A855E6}" type="pres">
      <dgm:prSet presAssocID="{FB7E26B4-3BE2-43C8-915A-967D01C156E4}" presName="parentText" presStyleLbl="node1" presStyleIdx="2" presStyleCnt="4">
        <dgm:presLayoutVars>
          <dgm:chMax val="1"/>
          <dgm:bulletEnabled val="1"/>
        </dgm:presLayoutVars>
      </dgm:prSet>
      <dgm:spPr/>
      <dgm:t>
        <a:bodyPr/>
        <a:lstStyle/>
        <a:p>
          <a:endParaRPr lang="en-US"/>
        </a:p>
      </dgm:t>
    </dgm:pt>
    <dgm:pt modelId="{1EB99EB0-57DA-4D58-8C07-9D43108ABB1F}" type="pres">
      <dgm:prSet presAssocID="{FB7E26B4-3BE2-43C8-915A-967D01C156E4}" presName="aSpace" presStyleCnt="0"/>
      <dgm:spPr/>
    </dgm:pt>
    <dgm:pt modelId="{A1CED98E-8C8A-4BFD-9B58-0B47DD9D1E0F}" type="pres">
      <dgm:prSet presAssocID="{BFFB5B14-41AA-4E40-8521-BDD1A286A2F5}" presName="compNode" presStyleCnt="0"/>
      <dgm:spPr/>
    </dgm:pt>
    <dgm:pt modelId="{C04C365D-68D3-4A81-9D6C-39201353C647}" type="pres">
      <dgm:prSet presAssocID="{BFFB5B14-41AA-4E40-8521-BDD1A286A2F5}" presName="noGeometry" presStyleCnt="0"/>
      <dgm:spPr/>
    </dgm:pt>
    <dgm:pt modelId="{AC55978E-1D9A-4051-B925-272F6CD3E9B2}" type="pres">
      <dgm:prSet presAssocID="{BFFB5B14-41AA-4E40-8521-BDD1A286A2F5}" presName="childTextVisible" presStyleLbl="bgAccFollowNode1" presStyleIdx="3" presStyleCnt="4">
        <dgm:presLayoutVars>
          <dgm:bulletEnabled val="1"/>
        </dgm:presLayoutVars>
      </dgm:prSet>
      <dgm:spPr/>
      <dgm:t>
        <a:bodyPr/>
        <a:lstStyle/>
        <a:p>
          <a:endParaRPr lang="en-US"/>
        </a:p>
      </dgm:t>
    </dgm:pt>
    <dgm:pt modelId="{3795A91A-55DE-48BC-A1A5-09BE62FFAC4B}" type="pres">
      <dgm:prSet presAssocID="{BFFB5B14-41AA-4E40-8521-BDD1A286A2F5}" presName="childTextHidden" presStyleLbl="bgAccFollowNode1" presStyleIdx="3" presStyleCnt="4"/>
      <dgm:spPr/>
      <dgm:t>
        <a:bodyPr/>
        <a:lstStyle/>
        <a:p>
          <a:endParaRPr lang="en-US"/>
        </a:p>
      </dgm:t>
    </dgm:pt>
    <dgm:pt modelId="{33FF0A46-253E-4235-BAB4-DE0F3ED7F747}" type="pres">
      <dgm:prSet presAssocID="{BFFB5B14-41AA-4E40-8521-BDD1A286A2F5}" presName="parentText" presStyleLbl="node1" presStyleIdx="3" presStyleCnt="4">
        <dgm:presLayoutVars>
          <dgm:chMax val="1"/>
          <dgm:bulletEnabled val="1"/>
        </dgm:presLayoutVars>
      </dgm:prSet>
      <dgm:spPr/>
      <dgm:t>
        <a:bodyPr/>
        <a:lstStyle/>
        <a:p>
          <a:endParaRPr lang="en-US"/>
        </a:p>
      </dgm:t>
    </dgm:pt>
  </dgm:ptLst>
  <dgm:cxnLst>
    <dgm:cxn modelId="{4B1EC6B5-4982-DC4F-A58E-5F957DD36F4F}" type="presOf" srcId="{FB7E26B4-3BE2-43C8-915A-967D01C156E4}" destId="{09FA3E3C-BEDA-4FFD-8F6D-47E3F7A855E6}" srcOrd="0" destOrd="0" presId="urn:microsoft.com/office/officeart/2005/8/layout/hProcess6"/>
    <dgm:cxn modelId="{9F66F94A-6CCC-41A5-B59A-97333DA19886}" srcId="{063D6C98-9A5D-4FDE-B1F5-D2C051AC5C2B}" destId="{9E3112BA-F23D-4EEA-95E5-3CE0357302C6}" srcOrd="0" destOrd="0" parTransId="{16383291-0838-4920-9C5B-39DEB9795ABA}" sibTransId="{95B3DAF6-D4B6-4247-A2B7-B0647D21328D}"/>
    <dgm:cxn modelId="{02334876-0E8E-6548-800B-C4600136419C}" type="presOf" srcId="{CBFDE2C5-DD42-4D04-A867-604104EDAE5A}" destId="{3795A91A-55DE-48BC-A1A5-09BE62FFAC4B}" srcOrd="1" destOrd="0" presId="urn:microsoft.com/office/officeart/2005/8/layout/hProcess6"/>
    <dgm:cxn modelId="{66FB0052-71A0-0844-9F04-100CF2C4694A}" type="presOf" srcId="{E7AD30B0-BD81-40D4-B030-23ED92F82CA6}" destId="{81D7D3ED-5E96-4836-8D20-91FE7F1BCF7B}" srcOrd="1" destOrd="0" presId="urn:microsoft.com/office/officeart/2005/8/layout/hProcess6"/>
    <dgm:cxn modelId="{332EC057-1D3A-C04B-8600-632D6ABDC2AC}" type="presOf" srcId="{9E3112BA-F23D-4EEA-95E5-3CE0357302C6}" destId="{BE9F4ED7-3FF1-444A-A7E7-8D5D8E694B82}" srcOrd="0" destOrd="0" presId="urn:microsoft.com/office/officeart/2005/8/layout/hProcess6"/>
    <dgm:cxn modelId="{22C4615E-AF32-4015-9F36-03E79AA300A1}" srcId="{063D6C98-9A5D-4FDE-B1F5-D2C051AC5C2B}" destId="{BFFB5B14-41AA-4E40-8521-BDD1A286A2F5}" srcOrd="3" destOrd="0" parTransId="{0A3C8D2F-F2BC-498B-9A61-2FCE0C50FF3E}" sibTransId="{81DBA8BA-AAAA-4296-B7EE-9B60A3FE8E53}"/>
    <dgm:cxn modelId="{ECC2D7D1-B9FD-0B49-B30F-CB9696DF6509}" type="presOf" srcId="{E7AD30B0-BD81-40D4-B030-23ED92F82CA6}" destId="{242842AE-D940-4496-8CC3-DE72382A1244}" srcOrd="0" destOrd="0" presId="urn:microsoft.com/office/officeart/2005/8/layout/hProcess6"/>
    <dgm:cxn modelId="{27462616-6B8C-4E2B-B4AF-28947DD82D15}" srcId="{02D6C7FD-C846-409D-AAF5-7AB1B958DBEF}" destId="{E7AD30B0-BD81-40D4-B030-23ED92F82CA6}" srcOrd="0" destOrd="0" parTransId="{663A874E-0066-42EB-927D-A0D89EF6B0D5}" sibTransId="{37E4384D-124B-4683-95F0-D9FB40464A18}"/>
    <dgm:cxn modelId="{1A1F6ED8-EA58-4C88-8E67-2110FC440DD6}" srcId="{063D6C98-9A5D-4FDE-B1F5-D2C051AC5C2B}" destId="{02D6C7FD-C846-409D-AAF5-7AB1B958DBEF}" srcOrd="1" destOrd="0" parTransId="{17B622FF-7B3D-4D52-9D9A-3781DAE0E853}" sibTransId="{DC5FF781-D487-4925-B2E4-2A70BEC14F90}"/>
    <dgm:cxn modelId="{CCE69268-77C2-4A1E-9D9F-37C290B95397}" srcId="{063D6C98-9A5D-4FDE-B1F5-D2C051AC5C2B}" destId="{FB7E26B4-3BE2-43C8-915A-967D01C156E4}" srcOrd="2" destOrd="0" parTransId="{7270127C-4046-43FF-86E8-C34BFBC2D065}" sibTransId="{8B66B86B-06D8-4D88-9678-B1A0053A83B9}"/>
    <dgm:cxn modelId="{AD2DFE56-AA9A-E740-82B4-8014B9695AB5}" type="presOf" srcId="{063D6C98-9A5D-4FDE-B1F5-D2C051AC5C2B}" destId="{BE730ECC-8CAD-4853-A2B5-9AC0A39906CA}" srcOrd="0" destOrd="0" presId="urn:microsoft.com/office/officeart/2005/8/layout/hProcess6"/>
    <dgm:cxn modelId="{E63ABAA3-964E-044A-85FE-CBE53C4767D2}" type="presOf" srcId="{1B7450DE-543B-41F2-9550-360DAE26ED02}" destId="{4DC1CD4B-DDE5-432B-9DF2-35ECDAF2E0F9}" srcOrd="0" destOrd="0" presId="urn:microsoft.com/office/officeart/2005/8/layout/hProcess6"/>
    <dgm:cxn modelId="{B0D33528-1D84-417A-A6A9-D78E7F3E0957}" srcId="{FB7E26B4-3BE2-43C8-915A-967D01C156E4}" destId="{1B7450DE-543B-41F2-9550-360DAE26ED02}" srcOrd="0" destOrd="0" parTransId="{F9BD4281-5CF9-44B3-9C38-3184759CFB83}" sibTransId="{82EA3249-95B7-407A-9962-3ABF4722065C}"/>
    <dgm:cxn modelId="{D4AAA4C0-CBAB-0D41-BE0A-5B477AD3DCB0}" type="presOf" srcId="{1B7450DE-543B-41F2-9550-360DAE26ED02}" destId="{AF1D5484-7F0E-4F5F-BC44-108DDB5106BD}" srcOrd="1" destOrd="0" presId="urn:microsoft.com/office/officeart/2005/8/layout/hProcess6"/>
    <dgm:cxn modelId="{7F5B7BA6-A8AD-0245-B960-D173B5A67208}" type="presOf" srcId="{02D6C7FD-C846-409D-AAF5-7AB1B958DBEF}" destId="{8206EDEE-09BC-471C-B000-661D5D99E57F}" srcOrd="0" destOrd="0" presId="urn:microsoft.com/office/officeart/2005/8/layout/hProcess6"/>
    <dgm:cxn modelId="{3307ACED-52E6-4BD2-B943-22E42380C4C4}" srcId="{BFFB5B14-41AA-4E40-8521-BDD1A286A2F5}" destId="{CBFDE2C5-DD42-4D04-A867-604104EDAE5A}" srcOrd="0" destOrd="0" parTransId="{83A893D3-7FE8-4CA2-822D-6DE46735094F}" sibTransId="{196A5692-D4A9-4D9E-9E7C-3B5CF653D9C8}"/>
    <dgm:cxn modelId="{43625A52-DB56-7646-A19B-15724443BF9A}" type="presOf" srcId="{730C6300-1886-4BC4-BBE5-3F2B5637AE64}" destId="{3ED5D324-4591-4C81-8614-2AC31EA1BD3F}" srcOrd="1" destOrd="0" presId="urn:microsoft.com/office/officeart/2005/8/layout/hProcess6"/>
    <dgm:cxn modelId="{275D5486-FA8F-804C-83C4-AF085974517E}" type="presOf" srcId="{CBFDE2C5-DD42-4D04-A867-604104EDAE5A}" destId="{AC55978E-1D9A-4051-B925-272F6CD3E9B2}" srcOrd="0" destOrd="0" presId="urn:microsoft.com/office/officeart/2005/8/layout/hProcess6"/>
    <dgm:cxn modelId="{92BE92DB-1B95-4DE1-B70A-63FDFC30BFE6}" srcId="{9E3112BA-F23D-4EEA-95E5-3CE0357302C6}" destId="{730C6300-1886-4BC4-BBE5-3F2B5637AE64}" srcOrd="0" destOrd="0" parTransId="{ABFB36EB-B0E0-4A66-A14C-D53EB240E1F6}" sibTransId="{A3B509F2-0855-48F9-9BD5-5E1794078C7E}"/>
    <dgm:cxn modelId="{0686F502-5117-EC44-A539-939A31AE78E2}" type="presOf" srcId="{BFFB5B14-41AA-4E40-8521-BDD1A286A2F5}" destId="{33FF0A46-253E-4235-BAB4-DE0F3ED7F747}" srcOrd="0" destOrd="0" presId="urn:microsoft.com/office/officeart/2005/8/layout/hProcess6"/>
    <dgm:cxn modelId="{8E402114-7CE7-2F44-B1DA-32F73FAF1B00}" type="presOf" srcId="{730C6300-1886-4BC4-BBE5-3F2B5637AE64}" destId="{66B6D04C-2D5A-49AD-8250-D14BDA04CCF2}" srcOrd="0" destOrd="0" presId="urn:microsoft.com/office/officeart/2005/8/layout/hProcess6"/>
    <dgm:cxn modelId="{99B4A2A2-3CD6-F142-8E28-78F5F9A7B79F}" type="presParOf" srcId="{BE730ECC-8CAD-4853-A2B5-9AC0A39906CA}" destId="{F5656B31-5FC4-4C27-9FE2-3884377EB809}" srcOrd="0" destOrd="0" presId="urn:microsoft.com/office/officeart/2005/8/layout/hProcess6"/>
    <dgm:cxn modelId="{36411366-8832-D74A-9CDC-11770A2954A1}" type="presParOf" srcId="{F5656B31-5FC4-4C27-9FE2-3884377EB809}" destId="{F799A0CF-7AEB-4B2B-8395-128629A8D359}" srcOrd="0" destOrd="0" presId="urn:microsoft.com/office/officeart/2005/8/layout/hProcess6"/>
    <dgm:cxn modelId="{592B3432-F11F-554A-9E22-BB01692CD4AA}" type="presParOf" srcId="{F5656B31-5FC4-4C27-9FE2-3884377EB809}" destId="{66B6D04C-2D5A-49AD-8250-D14BDA04CCF2}" srcOrd="1" destOrd="0" presId="urn:microsoft.com/office/officeart/2005/8/layout/hProcess6"/>
    <dgm:cxn modelId="{F5BDAC7F-49D4-A441-AD94-1B56BCC67482}" type="presParOf" srcId="{F5656B31-5FC4-4C27-9FE2-3884377EB809}" destId="{3ED5D324-4591-4C81-8614-2AC31EA1BD3F}" srcOrd="2" destOrd="0" presId="urn:microsoft.com/office/officeart/2005/8/layout/hProcess6"/>
    <dgm:cxn modelId="{1CDAF1E0-5C43-CD4F-A2BD-D65193BCA7B2}" type="presParOf" srcId="{F5656B31-5FC4-4C27-9FE2-3884377EB809}" destId="{BE9F4ED7-3FF1-444A-A7E7-8D5D8E694B82}" srcOrd="3" destOrd="0" presId="urn:microsoft.com/office/officeart/2005/8/layout/hProcess6"/>
    <dgm:cxn modelId="{4480FBE0-8348-3247-8280-87D7202C08B2}" type="presParOf" srcId="{BE730ECC-8CAD-4853-A2B5-9AC0A39906CA}" destId="{BD3E6FDE-90B3-4AE7-ACE8-B68AF2C333F5}" srcOrd="1" destOrd="0" presId="urn:microsoft.com/office/officeart/2005/8/layout/hProcess6"/>
    <dgm:cxn modelId="{0032D805-432F-5D4B-80B8-9A6C2A482DF7}" type="presParOf" srcId="{BE730ECC-8CAD-4853-A2B5-9AC0A39906CA}" destId="{454C76D0-4F6E-4EFB-B954-1B40943D57B3}" srcOrd="2" destOrd="0" presId="urn:microsoft.com/office/officeart/2005/8/layout/hProcess6"/>
    <dgm:cxn modelId="{A3CBD41C-AEBE-4347-B458-4B432877A31C}" type="presParOf" srcId="{454C76D0-4F6E-4EFB-B954-1B40943D57B3}" destId="{09E09231-7E95-45D7-99F7-8AD552ECEEF4}" srcOrd="0" destOrd="0" presId="urn:microsoft.com/office/officeart/2005/8/layout/hProcess6"/>
    <dgm:cxn modelId="{0280C1B6-71F7-BF4A-8C9A-0812EB3C528D}" type="presParOf" srcId="{454C76D0-4F6E-4EFB-B954-1B40943D57B3}" destId="{242842AE-D940-4496-8CC3-DE72382A1244}" srcOrd="1" destOrd="0" presId="urn:microsoft.com/office/officeart/2005/8/layout/hProcess6"/>
    <dgm:cxn modelId="{96DD52FA-AE26-FC45-96F4-06C564CF76BE}" type="presParOf" srcId="{454C76D0-4F6E-4EFB-B954-1B40943D57B3}" destId="{81D7D3ED-5E96-4836-8D20-91FE7F1BCF7B}" srcOrd="2" destOrd="0" presId="urn:microsoft.com/office/officeart/2005/8/layout/hProcess6"/>
    <dgm:cxn modelId="{603901DC-30FD-1445-AEBA-0725A6E018D6}" type="presParOf" srcId="{454C76D0-4F6E-4EFB-B954-1B40943D57B3}" destId="{8206EDEE-09BC-471C-B000-661D5D99E57F}" srcOrd="3" destOrd="0" presId="urn:microsoft.com/office/officeart/2005/8/layout/hProcess6"/>
    <dgm:cxn modelId="{52BA9649-8F39-4540-A92E-69E620AC86A2}" type="presParOf" srcId="{BE730ECC-8CAD-4853-A2B5-9AC0A39906CA}" destId="{81D0673E-37AD-4F98-9495-1F279CA53DA1}" srcOrd="3" destOrd="0" presId="urn:microsoft.com/office/officeart/2005/8/layout/hProcess6"/>
    <dgm:cxn modelId="{D90F2E4D-EC16-9244-8336-4E2C61809EC8}" type="presParOf" srcId="{BE730ECC-8CAD-4853-A2B5-9AC0A39906CA}" destId="{307F0B5E-170A-4634-B34D-C01AD37647C4}" srcOrd="4" destOrd="0" presId="urn:microsoft.com/office/officeart/2005/8/layout/hProcess6"/>
    <dgm:cxn modelId="{A270DE95-7388-FD47-B384-8896916E46DE}" type="presParOf" srcId="{307F0B5E-170A-4634-B34D-C01AD37647C4}" destId="{AF4CFFB4-A720-47E3-A8AB-8CB39AD14141}" srcOrd="0" destOrd="0" presId="urn:microsoft.com/office/officeart/2005/8/layout/hProcess6"/>
    <dgm:cxn modelId="{2B0B1948-BDF8-944A-A48E-CB975B35C455}" type="presParOf" srcId="{307F0B5E-170A-4634-B34D-C01AD37647C4}" destId="{4DC1CD4B-DDE5-432B-9DF2-35ECDAF2E0F9}" srcOrd="1" destOrd="0" presId="urn:microsoft.com/office/officeart/2005/8/layout/hProcess6"/>
    <dgm:cxn modelId="{6387C650-3C70-6242-A6C6-A272FC76F0B9}" type="presParOf" srcId="{307F0B5E-170A-4634-B34D-C01AD37647C4}" destId="{AF1D5484-7F0E-4F5F-BC44-108DDB5106BD}" srcOrd="2" destOrd="0" presId="urn:microsoft.com/office/officeart/2005/8/layout/hProcess6"/>
    <dgm:cxn modelId="{2692F583-2C0C-4A4D-9D9A-54BB3B524015}" type="presParOf" srcId="{307F0B5E-170A-4634-B34D-C01AD37647C4}" destId="{09FA3E3C-BEDA-4FFD-8F6D-47E3F7A855E6}" srcOrd="3" destOrd="0" presId="urn:microsoft.com/office/officeart/2005/8/layout/hProcess6"/>
    <dgm:cxn modelId="{8D91A036-DE1E-A84B-B935-009F356477E2}" type="presParOf" srcId="{BE730ECC-8CAD-4853-A2B5-9AC0A39906CA}" destId="{1EB99EB0-57DA-4D58-8C07-9D43108ABB1F}" srcOrd="5" destOrd="0" presId="urn:microsoft.com/office/officeart/2005/8/layout/hProcess6"/>
    <dgm:cxn modelId="{81A963D4-6B91-DD47-8885-083BF26C53CF}" type="presParOf" srcId="{BE730ECC-8CAD-4853-A2B5-9AC0A39906CA}" destId="{A1CED98E-8C8A-4BFD-9B58-0B47DD9D1E0F}" srcOrd="6" destOrd="0" presId="urn:microsoft.com/office/officeart/2005/8/layout/hProcess6"/>
    <dgm:cxn modelId="{3AB2DD74-3421-1544-B731-C8E0A893C32B}" type="presParOf" srcId="{A1CED98E-8C8A-4BFD-9B58-0B47DD9D1E0F}" destId="{C04C365D-68D3-4A81-9D6C-39201353C647}" srcOrd="0" destOrd="0" presId="urn:microsoft.com/office/officeart/2005/8/layout/hProcess6"/>
    <dgm:cxn modelId="{907B3F0C-D392-284C-8760-6E92EFA782EF}" type="presParOf" srcId="{A1CED98E-8C8A-4BFD-9B58-0B47DD9D1E0F}" destId="{AC55978E-1D9A-4051-B925-272F6CD3E9B2}" srcOrd="1" destOrd="0" presId="urn:microsoft.com/office/officeart/2005/8/layout/hProcess6"/>
    <dgm:cxn modelId="{EC8E7B1A-78EA-D347-9528-731A67C97804}" type="presParOf" srcId="{A1CED98E-8C8A-4BFD-9B58-0B47DD9D1E0F}" destId="{3795A91A-55DE-48BC-A1A5-09BE62FFAC4B}" srcOrd="2" destOrd="0" presId="urn:microsoft.com/office/officeart/2005/8/layout/hProcess6"/>
    <dgm:cxn modelId="{AB5D3499-D043-AA45-99B6-D867ED2A6663}" type="presParOf" srcId="{A1CED98E-8C8A-4BFD-9B58-0B47DD9D1E0F}" destId="{33FF0A46-253E-4235-BAB4-DE0F3ED7F747}"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8CCB-C213-B447-876A-4D8C1704AF1C}">
      <dsp:nvSpPr>
        <dsp:cNvPr id="0" name=""/>
        <dsp:cNvSpPr/>
      </dsp:nvSpPr>
      <dsp:spPr>
        <a:xfrm>
          <a:off x="3389416" y="0"/>
          <a:ext cx="2325176" cy="2325530"/>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44FAB8-569B-1A45-BCC8-045BB3CB8F47}">
      <dsp:nvSpPr>
        <dsp:cNvPr id="0" name=""/>
        <dsp:cNvSpPr/>
      </dsp:nvSpPr>
      <dsp:spPr>
        <a:xfrm>
          <a:off x="3903356" y="839586"/>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Clear</a:t>
          </a:r>
          <a:endParaRPr lang="en-US" sz="1800" kern="1200" dirty="0"/>
        </a:p>
      </dsp:txBody>
      <dsp:txXfrm>
        <a:off x="3903356" y="839586"/>
        <a:ext cx="1292055" cy="645873"/>
      </dsp:txXfrm>
    </dsp:sp>
    <dsp:sp modelId="{71EDF663-A918-1440-ABDD-C6BB6AA67EB8}">
      <dsp:nvSpPr>
        <dsp:cNvPr id="0" name=""/>
        <dsp:cNvSpPr/>
      </dsp:nvSpPr>
      <dsp:spPr>
        <a:xfrm>
          <a:off x="2743607" y="1336189"/>
          <a:ext cx="2325176" cy="2325530"/>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C4C843-12AC-2849-BDED-FB0DE26A890D}">
      <dsp:nvSpPr>
        <dsp:cNvPr id="0" name=""/>
        <dsp:cNvSpPr/>
      </dsp:nvSpPr>
      <dsp:spPr>
        <a:xfrm>
          <a:off x="3260167" y="2183505"/>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Concise</a:t>
          </a:r>
          <a:endParaRPr lang="en-US" sz="1800" kern="1200" dirty="0"/>
        </a:p>
      </dsp:txBody>
      <dsp:txXfrm>
        <a:off x="3260167" y="2183505"/>
        <a:ext cx="1292055" cy="645873"/>
      </dsp:txXfrm>
    </dsp:sp>
    <dsp:sp modelId="{6D25D2B1-D0D0-C84B-B804-6477896B415E}">
      <dsp:nvSpPr>
        <dsp:cNvPr id="0" name=""/>
        <dsp:cNvSpPr/>
      </dsp:nvSpPr>
      <dsp:spPr>
        <a:xfrm>
          <a:off x="3554908" y="2832277"/>
          <a:ext cx="1997686" cy="1998487"/>
        </a:xfrm>
        <a:prstGeom prst="blockArc">
          <a:avLst>
            <a:gd name="adj1" fmla="val 13500000"/>
            <a:gd name="adj2" fmla="val 10800000"/>
            <a:gd name="adj3" fmla="val 127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727D94-EE62-9647-A30D-898BC8880F65}">
      <dsp:nvSpPr>
        <dsp:cNvPr id="0" name=""/>
        <dsp:cNvSpPr/>
      </dsp:nvSpPr>
      <dsp:spPr>
        <a:xfrm>
          <a:off x="3906413" y="3529356"/>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Collaborative</a:t>
          </a:r>
          <a:endParaRPr lang="en-US" sz="1800" kern="1200" dirty="0"/>
        </a:p>
      </dsp:txBody>
      <dsp:txXfrm>
        <a:off x="3906413" y="3529356"/>
        <a:ext cx="1292055" cy="645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D90F3-B007-444B-BF81-CE395E0325DA}">
      <dsp:nvSpPr>
        <dsp:cNvPr id="0" name=""/>
        <dsp:cNvSpPr/>
      </dsp:nvSpPr>
      <dsp:spPr>
        <a:xfrm>
          <a:off x="3700355" y="204454"/>
          <a:ext cx="1421556" cy="497222"/>
        </a:xfrm>
        <a:prstGeom prst="roundRect">
          <a:avLst>
            <a:gd name="adj" fmla="val 10000"/>
          </a:avLst>
        </a:prstGeom>
        <a:solidFill>
          <a:srgbClr val="10253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Master Budget</a:t>
          </a:r>
          <a:endParaRPr lang="en-US" sz="1600" kern="1200" dirty="0">
            <a:latin typeface="Times New Roman"/>
            <a:cs typeface="Times New Roman"/>
          </a:endParaRPr>
        </a:p>
      </dsp:txBody>
      <dsp:txXfrm>
        <a:off x="3714918" y="219017"/>
        <a:ext cx="1392430" cy="468096"/>
      </dsp:txXfrm>
    </dsp:sp>
    <dsp:sp modelId="{B97EC7DD-0EE6-894A-8BDE-44F56322406E}">
      <dsp:nvSpPr>
        <dsp:cNvPr id="0" name=""/>
        <dsp:cNvSpPr/>
      </dsp:nvSpPr>
      <dsp:spPr>
        <a:xfrm>
          <a:off x="1639097" y="701677"/>
          <a:ext cx="2772035" cy="379081"/>
        </a:xfrm>
        <a:custGeom>
          <a:avLst/>
          <a:gdLst/>
          <a:ahLst/>
          <a:cxnLst/>
          <a:rect l="0" t="0" r="0" b="0"/>
          <a:pathLst>
            <a:path>
              <a:moveTo>
                <a:pt x="2772035" y="0"/>
              </a:moveTo>
              <a:lnTo>
                <a:pt x="2772035" y="189540"/>
              </a:lnTo>
              <a:lnTo>
                <a:pt x="0" y="189540"/>
              </a:lnTo>
              <a:lnTo>
                <a:pt x="0" y="37908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9CE7DC-CBA5-744D-B774-CE0B6466F939}">
      <dsp:nvSpPr>
        <dsp:cNvPr id="0" name=""/>
        <dsp:cNvSpPr/>
      </dsp:nvSpPr>
      <dsp:spPr>
        <a:xfrm>
          <a:off x="928319" y="1080758"/>
          <a:ext cx="1421556" cy="947704"/>
        </a:xfrm>
        <a:prstGeom prst="roundRect">
          <a:avLst>
            <a:gd name="adj" fmla="val 10000"/>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Operating Budget (Annual)</a:t>
          </a:r>
          <a:endParaRPr lang="en-US" sz="1600" kern="1200" dirty="0">
            <a:latin typeface="Times New Roman"/>
            <a:cs typeface="Times New Roman"/>
          </a:endParaRPr>
        </a:p>
      </dsp:txBody>
      <dsp:txXfrm>
        <a:off x="956076" y="1108515"/>
        <a:ext cx="1366042" cy="892190"/>
      </dsp:txXfrm>
    </dsp:sp>
    <dsp:sp modelId="{0E7E2BB6-55BC-F84B-ADC4-070BFF30082E}">
      <dsp:nvSpPr>
        <dsp:cNvPr id="0" name=""/>
        <dsp:cNvSpPr/>
      </dsp:nvSpPr>
      <dsp:spPr>
        <a:xfrm>
          <a:off x="715086" y="2028463"/>
          <a:ext cx="924011" cy="379081"/>
        </a:xfrm>
        <a:custGeom>
          <a:avLst/>
          <a:gdLst/>
          <a:ahLst/>
          <a:cxnLst/>
          <a:rect l="0" t="0" r="0" b="0"/>
          <a:pathLst>
            <a:path>
              <a:moveTo>
                <a:pt x="924011" y="0"/>
              </a:moveTo>
              <a:lnTo>
                <a:pt x="924011" y="189540"/>
              </a:lnTo>
              <a:lnTo>
                <a:pt x="0" y="189540"/>
              </a:lnTo>
              <a:lnTo>
                <a:pt x="0" y="3790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6F99F0-3BFF-9A4A-9A1E-2302A0770E90}">
      <dsp:nvSpPr>
        <dsp:cNvPr id="0" name=""/>
        <dsp:cNvSpPr/>
      </dsp:nvSpPr>
      <dsp:spPr>
        <a:xfrm>
          <a:off x="4307" y="2407545"/>
          <a:ext cx="1421556" cy="947704"/>
        </a:xfrm>
        <a:prstGeom prst="roundRect">
          <a:avLst>
            <a:gd name="adj" fmla="val 10000"/>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Income</a:t>
          </a:r>
          <a:endParaRPr lang="en-US" sz="1600" kern="1200" dirty="0">
            <a:latin typeface="Times New Roman"/>
            <a:cs typeface="Times New Roman"/>
          </a:endParaRPr>
        </a:p>
      </dsp:txBody>
      <dsp:txXfrm>
        <a:off x="32064" y="2435302"/>
        <a:ext cx="1366042" cy="892190"/>
      </dsp:txXfrm>
    </dsp:sp>
    <dsp:sp modelId="{4D8CAB68-6ACF-6141-8F35-A15EEB78B0BD}">
      <dsp:nvSpPr>
        <dsp:cNvPr id="0" name=""/>
        <dsp:cNvSpPr/>
      </dsp:nvSpPr>
      <dsp:spPr>
        <a:xfrm>
          <a:off x="1639097" y="2028463"/>
          <a:ext cx="924011" cy="379081"/>
        </a:xfrm>
        <a:custGeom>
          <a:avLst/>
          <a:gdLst/>
          <a:ahLst/>
          <a:cxnLst/>
          <a:rect l="0" t="0" r="0" b="0"/>
          <a:pathLst>
            <a:path>
              <a:moveTo>
                <a:pt x="0" y="0"/>
              </a:moveTo>
              <a:lnTo>
                <a:pt x="0" y="189540"/>
              </a:lnTo>
              <a:lnTo>
                <a:pt x="924011" y="189540"/>
              </a:lnTo>
              <a:lnTo>
                <a:pt x="924011" y="3790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4DF3F31-164B-A547-A2FD-C3B34F96646B}">
      <dsp:nvSpPr>
        <dsp:cNvPr id="0" name=""/>
        <dsp:cNvSpPr/>
      </dsp:nvSpPr>
      <dsp:spPr>
        <a:xfrm>
          <a:off x="1852331" y="2407545"/>
          <a:ext cx="1421556" cy="947704"/>
        </a:xfrm>
        <a:prstGeom prst="roundRect">
          <a:avLst>
            <a:gd name="adj" fmla="val 10000"/>
          </a:avLst>
        </a:prstGeom>
        <a:solidFill>
          <a:srgbClr val="00009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Expenses</a:t>
          </a:r>
          <a:endParaRPr lang="en-US" sz="1600" kern="1200" dirty="0">
            <a:latin typeface="Times New Roman"/>
            <a:cs typeface="Times New Roman"/>
          </a:endParaRPr>
        </a:p>
      </dsp:txBody>
      <dsp:txXfrm>
        <a:off x="1880088" y="2435302"/>
        <a:ext cx="1366042" cy="892190"/>
      </dsp:txXfrm>
    </dsp:sp>
    <dsp:sp modelId="{DEEE4DB2-B24C-D746-A4B6-7189D9131BD4}">
      <dsp:nvSpPr>
        <dsp:cNvPr id="0" name=""/>
        <dsp:cNvSpPr/>
      </dsp:nvSpPr>
      <dsp:spPr>
        <a:xfrm>
          <a:off x="4365413" y="701677"/>
          <a:ext cx="91440" cy="379081"/>
        </a:xfrm>
        <a:custGeom>
          <a:avLst/>
          <a:gdLst/>
          <a:ahLst/>
          <a:cxnLst/>
          <a:rect l="0" t="0" r="0" b="0"/>
          <a:pathLst>
            <a:path>
              <a:moveTo>
                <a:pt x="45720" y="0"/>
              </a:moveTo>
              <a:lnTo>
                <a:pt x="45720" y="37908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CA8C02F-769C-374A-B4B5-EA7906E4259D}">
      <dsp:nvSpPr>
        <dsp:cNvPr id="0" name=""/>
        <dsp:cNvSpPr/>
      </dsp:nvSpPr>
      <dsp:spPr>
        <a:xfrm>
          <a:off x="3700355" y="1080758"/>
          <a:ext cx="1421556" cy="947704"/>
        </a:xfrm>
        <a:prstGeom prst="roundRect">
          <a:avLst>
            <a:gd name="adj" fmla="val 10000"/>
          </a:avLst>
        </a:prstGeom>
        <a:solidFill>
          <a:srgbClr val="33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Capital Budget (Multi-Year)</a:t>
          </a:r>
          <a:endParaRPr lang="en-US" sz="1600" kern="1200" dirty="0">
            <a:latin typeface="Times New Roman"/>
            <a:cs typeface="Times New Roman"/>
          </a:endParaRPr>
        </a:p>
      </dsp:txBody>
      <dsp:txXfrm>
        <a:off x="3728112" y="1108515"/>
        <a:ext cx="1366042" cy="892190"/>
      </dsp:txXfrm>
    </dsp:sp>
    <dsp:sp modelId="{071EF1E7-F103-514C-9F7E-C3AEF24BB3CF}">
      <dsp:nvSpPr>
        <dsp:cNvPr id="0" name=""/>
        <dsp:cNvSpPr/>
      </dsp:nvSpPr>
      <dsp:spPr>
        <a:xfrm>
          <a:off x="4365413" y="2028463"/>
          <a:ext cx="91440" cy="379081"/>
        </a:xfrm>
        <a:custGeom>
          <a:avLst/>
          <a:gdLst/>
          <a:ahLst/>
          <a:cxnLst/>
          <a:rect l="0" t="0" r="0" b="0"/>
          <a:pathLst>
            <a:path>
              <a:moveTo>
                <a:pt x="45720" y="0"/>
              </a:moveTo>
              <a:lnTo>
                <a:pt x="45720" y="3790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C1CDCD2-1BEF-DA49-8B5F-8130902F881E}">
      <dsp:nvSpPr>
        <dsp:cNvPr id="0" name=""/>
        <dsp:cNvSpPr/>
      </dsp:nvSpPr>
      <dsp:spPr>
        <a:xfrm>
          <a:off x="3700355" y="2407545"/>
          <a:ext cx="1421556" cy="947704"/>
        </a:xfrm>
        <a:prstGeom prst="roundRect">
          <a:avLst>
            <a:gd name="adj" fmla="val 10000"/>
          </a:avLst>
        </a:prstGeom>
        <a:solidFill>
          <a:srgbClr val="3366FF"/>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Capital Expenditures</a:t>
          </a:r>
          <a:endParaRPr lang="en-US" sz="1600" kern="1200" dirty="0">
            <a:latin typeface="Times New Roman"/>
            <a:cs typeface="Times New Roman"/>
          </a:endParaRPr>
        </a:p>
      </dsp:txBody>
      <dsp:txXfrm>
        <a:off x="3728112" y="2435302"/>
        <a:ext cx="1366042" cy="892190"/>
      </dsp:txXfrm>
    </dsp:sp>
    <dsp:sp modelId="{B8D2EDBE-4DC4-5B46-8170-EC54731E0F5D}">
      <dsp:nvSpPr>
        <dsp:cNvPr id="0" name=""/>
        <dsp:cNvSpPr/>
      </dsp:nvSpPr>
      <dsp:spPr>
        <a:xfrm>
          <a:off x="4411133" y="701677"/>
          <a:ext cx="2772035" cy="379081"/>
        </a:xfrm>
        <a:custGeom>
          <a:avLst/>
          <a:gdLst/>
          <a:ahLst/>
          <a:cxnLst/>
          <a:rect l="0" t="0" r="0" b="0"/>
          <a:pathLst>
            <a:path>
              <a:moveTo>
                <a:pt x="0" y="0"/>
              </a:moveTo>
              <a:lnTo>
                <a:pt x="0" y="189540"/>
              </a:lnTo>
              <a:lnTo>
                <a:pt x="2772035" y="189540"/>
              </a:lnTo>
              <a:lnTo>
                <a:pt x="2772035" y="37908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C779629-FD51-664A-A264-28C03DC18E26}">
      <dsp:nvSpPr>
        <dsp:cNvPr id="0" name=""/>
        <dsp:cNvSpPr/>
      </dsp:nvSpPr>
      <dsp:spPr>
        <a:xfrm>
          <a:off x="6472390" y="1080758"/>
          <a:ext cx="1421556" cy="947704"/>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Accounts and Investments</a:t>
          </a:r>
          <a:endParaRPr lang="en-US" sz="1600" kern="1200" dirty="0">
            <a:latin typeface="Times New Roman"/>
            <a:cs typeface="Times New Roman"/>
          </a:endParaRPr>
        </a:p>
      </dsp:txBody>
      <dsp:txXfrm>
        <a:off x="6500147" y="1108515"/>
        <a:ext cx="1366042" cy="892190"/>
      </dsp:txXfrm>
    </dsp:sp>
    <dsp:sp modelId="{CC046571-6838-004F-931B-788571280D31}">
      <dsp:nvSpPr>
        <dsp:cNvPr id="0" name=""/>
        <dsp:cNvSpPr/>
      </dsp:nvSpPr>
      <dsp:spPr>
        <a:xfrm>
          <a:off x="6259157" y="2028463"/>
          <a:ext cx="924011" cy="379081"/>
        </a:xfrm>
        <a:custGeom>
          <a:avLst/>
          <a:gdLst/>
          <a:ahLst/>
          <a:cxnLst/>
          <a:rect l="0" t="0" r="0" b="0"/>
          <a:pathLst>
            <a:path>
              <a:moveTo>
                <a:pt x="924011" y="0"/>
              </a:moveTo>
              <a:lnTo>
                <a:pt x="924011" y="189540"/>
              </a:lnTo>
              <a:lnTo>
                <a:pt x="0" y="189540"/>
              </a:lnTo>
              <a:lnTo>
                <a:pt x="0" y="3790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91BD0F7-10DE-ED45-AB72-DD26A88C00C5}">
      <dsp:nvSpPr>
        <dsp:cNvPr id="0" name=""/>
        <dsp:cNvSpPr/>
      </dsp:nvSpPr>
      <dsp:spPr>
        <a:xfrm>
          <a:off x="5548378" y="2407545"/>
          <a:ext cx="1421556" cy="947704"/>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Checking/Savings</a:t>
          </a:r>
          <a:endParaRPr lang="en-US" sz="1600" kern="1200" dirty="0">
            <a:latin typeface="Times New Roman"/>
            <a:cs typeface="Times New Roman"/>
          </a:endParaRPr>
        </a:p>
      </dsp:txBody>
      <dsp:txXfrm>
        <a:off x="5576135" y="2435302"/>
        <a:ext cx="1366042" cy="892190"/>
      </dsp:txXfrm>
    </dsp:sp>
    <dsp:sp modelId="{93891268-2166-6D4F-9356-38EDC0090BA0}">
      <dsp:nvSpPr>
        <dsp:cNvPr id="0" name=""/>
        <dsp:cNvSpPr/>
      </dsp:nvSpPr>
      <dsp:spPr>
        <a:xfrm>
          <a:off x="7183169" y="2028463"/>
          <a:ext cx="924011" cy="379081"/>
        </a:xfrm>
        <a:custGeom>
          <a:avLst/>
          <a:gdLst/>
          <a:ahLst/>
          <a:cxnLst/>
          <a:rect l="0" t="0" r="0" b="0"/>
          <a:pathLst>
            <a:path>
              <a:moveTo>
                <a:pt x="0" y="0"/>
              </a:moveTo>
              <a:lnTo>
                <a:pt x="0" y="189540"/>
              </a:lnTo>
              <a:lnTo>
                <a:pt x="924011" y="189540"/>
              </a:lnTo>
              <a:lnTo>
                <a:pt x="924011" y="379081"/>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193BDC6-24ED-B145-8523-653593596CA0}">
      <dsp:nvSpPr>
        <dsp:cNvPr id="0" name=""/>
        <dsp:cNvSpPr/>
      </dsp:nvSpPr>
      <dsp:spPr>
        <a:xfrm>
          <a:off x="7396402" y="2407545"/>
          <a:ext cx="1421556" cy="947704"/>
        </a:xfrm>
        <a:prstGeom prst="roundRect">
          <a:avLst>
            <a:gd name="adj" fmla="val 10000"/>
          </a:avLst>
        </a:prstGeom>
        <a:solidFill>
          <a:schemeClr val="accent1">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latin typeface="Times New Roman"/>
              <a:cs typeface="Times New Roman"/>
            </a:rPr>
            <a:t>Deposits with the Diocese</a:t>
          </a:r>
          <a:endParaRPr lang="en-US" sz="1600" kern="1200" dirty="0">
            <a:latin typeface="Times New Roman"/>
            <a:cs typeface="Times New Roman"/>
          </a:endParaRPr>
        </a:p>
      </dsp:txBody>
      <dsp:txXfrm>
        <a:off x="7424159" y="2435302"/>
        <a:ext cx="1366042" cy="8921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F0FC1-4E6C-8244-BC87-756572298CCA}">
      <dsp:nvSpPr>
        <dsp:cNvPr id="0" name=""/>
        <dsp:cNvSpPr/>
      </dsp:nvSpPr>
      <dsp:spPr>
        <a:xfrm>
          <a:off x="3754914" y="589"/>
          <a:ext cx="1481770" cy="14817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Surveys</a:t>
          </a:r>
          <a:endParaRPr lang="en-US" sz="2000" kern="1200" dirty="0"/>
        </a:p>
      </dsp:txBody>
      <dsp:txXfrm>
        <a:off x="3971914" y="217589"/>
        <a:ext cx="1047770" cy="1047770"/>
      </dsp:txXfrm>
    </dsp:sp>
    <dsp:sp modelId="{472496F7-27B6-6C44-994E-A789BD14FCDF}">
      <dsp:nvSpPr>
        <dsp:cNvPr id="0" name=""/>
        <dsp:cNvSpPr/>
      </dsp:nvSpPr>
      <dsp:spPr>
        <a:xfrm rot="2160000">
          <a:off x="5189863" y="1138801"/>
          <a:ext cx="393943" cy="50009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201148" y="1204087"/>
        <a:ext cx="275760" cy="300059"/>
      </dsp:txXfrm>
    </dsp:sp>
    <dsp:sp modelId="{11681628-83CA-3E47-BAA0-6EA4EA41C6D7}">
      <dsp:nvSpPr>
        <dsp:cNvPr id="0" name=""/>
        <dsp:cNvSpPr/>
      </dsp:nvSpPr>
      <dsp:spPr>
        <a:xfrm>
          <a:off x="5555025" y="1308446"/>
          <a:ext cx="1481770" cy="14817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Focus Groups</a:t>
          </a:r>
          <a:endParaRPr lang="en-US" sz="2000" kern="1200" dirty="0"/>
        </a:p>
      </dsp:txBody>
      <dsp:txXfrm>
        <a:off x="5772025" y="1525446"/>
        <a:ext cx="1047770" cy="1047770"/>
      </dsp:txXfrm>
    </dsp:sp>
    <dsp:sp modelId="{385A42F0-5023-F547-8B3E-9EC8748F5F4F}">
      <dsp:nvSpPr>
        <dsp:cNvPr id="0" name=""/>
        <dsp:cNvSpPr/>
      </dsp:nvSpPr>
      <dsp:spPr>
        <a:xfrm rot="6480000">
          <a:off x="5758593" y="2846757"/>
          <a:ext cx="393943" cy="50009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5835945" y="2890577"/>
        <a:ext cx="275760" cy="300059"/>
      </dsp:txXfrm>
    </dsp:sp>
    <dsp:sp modelId="{5AFEFB94-4AFE-FF4E-9B42-F0FBC988106E}">
      <dsp:nvSpPr>
        <dsp:cNvPr id="0" name=""/>
        <dsp:cNvSpPr/>
      </dsp:nvSpPr>
      <dsp:spPr>
        <a:xfrm>
          <a:off x="4867444" y="3424603"/>
          <a:ext cx="1481770" cy="14817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SWOT Analysis</a:t>
          </a:r>
          <a:endParaRPr lang="en-US" sz="2000" kern="1200" dirty="0"/>
        </a:p>
      </dsp:txBody>
      <dsp:txXfrm>
        <a:off x="5084444" y="3641603"/>
        <a:ext cx="1047770" cy="1047770"/>
      </dsp:txXfrm>
    </dsp:sp>
    <dsp:sp modelId="{234D9780-2045-A34C-8CA8-AE6112BD1BE4}">
      <dsp:nvSpPr>
        <dsp:cNvPr id="0" name=""/>
        <dsp:cNvSpPr/>
      </dsp:nvSpPr>
      <dsp:spPr>
        <a:xfrm rot="10800000">
          <a:off x="4309977" y="3915439"/>
          <a:ext cx="393943" cy="50009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4428160" y="4015458"/>
        <a:ext cx="275760" cy="300059"/>
      </dsp:txXfrm>
    </dsp:sp>
    <dsp:sp modelId="{C27D20B9-65D4-FC4F-90A1-39D08A33CBB6}">
      <dsp:nvSpPr>
        <dsp:cNvPr id="0" name=""/>
        <dsp:cNvSpPr/>
      </dsp:nvSpPr>
      <dsp:spPr>
        <a:xfrm>
          <a:off x="2642385" y="3424603"/>
          <a:ext cx="1481770" cy="14817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Other Tools</a:t>
          </a:r>
          <a:endParaRPr lang="en-US" sz="2000" kern="1200" dirty="0"/>
        </a:p>
      </dsp:txBody>
      <dsp:txXfrm>
        <a:off x="2859385" y="3641603"/>
        <a:ext cx="1047770" cy="1047770"/>
      </dsp:txXfrm>
    </dsp:sp>
    <dsp:sp modelId="{EEED2D77-9AF7-3C40-9443-5D101E16EC59}">
      <dsp:nvSpPr>
        <dsp:cNvPr id="0" name=""/>
        <dsp:cNvSpPr/>
      </dsp:nvSpPr>
      <dsp:spPr>
        <a:xfrm rot="15120000">
          <a:off x="2845953" y="2867964"/>
          <a:ext cx="393943" cy="50009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rot="10800000">
        <a:off x="2923305" y="3024182"/>
        <a:ext cx="275760" cy="300059"/>
      </dsp:txXfrm>
    </dsp:sp>
    <dsp:sp modelId="{4FB4FD76-E143-484D-BCE3-404ECDC630E7}">
      <dsp:nvSpPr>
        <dsp:cNvPr id="0" name=""/>
        <dsp:cNvSpPr/>
      </dsp:nvSpPr>
      <dsp:spPr>
        <a:xfrm>
          <a:off x="1954804" y="1308446"/>
          <a:ext cx="1481770" cy="14817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rtl="0">
            <a:lnSpc>
              <a:spcPct val="90000"/>
            </a:lnSpc>
            <a:spcBef>
              <a:spcPct val="0"/>
            </a:spcBef>
            <a:spcAft>
              <a:spcPct val="35000"/>
            </a:spcAft>
          </a:pPr>
          <a:r>
            <a:rPr lang="en-US" sz="2000" kern="1200" dirty="0" smtClean="0"/>
            <a:t>Town Halls</a:t>
          </a:r>
          <a:endParaRPr lang="en-US" sz="2000" kern="1200" dirty="0"/>
        </a:p>
      </dsp:txBody>
      <dsp:txXfrm>
        <a:off x="2171804" y="1525446"/>
        <a:ext cx="1047770" cy="1047770"/>
      </dsp:txXfrm>
    </dsp:sp>
    <dsp:sp modelId="{5673DD93-9EBD-994E-B5DA-BA4A825F32B3}">
      <dsp:nvSpPr>
        <dsp:cNvPr id="0" name=""/>
        <dsp:cNvSpPr/>
      </dsp:nvSpPr>
      <dsp:spPr>
        <a:xfrm rot="19440000">
          <a:off x="3389753" y="1151907"/>
          <a:ext cx="393943" cy="500097"/>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3401038" y="1286659"/>
        <a:ext cx="275760" cy="3000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7AE50-4788-E842-AD0D-8B50D453356F}">
      <dsp:nvSpPr>
        <dsp:cNvPr id="0" name=""/>
        <dsp:cNvSpPr/>
      </dsp:nvSpPr>
      <dsp:spPr>
        <a:xfrm rot="5400000">
          <a:off x="383010" y="1816144"/>
          <a:ext cx="1144638" cy="1904652"/>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1B9901-BC9C-8E4E-B2FE-D413D086E1DE}">
      <dsp:nvSpPr>
        <dsp:cNvPr id="0" name=""/>
        <dsp:cNvSpPr/>
      </dsp:nvSpPr>
      <dsp:spPr>
        <a:xfrm>
          <a:off x="191941" y="2385225"/>
          <a:ext cx="1719530" cy="150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Step 1: Collect Data/Prioritize Time</a:t>
          </a:r>
          <a:endParaRPr lang="en-US" sz="2300" kern="1200" dirty="0"/>
        </a:p>
      </dsp:txBody>
      <dsp:txXfrm>
        <a:off x="191941" y="2385225"/>
        <a:ext cx="1719530" cy="1507269"/>
      </dsp:txXfrm>
    </dsp:sp>
    <dsp:sp modelId="{C09DE728-CDB2-D342-B7EF-061F02F905FA}">
      <dsp:nvSpPr>
        <dsp:cNvPr id="0" name=""/>
        <dsp:cNvSpPr/>
      </dsp:nvSpPr>
      <dsp:spPr>
        <a:xfrm>
          <a:off x="1587032" y="1675922"/>
          <a:ext cx="324439" cy="324439"/>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9D741D2-4FDD-3F4E-AC84-ED120986EAB8}">
      <dsp:nvSpPr>
        <dsp:cNvPr id="0" name=""/>
        <dsp:cNvSpPr/>
      </dsp:nvSpPr>
      <dsp:spPr>
        <a:xfrm rot="5400000">
          <a:off x="2488051" y="1295250"/>
          <a:ext cx="1144638" cy="1904652"/>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931EFD8-C3BF-284C-B049-3AF6FE79D782}">
      <dsp:nvSpPr>
        <dsp:cNvPr id="0" name=""/>
        <dsp:cNvSpPr/>
      </dsp:nvSpPr>
      <dsp:spPr>
        <a:xfrm>
          <a:off x="2296983" y="1864330"/>
          <a:ext cx="1719530" cy="150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Step 2: Analyze and Visualize</a:t>
          </a:r>
          <a:endParaRPr lang="en-US" sz="2300" kern="1200" dirty="0"/>
        </a:p>
      </dsp:txBody>
      <dsp:txXfrm>
        <a:off x="2296983" y="1864330"/>
        <a:ext cx="1719530" cy="1507269"/>
      </dsp:txXfrm>
    </dsp:sp>
    <dsp:sp modelId="{7F8F180A-87A9-444D-95F1-C4A4F6CEE69F}">
      <dsp:nvSpPr>
        <dsp:cNvPr id="0" name=""/>
        <dsp:cNvSpPr/>
      </dsp:nvSpPr>
      <dsp:spPr>
        <a:xfrm>
          <a:off x="3692074" y="1155027"/>
          <a:ext cx="324439" cy="324439"/>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B43E9B2-EB77-9549-B133-966579BC61FD}">
      <dsp:nvSpPr>
        <dsp:cNvPr id="0" name=""/>
        <dsp:cNvSpPr/>
      </dsp:nvSpPr>
      <dsp:spPr>
        <a:xfrm rot="5400000">
          <a:off x="4593093" y="774355"/>
          <a:ext cx="1144638" cy="1904652"/>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B94FB5-1E77-D74F-BF2A-CF9BDB91D18B}">
      <dsp:nvSpPr>
        <dsp:cNvPr id="0" name=""/>
        <dsp:cNvSpPr/>
      </dsp:nvSpPr>
      <dsp:spPr>
        <a:xfrm>
          <a:off x="4402024" y="1343436"/>
          <a:ext cx="1719530" cy="150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Step 3: Forecast and Document Assumptions</a:t>
          </a:r>
          <a:endParaRPr lang="en-US" sz="2300" kern="1200" dirty="0"/>
        </a:p>
      </dsp:txBody>
      <dsp:txXfrm>
        <a:off x="4402024" y="1343436"/>
        <a:ext cx="1719530" cy="1507269"/>
      </dsp:txXfrm>
    </dsp:sp>
    <dsp:sp modelId="{0F5C233C-B4F4-4949-B6F2-2CB6289FB7F9}">
      <dsp:nvSpPr>
        <dsp:cNvPr id="0" name=""/>
        <dsp:cNvSpPr/>
      </dsp:nvSpPr>
      <dsp:spPr>
        <a:xfrm>
          <a:off x="5797115" y="634133"/>
          <a:ext cx="324439" cy="324439"/>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FA008FE-EA4F-6D46-8A50-638D6CCDB228}">
      <dsp:nvSpPr>
        <dsp:cNvPr id="0" name=""/>
        <dsp:cNvSpPr/>
      </dsp:nvSpPr>
      <dsp:spPr>
        <a:xfrm rot="5400000">
          <a:off x="6698134" y="253461"/>
          <a:ext cx="1144638" cy="1904652"/>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A365A4D-A39F-4247-9CA0-96D71FC57526}">
      <dsp:nvSpPr>
        <dsp:cNvPr id="0" name=""/>
        <dsp:cNvSpPr/>
      </dsp:nvSpPr>
      <dsp:spPr>
        <a:xfrm>
          <a:off x="6507066" y="822541"/>
          <a:ext cx="1719530" cy="1507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lvl="0" algn="l" defTabSz="1022350" rtl="0">
            <a:lnSpc>
              <a:spcPct val="90000"/>
            </a:lnSpc>
            <a:spcBef>
              <a:spcPct val="0"/>
            </a:spcBef>
            <a:spcAft>
              <a:spcPct val="35000"/>
            </a:spcAft>
          </a:pPr>
          <a:r>
            <a:rPr lang="en-US" sz="2300" kern="1200" dirty="0" smtClean="0"/>
            <a:t>Step 4: Present and Finalize</a:t>
          </a:r>
          <a:endParaRPr lang="en-US" sz="2300" kern="1200" dirty="0"/>
        </a:p>
      </dsp:txBody>
      <dsp:txXfrm>
        <a:off x="6507066" y="822541"/>
        <a:ext cx="1719530" cy="15072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EE8CCB-C213-B447-876A-4D8C1704AF1C}">
      <dsp:nvSpPr>
        <dsp:cNvPr id="0" name=""/>
        <dsp:cNvSpPr/>
      </dsp:nvSpPr>
      <dsp:spPr>
        <a:xfrm>
          <a:off x="3389416" y="0"/>
          <a:ext cx="2325176" cy="2325530"/>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C44FAB8-569B-1A45-BCC8-045BB3CB8F47}">
      <dsp:nvSpPr>
        <dsp:cNvPr id="0" name=""/>
        <dsp:cNvSpPr/>
      </dsp:nvSpPr>
      <dsp:spPr>
        <a:xfrm>
          <a:off x="3903356" y="839586"/>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Clear</a:t>
          </a:r>
          <a:endParaRPr lang="en-US" sz="1800" kern="1200" dirty="0"/>
        </a:p>
      </dsp:txBody>
      <dsp:txXfrm>
        <a:off x="3903356" y="839586"/>
        <a:ext cx="1292055" cy="645873"/>
      </dsp:txXfrm>
    </dsp:sp>
    <dsp:sp modelId="{71EDF663-A918-1440-ABDD-C6BB6AA67EB8}">
      <dsp:nvSpPr>
        <dsp:cNvPr id="0" name=""/>
        <dsp:cNvSpPr/>
      </dsp:nvSpPr>
      <dsp:spPr>
        <a:xfrm>
          <a:off x="2743607" y="1336189"/>
          <a:ext cx="2325176" cy="2325530"/>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C4C843-12AC-2849-BDED-FB0DE26A890D}">
      <dsp:nvSpPr>
        <dsp:cNvPr id="0" name=""/>
        <dsp:cNvSpPr/>
      </dsp:nvSpPr>
      <dsp:spPr>
        <a:xfrm>
          <a:off x="3260167" y="2183505"/>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Concise</a:t>
          </a:r>
          <a:endParaRPr lang="en-US" sz="1800" kern="1200" dirty="0"/>
        </a:p>
      </dsp:txBody>
      <dsp:txXfrm>
        <a:off x="3260167" y="2183505"/>
        <a:ext cx="1292055" cy="645873"/>
      </dsp:txXfrm>
    </dsp:sp>
    <dsp:sp modelId="{6D25D2B1-D0D0-C84B-B804-6477896B415E}">
      <dsp:nvSpPr>
        <dsp:cNvPr id="0" name=""/>
        <dsp:cNvSpPr/>
      </dsp:nvSpPr>
      <dsp:spPr>
        <a:xfrm>
          <a:off x="3554908" y="2832277"/>
          <a:ext cx="1997686" cy="1998487"/>
        </a:xfrm>
        <a:prstGeom prst="blockArc">
          <a:avLst>
            <a:gd name="adj1" fmla="val 13500000"/>
            <a:gd name="adj2" fmla="val 10800000"/>
            <a:gd name="adj3" fmla="val 1274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7727D94-EE62-9647-A30D-898BC8880F65}">
      <dsp:nvSpPr>
        <dsp:cNvPr id="0" name=""/>
        <dsp:cNvSpPr/>
      </dsp:nvSpPr>
      <dsp:spPr>
        <a:xfrm>
          <a:off x="3906413" y="3529356"/>
          <a:ext cx="1292055" cy="6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dirty="0" smtClean="0"/>
            <a:t>Make it Collaborative</a:t>
          </a:r>
          <a:endParaRPr lang="en-US" sz="1800" kern="1200" dirty="0"/>
        </a:p>
      </dsp:txBody>
      <dsp:txXfrm>
        <a:off x="3906413" y="3529356"/>
        <a:ext cx="1292055" cy="6458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6D04C-2D5A-49AD-8250-D14BDA04CCF2}">
      <dsp:nvSpPr>
        <dsp:cNvPr id="0" name=""/>
        <dsp:cNvSpPr/>
      </dsp:nvSpPr>
      <dsp:spPr>
        <a:xfrm>
          <a:off x="400329" y="1570306"/>
          <a:ext cx="1584840" cy="138535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n-US" sz="2000" kern="1200" dirty="0" smtClean="0"/>
            <a:t>Jan-March</a:t>
          </a:r>
          <a:endParaRPr lang="en-US" sz="2000" kern="1200" dirty="0"/>
        </a:p>
      </dsp:txBody>
      <dsp:txXfrm>
        <a:off x="796539" y="1778109"/>
        <a:ext cx="772610" cy="969745"/>
      </dsp:txXfrm>
    </dsp:sp>
    <dsp:sp modelId="{BE9F4ED7-3FF1-444A-A7E7-8D5D8E694B82}">
      <dsp:nvSpPr>
        <dsp:cNvPr id="0" name=""/>
        <dsp:cNvSpPr/>
      </dsp:nvSpPr>
      <dsp:spPr>
        <a:xfrm>
          <a:off x="4118" y="1866771"/>
          <a:ext cx="792420" cy="792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1s</a:t>
          </a:r>
          <a:r>
            <a:rPr lang="en-US" sz="1300" kern="1200" baseline="30000" dirty="0" smtClean="0"/>
            <a:t>t</a:t>
          </a:r>
          <a:r>
            <a:rPr lang="en-US" sz="1300" kern="1200" dirty="0" smtClean="0"/>
            <a:t> Quarter</a:t>
          </a:r>
          <a:endParaRPr lang="en-US" sz="1300" kern="1200" dirty="0"/>
        </a:p>
      </dsp:txBody>
      <dsp:txXfrm>
        <a:off x="120165" y="1982818"/>
        <a:ext cx="560326" cy="560326"/>
      </dsp:txXfrm>
    </dsp:sp>
    <dsp:sp modelId="{242842AE-D940-4496-8CC3-DE72382A1244}">
      <dsp:nvSpPr>
        <dsp:cNvPr id="0" name=""/>
        <dsp:cNvSpPr/>
      </dsp:nvSpPr>
      <dsp:spPr>
        <a:xfrm>
          <a:off x="2480432" y="1570306"/>
          <a:ext cx="1584840" cy="138535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n-US" sz="2000" kern="1200" dirty="0" smtClean="0"/>
            <a:t>April-June</a:t>
          </a:r>
          <a:endParaRPr lang="en-US" sz="2000" kern="1200" dirty="0"/>
        </a:p>
      </dsp:txBody>
      <dsp:txXfrm>
        <a:off x="2876643" y="1778109"/>
        <a:ext cx="772610" cy="969745"/>
      </dsp:txXfrm>
    </dsp:sp>
    <dsp:sp modelId="{8206EDEE-09BC-471C-B000-661D5D99E57F}">
      <dsp:nvSpPr>
        <dsp:cNvPr id="0" name=""/>
        <dsp:cNvSpPr/>
      </dsp:nvSpPr>
      <dsp:spPr>
        <a:xfrm>
          <a:off x="2084222" y="1866771"/>
          <a:ext cx="792420" cy="792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r>
            <a:rPr lang="en-US" sz="1300" kern="1200" baseline="30000" dirty="0" smtClean="0"/>
            <a:t>nd</a:t>
          </a:r>
          <a:r>
            <a:rPr lang="en-US" sz="1300" kern="1200" dirty="0" smtClean="0"/>
            <a:t> Quarter</a:t>
          </a:r>
          <a:endParaRPr lang="en-US" sz="1300" kern="1200" dirty="0"/>
        </a:p>
      </dsp:txBody>
      <dsp:txXfrm>
        <a:off x="2200269" y="1982818"/>
        <a:ext cx="560326" cy="560326"/>
      </dsp:txXfrm>
    </dsp:sp>
    <dsp:sp modelId="{4DC1CD4B-DDE5-432B-9DF2-35ECDAF2E0F9}">
      <dsp:nvSpPr>
        <dsp:cNvPr id="0" name=""/>
        <dsp:cNvSpPr/>
      </dsp:nvSpPr>
      <dsp:spPr>
        <a:xfrm>
          <a:off x="4560536" y="1570306"/>
          <a:ext cx="1584840" cy="138535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n-US" sz="2000" kern="1200" dirty="0" smtClean="0"/>
            <a:t>July-Sept</a:t>
          </a:r>
          <a:endParaRPr lang="en-US" sz="2000" kern="1200" dirty="0"/>
        </a:p>
      </dsp:txBody>
      <dsp:txXfrm>
        <a:off x="4956746" y="1778109"/>
        <a:ext cx="772610" cy="969745"/>
      </dsp:txXfrm>
    </dsp:sp>
    <dsp:sp modelId="{09FA3E3C-BEDA-4FFD-8F6D-47E3F7A855E6}">
      <dsp:nvSpPr>
        <dsp:cNvPr id="0" name=""/>
        <dsp:cNvSpPr/>
      </dsp:nvSpPr>
      <dsp:spPr>
        <a:xfrm>
          <a:off x="4164326" y="1866771"/>
          <a:ext cx="792420" cy="792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r>
            <a:rPr lang="en-US" sz="1300" kern="1200" baseline="30000" dirty="0" smtClean="0"/>
            <a:t>rd</a:t>
          </a:r>
          <a:r>
            <a:rPr lang="en-US" sz="1300" kern="1200" dirty="0" smtClean="0"/>
            <a:t> Quarter</a:t>
          </a:r>
          <a:endParaRPr lang="en-US" sz="1300" kern="1200" dirty="0"/>
        </a:p>
      </dsp:txBody>
      <dsp:txXfrm>
        <a:off x="4280373" y="1982818"/>
        <a:ext cx="560326" cy="560326"/>
      </dsp:txXfrm>
    </dsp:sp>
    <dsp:sp modelId="{AC55978E-1D9A-4051-B925-272F6CD3E9B2}">
      <dsp:nvSpPr>
        <dsp:cNvPr id="0" name=""/>
        <dsp:cNvSpPr/>
      </dsp:nvSpPr>
      <dsp:spPr>
        <a:xfrm>
          <a:off x="6640640" y="1570306"/>
          <a:ext cx="1584840" cy="1385350"/>
        </a:xfrm>
        <a:prstGeom prst="rightArrow">
          <a:avLst>
            <a:gd name="adj1" fmla="val 70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2700" rIns="25400" bIns="12700" numCol="1" spcCol="1270" anchor="ctr" anchorCtr="0">
          <a:noAutofit/>
        </a:bodyPr>
        <a:lstStyle/>
        <a:p>
          <a:pPr lvl="0" algn="ctr" defTabSz="889000">
            <a:lnSpc>
              <a:spcPct val="90000"/>
            </a:lnSpc>
            <a:spcBef>
              <a:spcPct val="0"/>
            </a:spcBef>
            <a:spcAft>
              <a:spcPct val="35000"/>
            </a:spcAft>
          </a:pPr>
          <a:r>
            <a:rPr lang="en-US" sz="2000" kern="1200" dirty="0" smtClean="0"/>
            <a:t>Oct-Dec</a:t>
          </a:r>
          <a:endParaRPr lang="en-US" sz="2000" kern="1200" dirty="0"/>
        </a:p>
      </dsp:txBody>
      <dsp:txXfrm>
        <a:off x="7036850" y="1778109"/>
        <a:ext cx="772610" cy="969745"/>
      </dsp:txXfrm>
    </dsp:sp>
    <dsp:sp modelId="{33FF0A46-253E-4235-BAB4-DE0F3ED7F747}">
      <dsp:nvSpPr>
        <dsp:cNvPr id="0" name=""/>
        <dsp:cNvSpPr/>
      </dsp:nvSpPr>
      <dsp:spPr>
        <a:xfrm>
          <a:off x="6244430" y="1866771"/>
          <a:ext cx="792420" cy="7924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r>
            <a:rPr lang="en-US" sz="1300" kern="1200" baseline="30000" dirty="0" smtClean="0"/>
            <a:t>th</a:t>
          </a:r>
          <a:r>
            <a:rPr lang="en-US" sz="1300" kern="1200" dirty="0" smtClean="0"/>
            <a:t> Quarter</a:t>
          </a:r>
          <a:endParaRPr lang="en-US" sz="1300" kern="1200" dirty="0"/>
        </a:p>
      </dsp:txBody>
      <dsp:txXfrm>
        <a:off x="6360477" y="1982818"/>
        <a:ext cx="560326" cy="560326"/>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Rockwell"/>
                <a:ea typeface="+mn-ea"/>
                <a:cs typeface="+mn-cs"/>
              </a:defRPr>
            </a:lvl1pPr>
          </a:lstStyle>
          <a:p>
            <a:pPr>
              <a:defRPr/>
            </a:pPr>
            <a:r>
              <a:rPr lang="en-US" dirty="0" smtClean="0"/>
              <a:t>Parish Budgeting</a:t>
            </a:r>
            <a:endParaRPr lang="en-US" dirty="0"/>
          </a:p>
          <a:p>
            <a:pPr>
              <a:defRPr/>
            </a:pPr>
            <a:r>
              <a:rPr lang="en-US" dirty="0"/>
              <a:t>Michael J. Castrilli</a:t>
            </a: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Rockwell"/>
                <a:ea typeface="+mn-ea"/>
                <a:cs typeface="+mn-cs"/>
              </a:defRPr>
            </a:lvl1pPr>
          </a:lstStyle>
          <a:p>
            <a:pPr>
              <a:defRPr/>
            </a:pPr>
            <a:r>
              <a:rPr lang="en-US" dirty="0" smtClean="0"/>
              <a:t>July 2016</a:t>
            </a:r>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Rockwell" charset="0"/>
                <a:cs typeface="Arial" charset="0"/>
              </a:defRPr>
            </a:lvl1pPr>
          </a:lstStyle>
          <a:p>
            <a:pPr>
              <a:defRPr/>
            </a:pPr>
            <a:r>
              <a:rPr lang="en-US" dirty="0"/>
              <a:t>Page </a:t>
            </a:r>
            <a:fld id="{CD37C643-96DD-7549-B8DD-C85B8E4BFCD8}" type="slidenum">
              <a:rPr lang="en-US"/>
              <a:pPr>
                <a:defRPr/>
              </a:pPr>
              <a:t>‹#›</a:t>
            </a:fld>
            <a:endParaRPr lang="en-US" dirty="0"/>
          </a:p>
        </p:txBody>
      </p:sp>
    </p:spTree>
    <p:extLst>
      <p:ext uri="{BB962C8B-B14F-4D97-AF65-F5344CB8AC3E}">
        <p14:creationId xmlns:p14="http://schemas.microsoft.com/office/powerpoint/2010/main" val="2873954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cs typeface="Arial" charset="0"/>
              </a:defRPr>
            </a:lvl1pPr>
          </a:lstStyle>
          <a:p>
            <a:pPr>
              <a:defRPr/>
            </a:pPr>
            <a:fld id="{F0C61E05-9F92-464B-BB26-0800E78D5A48}" type="datetimeFigureOut">
              <a:rPr lang="en-US"/>
              <a:pPr>
                <a:defRPr/>
              </a:pPr>
              <a:t>6/7/17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cs typeface="Arial" charset="0"/>
              </a:defRPr>
            </a:lvl1pPr>
          </a:lstStyle>
          <a:p>
            <a:pPr>
              <a:defRPr/>
            </a:pPr>
            <a:fld id="{C1B645AC-81BF-FA4F-B391-7C8CE6849D5A}" type="slidenum">
              <a:rPr lang="en-US"/>
              <a:pPr>
                <a:defRPr/>
              </a:pPr>
              <a:t>‹#›</a:t>
            </a:fld>
            <a:endParaRPr lang="en-US" dirty="0"/>
          </a:p>
        </p:txBody>
      </p:sp>
    </p:spTree>
    <p:extLst>
      <p:ext uri="{BB962C8B-B14F-4D97-AF65-F5344CB8AC3E}">
        <p14:creationId xmlns:p14="http://schemas.microsoft.com/office/powerpoint/2010/main" val="30900843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FB7C4F-B1C3-9947-A963-D5C6A89A4407}" type="slidenum">
              <a:rPr lang="en-US" sz="1200">
                <a:latin typeface="Calibri" charset="0"/>
              </a:rPr>
              <a:pPr eaLnBrk="1" hangingPunct="1"/>
              <a:t>1</a:t>
            </a:fld>
            <a:endParaRPr lang="en-US"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B645AC-81BF-FA4F-B391-7C8CE6849D5A}" type="slidenum">
              <a:rPr lang="en-US" smtClean="0"/>
              <a:pPr>
                <a:defRPr/>
              </a:pPr>
              <a:t>3</a:t>
            </a:fld>
            <a:endParaRPr lang="en-US" dirty="0"/>
          </a:p>
        </p:txBody>
      </p:sp>
    </p:spTree>
    <p:extLst>
      <p:ext uri="{BB962C8B-B14F-4D97-AF65-F5344CB8AC3E}">
        <p14:creationId xmlns:p14="http://schemas.microsoft.com/office/powerpoint/2010/main" val="342517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4B9C4A-0587-7145-885A-B46D8F9FCCA5}" type="slidenum">
              <a:rPr lang="en-US" sz="1200">
                <a:latin typeface="Calibri" charset="0"/>
              </a:rPr>
              <a:pPr eaLnBrk="1" hangingPunct="1"/>
              <a:t>29</a:t>
            </a:fld>
            <a:endParaRPr lang="en-US" sz="1200" dirty="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83077C-3465-1648-8CB2-26062362B341}" type="slidenum">
              <a:rPr lang="en-US" sz="1200">
                <a:latin typeface="Calibri" charset="0"/>
              </a:rPr>
              <a:pPr eaLnBrk="1" hangingPunct="1"/>
              <a:t>76</a:t>
            </a:fld>
            <a:endParaRPr lang="en-US" sz="1200" dirty="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10F9BD14-CFE9-8D4A-8C27-86120A8B0016}" type="datetime1">
              <a:rPr lang="en-US"/>
              <a:pPr>
                <a:defRPr/>
              </a:pPr>
              <a:t>6/7/17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CE8E2E0-33A5-C04B-9EEE-60C205A793FE}" type="slidenum">
              <a:rPr lang="en-US"/>
              <a:pPr>
                <a:defRPr/>
              </a:pPr>
              <a:t>‹#›</a:t>
            </a:fld>
            <a:endParaRPr lang="en-US" dirty="0"/>
          </a:p>
        </p:txBody>
      </p:sp>
    </p:spTree>
    <p:extLst>
      <p:ext uri="{BB962C8B-B14F-4D97-AF65-F5344CB8AC3E}">
        <p14:creationId xmlns:p14="http://schemas.microsoft.com/office/powerpoint/2010/main" val="78558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AC5762D2-F5D7-464F-AFBB-3499380D2472}" type="datetime1">
              <a:rPr lang="en-US"/>
              <a:pPr>
                <a:defRPr/>
              </a:pPr>
              <a:t>6/7/17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9AF5849-746E-E84F-ADC4-76AA7CB85B72}" type="slidenum">
              <a:rPr lang="en-US"/>
              <a:pPr>
                <a:defRPr/>
              </a:pPr>
              <a:t>‹#›</a:t>
            </a:fld>
            <a:endParaRPr lang="en-US" dirty="0"/>
          </a:p>
        </p:txBody>
      </p:sp>
    </p:spTree>
    <p:extLst>
      <p:ext uri="{BB962C8B-B14F-4D97-AF65-F5344CB8AC3E}">
        <p14:creationId xmlns:p14="http://schemas.microsoft.com/office/powerpoint/2010/main" val="16505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C0511BC0-A8C4-2648-B496-434A3C7263D1}" type="datetime1">
              <a:rPr lang="en-US"/>
              <a:pPr>
                <a:defRPr/>
              </a:pPr>
              <a:t>6/7/17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928697-891A-044C-B8B7-54D4CF10FF38}" type="slidenum">
              <a:rPr lang="en-US"/>
              <a:pPr>
                <a:defRPr/>
              </a:pPr>
              <a:t>‹#›</a:t>
            </a:fld>
            <a:endParaRPr lang="en-US" dirty="0"/>
          </a:p>
        </p:txBody>
      </p:sp>
    </p:spTree>
    <p:extLst>
      <p:ext uri="{BB962C8B-B14F-4D97-AF65-F5344CB8AC3E}">
        <p14:creationId xmlns:p14="http://schemas.microsoft.com/office/powerpoint/2010/main" val="4269692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1000" y="304800"/>
            <a:ext cx="8305800" cy="2971800"/>
          </a:xfrm>
        </p:spPr>
        <p:txBody>
          <a:bodyPr/>
          <a:lstStyle>
            <a:lvl1pPr algn="ctr">
              <a:defRPr sz="4400" baseline="0"/>
            </a:lvl1pPr>
          </a:lstStyle>
          <a:p>
            <a:r>
              <a:rPr lang="en-US" dirty="0" smtClean="0"/>
              <a:t>Budgets are about freedom, not constraint</a:t>
            </a:r>
            <a:endParaRPr lang="en-US" dirty="0"/>
          </a:p>
        </p:txBody>
      </p:sp>
      <p:sp>
        <p:nvSpPr>
          <p:cNvPr id="3" name="Footer Placeholder 2"/>
          <p:cNvSpPr>
            <a:spLocks noGrp="1"/>
          </p:cNvSpPr>
          <p:nvPr>
            <p:ph type="ftr" sz="quarter" idx="10"/>
          </p:nvPr>
        </p:nvSpPr>
        <p:spPr/>
        <p:txBody>
          <a:bodyPr/>
          <a:lstStyle/>
          <a:p>
            <a:pPr>
              <a:defRPr/>
            </a:pPr>
            <a:endParaRPr lang="en-US" dirty="0"/>
          </a:p>
        </p:txBody>
      </p:sp>
      <p:sp>
        <p:nvSpPr>
          <p:cNvPr id="4" name="Slide Number Placeholder 3"/>
          <p:cNvSpPr>
            <a:spLocks noGrp="1"/>
          </p:cNvSpPr>
          <p:nvPr>
            <p:ph type="sldNum" sz="quarter" idx="11"/>
          </p:nvPr>
        </p:nvSpPr>
        <p:spPr/>
        <p:txBody>
          <a:bodyPr/>
          <a:lstStyle/>
          <a:p>
            <a:pPr>
              <a:defRPr/>
            </a:pPr>
            <a:fld id="{1F20221B-1444-544F-BE89-491904E11B08}" type="slidenum">
              <a:rPr lang="en-US" smtClean="0"/>
              <a:pPr>
                <a:defRPr/>
              </a:pPr>
              <a:t>‹#›</a:t>
            </a:fld>
            <a:endParaRPr lang="en-US" dirty="0"/>
          </a:p>
        </p:txBody>
      </p:sp>
      <p:sp>
        <p:nvSpPr>
          <p:cNvPr id="6" name="Picture Placeholder 5"/>
          <p:cNvSpPr>
            <a:spLocks noGrp="1"/>
          </p:cNvSpPr>
          <p:nvPr>
            <p:ph type="pic" sz="quarter" idx="12"/>
          </p:nvPr>
        </p:nvSpPr>
        <p:spPr>
          <a:xfrm>
            <a:off x="2438400" y="3352800"/>
            <a:ext cx="4267200" cy="2514600"/>
          </a:xfrm>
        </p:spPr>
        <p:txBody>
          <a:bodyPr/>
          <a:lstStyle/>
          <a:p>
            <a:endParaRPr lang="en-US" dirty="0"/>
          </a:p>
        </p:txBody>
      </p:sp>
    </p:spTree>
    <p:extLst>
      <p:ext uri="{BB962C8B-B14F-4D97-AF65-F5344CB8AC3E}">
        <p14:creationId xmlns:p14="http://schemas.microsoft.com/office/powerpoint/2010/main" val="3921677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4"/>
          <p:cNvSpPr>
            <a:spLocks noChangeShapeType="1"/>
          </p:cNvSpPr>
          <p:nvPr userDrawn="1"/>
        </p:nvSpPr>
        <p:spPr bwMode="auto">
          <a:xfrm>
            <a:off x="533400" y="1219200"/>
            <a:ext cx="8229600" cy="0"/>
          </a:xfrm>
          <a:prstGeom prst="line">
            <a:avLst/>
          </a:prstGeom>
          <a:noFill/>
          <a:ln w="63500" cmpd="thinThick">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FC6B569C-896A-BD42-BCF9-203820CD6D82}" type="datetime1">
              <a:rPr lang="en-US"/>
              <a:pPr>
                <a:defRPr/>
              </a:pPr>
              <a:t>6/7/17</a:t>
            </a:fld>
            <a:endParaRPr lang="en-US" dirty="0"/>
          </a:p>
        </p:txBody>
      </p:sp>
      <p:sp>
        <p:nvSpPr>
          <p:cNvPr id="6" name="Slide Number Placeholder 5"/>
          <p:cNvSpPr>
            <a:spLocks noGrp="1"/>
          </p:cNvSpPr>
          <p:nvPr>
            <p:ph type="sldNum" sz="quarter" idx="11"/>
          </p:nvPr>
        </p:nvSpPr>
        <p:spPr/>
        <p:txBody>
          <a:bodyPr/>
          <a:lstStyle>
            <a:lvl1pPr>
              <a:defRPr/>
            </a:lvl1pPr>
          </a:lstStyle>
          <a:p>
            <a:pPr>
              <a:defRPr/>
            </a:pPr>
            <a:fld id="{065B3FCD-B974-6042-8050-151F86946B69}" type="slidenum">
              <a:rPr lang="en-US"/>
              <a:pPr>
                <a:defRPr/>
              </a:pPr>
              <a:t>‹#›</a:t>
            </a:fld>
            <a:endParaRPr lang="en-US" dirty="0"/>
          </a:p>
        </p:txBody>
      </p:sp>
    </p:spTree>
    <p:extLst>
      <p:ext uri="{BB962C8B-B14F-4D97-AF65-F5344CB8AC3E}">
        <p14:creationId xmlns:p14="http://schemas.microsoft.com/office/powerpoint/2010/main" val="44843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2D10D285-431F-D742-8321-56A9B1BB66A1}" type="datetime1">
              <a:rPr lang="en-US"/>
              <a:pPr>
                <a:defRPr/>
              </a:pPr>
              <a:t>6/7/17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176F4FA-76D7-E54A-9A7E-6326CA83825F}" type="slidenum">
              <a:rPr lang="en-US"/>
              <a:pPr>
                <a:defRPr/>
              </a:pPr>
              <a:t>‹#›</a:t>
            </a:fld>
            <a:endParaRPr lang="en-US" dirty="0"/>
          </a:p>
        </p:txBody>
      </p:sp>
    </p:spTree>
    <p:extLst>
      <p:ext uri="{BB962C8B-B14F-4D97-AF65-F5344CB8AC3E}">
        <p14:creationId xmlns:p14="http://schemas.microsoft.com/office/powerpoint/2010/main" val="1647546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859CC87C-AEA8-7F4C-AFCA-833C9470F54E}" type="datetime1">
              <a:rPr lang="en-US"/>
              <a:pPr>
                <a:defRPr/>
              </a:pPr>
              <a:t>6/7/17</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FF70F6B4-2EA0-9340-B65F-EA45A20DF5DA}" type="slidenum">
              <a:rPr lang="en-US"/>
              <a:pPr>
                <a:defRPr/>
              </a:pPr>
              <a:t>‹#›</a:t>
            </a:fld>
            <a:endParaRPr lang="en-US" dirty="0"/>
          </a:p>
        </p:txBody>
      </p:sp>
    </p:spTree>
    <p:extLst>
      <p:ext uri="{BB962C8B-B14F-4D97-AF65-F5344CB8AC3E}">
        <p14:creationId xmlns:p14="http://schemas.microsoft.com/office/powerpoint/2010/main" val="4046984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139FE6CA-C844-5842-9853-6E51296EE8BD}" type="datetime1">
              <a:rPr lang="en-US"/>
              <a:pPr>
                <a:defRPr/>
              </a:pPr>
              <a:t>6/7/17</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3C17D843-EC09-DD4B-BB2A-BBD4B3D81615}" type="slidenum">
              <a:rPr lang="en-US"/>
              <a:pPr>
                <a:defRPr/>
              </a:pPr>
              <a:t>‹#›</a:t>
            </a:fld>
            <a:endParaRPr lang="en-US" dirty="0"/>
          </a:p>
        </p:txBody>
      </p:sp>
    </p:spTree>
    <p:extLst>
      <p:ext uri="{BB962C8B-B14F-4D97-AF65-F5344CB8AC3E}">
        <p14:creationId xmlns:p14="http://schemas.microsoft.com/office/powerpoint/2010/main" val="3772158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1B61DBAF-D847-B54D-9218-FAF8CAD4BD27}" type="datetime1">
              <a:rPr lang="en-US"/>
              <a:pPr>
                <a:defRPr/>
              </a:pPr>
              <a:t>6/7/17</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F9757DB5-4C9E-B44D-A944-6D4C17F7D654}" type="slidenum">
              <a:rPr lang="en-US"/>
              <a:pPr>
                <a:defRPr/>
              </a:pPr>
              <a:t>‹#›</a:t>
            </a:fld>
            <a:endParaRPr lang="en-US" dirty="0"/>
          </a:p>
        </p:txBody>
      </p:sp>
    </p:spTree>
    <p:extLst>
      <p:ext uri="{BB962C8B-B14F-4D97-AF65-F5344CB8AC3E}">
        <p14:creationId xmlns:p14="http://schemas.microsoft.com/office/powerpoint/2010/main" val="390387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5BBFAC65-F6A9-8746-AC2D-B4CA13EA3588}" type="datetime1">
              <a:rPr lang="en-US"/>
              <a:pPr>
                <a:defRPr/>
              </a:pPr>
              <a:t>6/7/17</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6096ED6D-E633-AC42-B3FD-F0EDEBF899F3}" type="slidenum">
              <a:rPr lang="en-US"/>
              <a:pPr>
                <a:defRPr/>
              </a:pPr>
              <a:t>‹#›</a:t>
            </a:fld>
            <a:endParaRPr lang="en-US" dirty="0"/>
          </a:p>
        </p:txBody>
      </p:sp>
    </p:spTree>
    <p:extLst>
      <p:ext uri="{BB962C8B-B14F-4D97-AF65-F5344CB8AC3E}">
        <p14:creationId xmlns:p14="http://schemas.microsoft.com/office/powerpoint/2010/main" val="2862396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75B03FF0-C945-C84E-BC6D-9321F6CDDE4A}" type="datetime1">
              <a:rPr lang="en-US"/>
              <a:pPr>
                <a:defRPr/>
              </a:pPr>
              <a:t>6/7/17</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6B39DEBE-8BE3-694F-8622-5776C3F23184}" type="slidenum">
              <a:rPr lang="en-US"/>
              <a:pPr>
                <a:defRPr/>
              </a:pPr>
              <a:t>‹#›</a:t>
            </a:fld>
            <a:endParaRPr lang="en-US" dirty="0"/>
          </a:p>
        </p:txBody>
      </p:sp>
    </p:spTree>
    <p:extLst>
      <p:ext uri="{BB962C8B-B14F-4D97-AF65-F5344CB8AC3E}">
        <p14:creationId xmlns:p14="http://schemas.microsoft.com/office/powerpoint/2010/main" val="304492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cs typeface="Arial" charset="0"/>
              </a:defRPr>
            </a:lvl1pPr>
          </a:lstStyle>
          <a:p>
            <a:pPr>
              <a:defRPr/>
            </a:pPr>
            <a:fld id="{8B94137C-0545-E847-98A6-D683EFA3594B}" type="datetime1">
              <a:rPr lang="en-US"/>
              <a:pPr>
                <a:defRPr/>
              </a:pPr>
              <a:t>6/7/17</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4E668E1D-D30B-5848-B1D5-401DC158A52D}" type="slidenum">
              <a:rPr lang="en-US"/>
              <a:pPr>
                <a:defRPr/>
              </a:pPr>
              <a:t>‹#›</a:t>
            </a:fld>
            <a:endParaRPr lang="en-US" dirty="0"/>
          </a:p>
        </p:txBody>
      </p:sp>
    </p:spTree>
    <p:extLst>
      <p:ext uri="{BB962C8B-B14F-4D97-AF65-F5344CB8AC3E}">
        <p14:creationId xmlns:p14="http://schemas.microsoft.com/office/powerpoint/2010/main" val="41054589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705600" y="65690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latin typeface="Times New Roman" charset="0"/>
                <a:cs typeface="Times New Roman" charset="0"/>
              </a:defRPr>
            </a:lvl1pPr>
          </a:lstStyle>
          <a:p>
            <a:pPr>
              <a:defRPr/>
            </a:pPr>
            <a:fld id="{1F20221B-1444-544F-BE89-491904E11B08}" type="slidenum">
              <a:rPr lang="en-US"/>
              <a:pPr>
                <a:defRPr/>
              </a:pPr>
              <a:t>‹#›</a:t>
            </a:fld>
            <a:endParaRPr lang="en-US" dirty="0"/>
          </a:p>
        </p:txBody>
      </p:sp>
      <p:pic>
        <p:nvPicPr>
          <p:cNvPr id="1030" name="Picture 2" descr="&#10;blue_band.png                                                  000C0F54krm HD                         ABA7815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172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0" y="6569075"/>
            <a:ext cx="3733800" cy="365125"/>
          </a:xfrm>
          <a:prstGeom prst="rect">
            <a:avLst/>
          </a:prstGeom>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defRPr/>
            </a:pPr>
            <a:r>
              <a:rPr lang="en-US" sz="1200" dirty="0" smtClean="0">
                <a:latin typeface="Times New Roman" charset="0"/>
                <a:cs typeface="Times New Roman" charset="0"/>
              </a:rPr>
              <a:t>Copyright © 2017 by Michael Castrilli</a:t>
            </a:r>
          </a:p>
          <a:p>
            <a:pPr eaLnBrk="1" hangingPunct="1">
              <a:defRPr/>
            </a:pPr>
            <a:endParaRPr lang="en-US" sz="1400" dirty="0" smtClean="0">
              <a:latin typeface="Times New Roman" charset="0"/>
              <a:cs typeface="Times New Roman" charset="0"/>
            </a:endParaRPr>
          </a:p>
        </p:txBody>
      </p:sp>
    </p:spTree>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Lst>
  <p:hf hdr="0" ftr="0" dt="0"/>
  <p:txStyles>
    <p:titleStyle>
      <a:lvl1pPr algn="l" rtl="0" eaLnBrk="0" fontAlgn="base" hangingPunct="0">
        <a:spcBef>
          <a:spcPct val="0"/>
        </a:spcBef>
        <a:spcAft>
          <a:spcPct val="0"/>
        </a:spcAft>
        <a:defRPr sz="3200" kern="1200">
          <a:solidFill>
            <a:schemeClr val="tx1"/>
          </a:solidFill>
          <a:latin typeface="Rockwell" pitchFamily="18" charset="0"/>
          <a:ea typeface="ＭＳ Ｐゴシック" charset="0"/>
          <a:cs typeface="ＭＳ Ｐゴシック" charset="0"/>
        </a:defRPr>
      </a:lvl1pPr>
      <a:lvl2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Rockwell" pitchFamily="18" charset="0"/>
        </a:defRPr>
      </a:lvl6pPr>
      <a:lvl7pPr marL="914400" algn="l" rtl="0" fontAlgn="base">
        <a:spcBef>
          <a:spcPct val="0"/>
        </a:spcBef>
        <a:spcAft>
          <a:spcPct val="0"/>
        </a:spcAft>
        <a:defRPr sz="3200">
          <a:solidFill>
            <a:schemeClr val="tx1"/>
          </a:solidFill>
          <a:latin typeface="Rockwell" pitchFamily="18" charset="0"/>
        </a:defRPr>
      </a:lvl7pPr>
      <a:lvl8pPr marL="1371600" algn="l" rtl="0" fontAlgn="base">
        <a:spcBef>
          <a:spcPct val="0"/>
        </a:spcBef>
        <a:spcAft>
          <a:spcPct val="0"/>
        </a:spcAft>
        <a:defRPr sz="3200">
          <a:solidFill>
            <a:schemeClr val="tx1"/>
          </a:solidFill>
          <a:latin typeface="Rockwell" pitchFamily="18" charset="0"/>
        </a:defRPr>
      </a:lvl8pPr>
      <a:lvl9pPr marL="1828800" algn="l" rtl="0" fontAlgn="base">
        <a:spcBef>
          <a:spcPct val="0"/>
        </a:spcBef>
        <a:spcAft>
          <a:spcPct val="0"/>
        </a:spcAft>
        <a:defRPr sz="3200">
          <a:solidFill>
            <a:schemeClr val="tx1"/>
          </a:solidFill>
          <a:latin typeface="Rockwell"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Rockwell"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 Id="rId3" Type="http://schemas.openxmlformats.org/officeDocument/2006/relationships/chart" Target="../charts/chart7.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w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 Id="rId3" Type="http://schemas.openxmlformats.org/officeDocument/2006/relationships/hyperlink" Target="mailto:mjcastrilli@gmail.com"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1219200" y="228600"/>
            <a:ext cx="7162800" cy="3048000"/>
          </a:xfrm>
        </p:spPr>
        <p:txBody>
          <a:bodyPr/>
          <a:lstStyle/>
          <a:p>
            <a:pPr algn="ctr" eaLnBrk="1" hangingPunct="1"/>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r>
              <a:rPr lang="en-US" b="1" dirty="0" smtClean="0">
                <a:latin typeface="Rockwell" charset="0"/>
              </a:rPr>
              <a:t>Archdiocese of Louisville </a:t>
            </a:r>
            <a:br>
              <a:rPr lang="en-US" b="1" dirty="0" smtClean="0">
                <a:latin typeface="Rockwell" charset="0"/>
              </a:rPr>
            </a:br>
            <a:r>
              <a:rPr lang="en-US" b="1" dirty="0" smtClean="0">
                <a:latin typeface="Rockwell" charset="0"/>
              </a:rPr>
              <a:t>Best Practices in Church Financial Management</a:t>
            </a:r>
            <a:r>
              <a:rPr lang="en-US" b="1" dirty="0">
                <a:latin typeface="Rockwell" charset="0"/>
              </a:rPr>
              <a:t/>
            </a:r>
            <a:br>
              <a:rPr lang="en-US" b="1" dirty="0">
                <a:latin typeface="Rockwell" charset="0"/>
              </a:rPr>
            </a:br>
            <a:r>
              <a:rPr lang="en-US" b="1" dirty="0" smtClean="0">
                <a:latin typeface="Rockwell" charset="0"/>
              </a:rPr>
              <a:t/>
            </a:r>
            <a:br>
              <a:rPr lang="en-US" b="1" dirty="0" smtClean="0">
                <a:latin typeface="Rockwell" charset="0"/>
              </a:rPr>
            </a:br>
            <a:r>
              <a:rPr lang="en-US" b="1" i="1" dirty="0" smtClean="0">
                <a:latin typeface="Rockwell" charset="0"/>
              </a:rPr>
              <a:t>Hour </a:t>
            </a:r>
            <a:r>
              <a:rPr lang="en-US" b="1" i="1" dirty="0" smtClean="0">
                <a:latin typeface="Rockwell" charset="0"/>
              </a:rPr>
              <a:t>of Church Financial Power</a:t>
            </a:r>
            <a:endParaRPr lang="en-US" i="1" dirty="0">
              <a:latin typeface="Rockwell" charset="0"/>
            </a:endParaRPr>
          </a:p>
        </p:txBody>
      </p:sp>
      <p:sp>
        <p:nvSpPr>
          <p:cNvPr id="15362" name="Subtitle 2"/>
          <p:cNvSpPr>
            <a:spLocks noGrp="1"/>
          </p:cNvSpPr>
          <p:nvPr>
            <p:ph type="subTitle" idx="1"/>
          </p:nvPr>
        </p:nvSpPr>
        <p:spPr>
          <a:xfrm>
            <a:off x="762000" y="3657600"/>
            <a:ext cx="8153400" cy="1981200"/>
          </a:xfrm>
        </p:spPr>
        <p:txBody>
          <a:bodyPr/>
          <a:lstStyle/>
          <a:p>
            <a:pPr eaLnBrk="1" hangingPunct="1"/>
            <a:endParaRPr lang="en-US" sz="2400" b="1" dirty="0" smtClean="0">
              <a:solidFill>
                <a:schemeClr val="tx1"/>
              </a:solidFill>
              <a:latin typeface="Rockwell" charset="0"/>
            </a:endParaRPr>
          </a:p>
          <a:p>
            <a:pPr eaLnBrk="1" hangingPunct="1"/>
            <a:r>
              <a:rPr lang="en-US" sz="2400" b="1" dirty="0" smtClean="0">
                <a:solidFill>
                  <a:schemeClr val="tx1"/>
                </a:solidFill>
                <a:latin typeface="Rockwell" charset="0"/>
              </a:rPr>
              <a:t>Michael </a:t>
            </a:r>
            <a:r>
              <a:rPr lang="en-US" sz="2400" b="1" dirty="0">
                <a:solidFill>
                  <a:schemeClr val="tx1"/>
                </a:solidFill>
                <a:latin typeface="Rockwell" charset="0"/>
              </a:rPr>
              <a:t>Castrilli</a:t>
            </a:r>
          </a:p>
          <a:p>
            <a:pPr eaLnBrk="1" hangingPunct="1"/>
            <a:r>
              <a:rPr lang="en-US" sz="2400" b="1" dirty="0">
                <a:solidFill>
                  <a:schemeClr val="tx1"/>
                </a:solidFill>
                <a:latin typeface="Rockwell" charset="0"/>
              </a:rPr>
              <a:t>Philadelphia, PA</a:t>
            </a:r>
          </a:p>
          <a:p>
            <a:pPr eaLnBrk="1" hangingPunct="1"/>
            <a:r>
              <a:rPr lang="en-US" sz="2400" b="1" dirty="0">
                <a:solidFill>
                  <a:schemeClr val="tx1"/>
                </a:solidFill>
                <a:latin typeface="Rockwell" charset="0"/>
              </a:rPr>
              <a:t>mjcastrilli@gmail.com</a:t>
            </a:r>
          </a:p>
          <a:p>
            <a:pPr eaLnBrk="1" hangingPunct="1"/>
            <a:r>
              <a:rPr lang="en-US" sz="2400" b="1" dirty="0" smtClean="0">
                <a:solidFill>
                  <a:schemeClr val="tx1"/>
                </a:solidFill>
                <a:latin typeface="Rockwell" charset="0"/>
              </a:rPr>
              <a:t>June 2017</a:t>
            </a:r>
            <a:endParaRPr lang="en-US" sz="2400" b="1" dirty="0">
              <a:solidFill>
                <a:schemeClr val="tx1"/>
              </a:solidFill>
              <a:latin typeface="Rockwell" charset="0"/>
            </a:endParaRPr>
          </a:p>
        </p:txBody>
      </p:sp>
      <p:cxnSp>
        <p:nvCxnSpPr>
          <p:cNvPr id="8" name="Straight Connector 7"/>
          <p:cNvCxnSpPr/>
          <p:nvPr/>
        </p:nvCxnSpPr>
        <p:spPr>
          <a:xfrm>
            <a:off x="1295400" y="38846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5364" name="TextBox 1"/>
          <p:cNvSpPr txBox="1">
            <a:spLocks noChangeArrowheads="1"/>
          </p:cNvSpPr>
          <p:nvPr/>
        </p:nvSpPr>
        <p:spPr bwMode="auto">
          <a:xfrm>
            <a:off x="1163638" y="6773863"/>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dirty="0"/>
          </a:p>
        </p:txBody>
      </p:sp>
    </p:spTree>
    <p:extLst>
      <p:ext uri="{BB962C8B-B14F-4D97-AF65-F5344CB8AC3E}">
        <p14:creationId xmlns:p14="http://schemas.microsoft.com/office/powerpoint/2010/main" val="23049025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Budget Category Impact % (BCIP_</a:t>
            </a:r>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10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941464447"/>
              </p:ext>
            </p:extLst>
          </p:nvPr>
        </p:nvGraphicFramePr>
        <p:xfrm>
          <a:off x="381000" y="1371600"/>
          <a:ext cx="4495799" cy="4666845"/>
        </p:xfrm>
        <a:graphic>
          <a:graphicData uri="http://schemas.openxmlformats.org/drawingml/2006/table">
            <a:tbl>
              <a:tblPr/>
              <a:tblGrid>
                <a:gridCol w="2129589"/>
                <a:gridCol w="1183105"/>
                <a:gridCol w="1183105"/>
              </a:tblGrid>
              <a:tr h="305665">
                <a:tc gridSpan="2">
                  <a:txBody>
                    <a:bodyPr/>
                    <a:lstStyle/>
                    <a:p>
                      <a:pPr algn="l" fontAlgn="b"/>
                      <a:endParaRPr lang="en-US" sz="1800" b="1" i="0" u="none" strike="noStrike" dirty="0">
                        <a:solidFill>
                          <a:srgbClr val="000000"/>
                        </a:solidFill>
                        <a:effectLst/>
                        <a:latin typeface="Times New Roman"/>
                      </a:endParaRPr>
                    </a:p>
                  </a:txBody>
                  <a:tcPr marL="12700" marR="12700" marT="12700"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ctr"/>
                      <a:endParaRPr lang="en-US" sz="1800" b="0" i="0" u="none" strike="noStrike">
                        <a:solidFill>
                          <a:srgbClr val="000000"/>
                        </a:solidFill>
                        <a:effectLst/>
                        <a:latin typeface="Times New Roman"/>
                      </a:endParaRPr>
                    </a:p>
                  </a:txBody>
                  <a:tcPr marL="12700" marR="12700" marT="12700" marB="0" anchor="ctr">
                    <a:lnL>
                      <a:noFill/>
                    </a:lnL>
                    <a:lnR>
                      <a:noFill/>
                    </a:lnR>
                    <a:lnT>
                      <a:noFill/>
                    </a:lnT>
                    <a:lnB w="6350" cap="flat" cmpd="sng" algn="ctr">
                      <a:solidFill>
                        <a:srgbClr val="000000"/>
                      </a:solidFill>
                      <a:prstDash val="solid"/>
                      <a:round/>
                      <a:headEnd type="none" w="med" len="med"/>
                      <a:tailEnd type="none" w="med" len="med"/>
                    </a:lnB>
                  </a:tcPr>
                </a:tc>
              </a:tr>
              <a:tr h="233031">
                <a:tc>
                  <a:txBody>
                    <a:bodyPr/>
                    <a:lstStyle/>
                    <a:p>
                      <a:pPr algn="l" fontAlgn="ctr"/>
                      <a:r>
                        <a:rPr lang="en-US" sz="1600" b="1" i="0" u="none" strike="noStrike" dirty="0">
                          <a:solidFill>
                            <a:srgbClr val="000000"/>
                          </a:solidFill>
                          <a:effectLst/>
                          <a:latin typeface="Times New Roman"/>
                        </a:rPr>
                        <a:t>Category</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Times New Roman"/>
                        </a:rPr>
                        <a:t>Amount</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Times New Roman"/>
                        </a:rPr>
                        <a:t>% of Total</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ctr" fontAlgn="b"/>
                      <a:r>
                        <a:rPr lang="en-US" sz="1600" b="1" i="0" u="none" strike="noStrike" dirty="0">
                          <a:solidFill>
                            <a:srgbClr val="000000"/>
                          </a:solidFill>
                          <a:effectLst/>
                          <a:latin typeface="Times New Roman"/>
                        </a:rPr>
                        <a:t>Income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Collections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Times New Roman"/>
                        </a:rPr>
                        <a:t>$707,000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95%</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Donations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Times New Roman"/>
                        </a:rPr>
                        <a:t>$16,500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Programs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Times New Roman"/>
                        </a:rPr>
                        <a:t>$7,500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Other Income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$14,000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2%</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r" fontAlgn="b"/>
                      <a:r>
                        <a:rPr lang="en-US" sz="1600" b="0" i="0" u="none" strike="noStrike">
                          <a:solidFill>
                            <a:srgbClr val="000000"/>
                          </a:solidFill>
                          <a:effectLst/>
                          <a:latin typeface="Times New Roman"/>
                        </a:rPr>
                        <a:t>Total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$745,000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100%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ctr" fontAlgn="b"/>
                      <a:r>
                        <a:rPr lang="en-US" sz="1600" b="1" i="0" u="none" strike="noStrike">
                          <a:solidFill>
                            <a:srgbClr val="000000"/>
                          </a:solidFill>
                          <a:effectLst/>
                          <a:latin typeface="Times New Roman"/>
                        </a:rPr>
                        <a:t>Expenses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a:rPr>
                        <a:t> </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Personnel/Salary</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$182,000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28%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Personnel/Other</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$82,121</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13%</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Diocesan Assessment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$70,700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11%</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Administrative/Office</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$89,145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14%</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Liturgical/Sacramental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$45,500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7%</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Programs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$58,000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9%</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l" fontAlgn="b"/>
                      <a:r>
                        <a:rPr lang="en-US" sz="1600" b="0" i="0" u="none" strike="noStrike">
                          <a:solidFill>
                            <a:srgbClr val="000000"/>
                          </a:solidFill>
                          <a:effectLst/>
                          <a:latin typeface="Times New Roman"/>
                        </a:rPr>
                        <a:t>Plant/Facilities</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$115,700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Times New Roman"/>
                        </a:rPr>
                        <a:t>18%</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r" fontAlgn="b"/>
                      <a:r>
                        <a:rPr lang="en-US" sz="1600" b="1" i="0" u="none" strike="noStrike">
                          <a:solidFill>
                            <a:srgbClr val="000000"/>
                          </a:solidFill>
                          <a:effectLst/>
                          <a:latin typeface="Times New Roman"/>
                        </a:rPr>
                        <a:t>Total</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$643,166</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100%</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031">
                <a:tc>
                  <a:txBody>
                    <a:bodyPr/>
                    <a:lstStyle/>
                    <a:p>
                      <a:pPr algn="ctr" fontAlgn="b"/>
                      <a:r>
                        <a:rPr lang="en-US" sz="1600" b="1" i="0" u="none" strike="noStrike">
                          <a:solidFill>
                            <a:srgbClr val="000000"/>
                          </a:solidFill>
                          <a:effectLst/>
                          <a:latin typeface="Times New Roman"/>
                        </a:rPr>
                        <a:t>Surplus/Deficit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a:rPr>
                        <a:t>$101,834</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Times New Roman"/>
                        </a:rPr>
                        <a:t> </a:t>
                      </a:r>
                    </a:p>
                  </a:txBody>
                  <a:tcPr marL="12700" marR="12700" marT="127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6" name="Chart 5"/>
          <p:cNvGraphicFramePr>
            <a:graphicFrameLocks/>
          </p:cNvGraphicFramePr>
          <p:nvPr>
            <p:extLst>
              <p:ext uri="{D42A27DB-BD31-4B8C-83A1-F6EECF244321}">
                <p14:modId xmlns:p14="http://schemas.microsoft.com/office/powerpoint/2010/main" val="951458953"/>
              </p:ext>
            </p:extLst>
          </p:nvPr>
        </p:nvGraphicFramePr>
        <p:xfrm>
          <a:off x="3429000" y="1371600"/>
          <a:ext cx="7016750" cy="4953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2642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05800" cy="2971800"/>
          </a:xfrm>
        </p:spPr>
        <p:txBody>
          <a:bodyPr/>
          <a:lstStyle/>
          <a:p>
            <a:r>
              <a:rPr lang="en-US" sz="4800" dirty="0"/>
              <a:t>4</a:t>
            </a:r>
            <a:r>
              <a:rPr lang="en-US" sz="4800" dirty="0" smtClean="0"/>
              <a:t>. Create a </a:t>
            </a:r>
            <a:r>
              <a:rPr lang="en-US" sz="4800" b="1" dirty="0" smtClean="0"/>
              <a:t>Cash Flow Budget</a:t>
            </a:r>
            <a:r>
              <a:rPr lang="en-US" sz="4800" dirty="0" smtClean="0"/>
              <a:t> to address fluctuations in</a:t>
            </a:r>
            <a:br>
              <a:rPr lang="en-US" sz="4800" dirty="0" smtClean="0"/>
            </a:br>
            <a:r>
              <a:rPr lang="en-US" sz="4800" dirty="0" smtClean="0"/>
              <a:t>revenues and expenses</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11</a:t>
            </a:fld>
            <a:endParaRPr lang="en-US" dirty="0"/>
          </a:p>
        </p:txBody>
      </p:sp>
      <p:pic>
        <p:nvPicPr>
          <p:cNvPr id="6" name="Picture 5" descr="IMG_64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4038600"/>
            <a:ext cx="2743200" cy="2057400"/>
          </a:xfrm>
          <a:prstGeom prst="rect">
            <a:avLst/>
          </a:prstGeom>
        </p:spPr>
      </p:pic>
    </p:spTree>
    <p:extLst>
      <p:ext uri="{BB962C8B-B14F-4D97-AF65-F5344CB8AC3E}">
        <p14:creationId xmlns:p14="http://schemas.microsoft.com/office/powerpoint/2010/main" val="2324661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latin typeface="Rockwell" charset="0"/>
              </a:rPr>
              <a:t>The Cash Flow Budget</a:t>
            </a:r>
          </a:p>
        </p:txBody>
      </p:sp>
      <p:sp>
        <p:nvSpPr>
          <p:cNvPr id="3" name="Content Placeholder 2"/>
          <p:cNvSpPr>
            <a:spLocks noGrp="1"/>
          </p:cNvSpPr>
          <p:nvPr>
            <p:ph idx="1"/>
          </p:nvPr>
        </p:nvSpPr>
        <p:spPr>
          <a:xfrm>
            <a:off x="457200" y="1295400"/>
            <a:ext cx="8534400" cy="4525963"/>
          </a:xfrm>
        </p:spPr>
        <p:txBody>
          <a:bodyPr/>
          <a:lstStyle/>
          <a:p>
            <a:r>
              <a:rPr lang="en-US" dirty="0">
                <a:latin typeface="Rockwell" charset="0"/>
              </a:rPr>
              <a:t>Addresses fluctuations of income and expenses</a:t>
            </a:r>
          </a:p>
          <a:p>
            <a:r>
              <a:rPr lang="en-US" dirty="0">
                <a:latin typeface="Rockwell" charset="0"/>
              </a:rPr>
              <a:t>Estimates for the amount of money that the </a:t>
            </a:r>
            <a:r>
              <a:rPr lang="en-US" b="1" dirty="0">
                <a:latin typeface="Rockwell" charset="0"/>
              </a:rPr>
              <a:t>parish expects to receive </a:t>
            </a:r>
            <a:r>
              <a:rPr lang="en-US" dirty="0">
                <a:latin typeface="Rockwell" charset="0"/>
              </a:rPr>
              <a:t>and </a:t>
            </a:r>
            <a:r>
              <a:rPr lang="en-US" b="1" dirty="0">
                <a:latin typeface="Rockwell" charset="0"/>
              </a:rPr>
              <a:t>expects to spend </a:t>
            </a:r>
            <a:r>
              <a:rPr lang="en-US" dirty="0">
                <a:latin typeface="Rockwell" charset="0"/>
              </a:rPr>
              <a:t>for a given time period. </a:t>
            </a:r>
          </a:p>
          <a:p>
            <a:r>
              <a:rPr lang="en-US" dirty="0">
                <a:latin typeface="Rockwell" charset="0"/>
              </a:rPr>
              <a:t>Broken down by </a:t>
            </a:r>
            <a:r>
              <a:rPr lang="en-US" b="1" dirty="0">
                <a:latin typeface="Rockwell" charset="0"/>
              </a:rPr>
              <a:t>months</a:t>
            </a:r>
            <a:r>
              <a:rPr lang="en-US" dirty="0">
                <a:latin typeface="Rockwell" charset="0"/>
              </a:rPr>
              <a:t>, week or even days.</a:t>
            </a:r>
          </a:p>
        </p:txBody>
      </p:sp>
      <p:sp>
        <p:nvSpPr>
          <p:cNvPr id="2355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CF9245-F78E-2C4F-8880-8C10993D5415}" type="slidenum">
              <a:rPr lang="en-US" sz="1200">
                <a:latin typeface="Times New Roman" charset="0"/>
                <a:cs typeface="Times New Roman" charset="0"/>
              </a:rPr>
              <a:pPr eaLnBrk="1" hangingPunct="1"/>
              <a:t>12</a:t>
            </a:fld>
            <a:endParaRPr lang="en-US" sz="1200" dirty="0">
              <a:latin typeface="Times New Roman" charset="0"/>
              <a:cs typeface="Times New Roman" charset="0"/>
            </a:endParaRPr>
          </a:p>
        </p:txBody>
      </p:sp>
      <p:graphicFrame>
        <p:nvGraphicFramePr>
          <p:cNvPr id="9" name="Chart 8"/>
          <p:cNvGraphicFramePr>
            <a:graphicFrameLocks/>
          </p:cNvGraphicFramePr>
          <p:nvPr/>
        </p:nvGraphicFramePr>
        <p:xfrm>
          <a:off x="1447800" y="3733802"/>
          <a:ext cx="7086600" cy="25188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3733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par>
                          <p:cTn id="8" fill="hold" nodeType="with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strips(downLeft)">
                                      <p:cBhvr>
                                        <p:cTn id="11" dur="500"/>
                                        <p:tgtEl>
                                          <p:spTgt spid="3">
                                            <p:txEl>
                                              <p:pRg st="1" end="1"/>
                                            </p:txEl>
                                          </p:spTgt>
                                        </p:tgtEl>
                                      </p:cBhvr>
                                    </p:animEffect>
                                  </p:childTnLst>
                                </p:cTn>
                              </p:par>
                            </p:childTnLst>
                          </p:cTn>
                        </p:par>
                        <p:par>
                          <p:cTn id="12" fill="hold" nodeType="withGroup">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500"/>
                                        <p:tgtEl>
                                          <p:spTgt spid="3">
                                            <p:txEl>
                                              <p:pRg st="2" end="2"/>
                                            </p:txEl>
                                          </p:spTgt>
                                        </p:tgtEl>
                                      </p:cBhvr>
                                    </p:animEffect>
                                  </p:childTnLst>
                                </p:cTn>
                              </p:par>
                            </p:childTnLst>
                          </p:cTn>
                        </p:par>
                        <p:par>
                          <p:cTn id="16" fill="hold">
                            <p:stCondLst>
                              <p:cond delay="1500"/>
                            </p:stCondLst>
                            <p:childTnLst>
                              <p:par>
                                <p:cTn id="17" presetID="18" presetClass="entr" presetSubtype="3"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upRight)">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dirty="0">
                <a:latin typeface="Rockwell" charset="0"/>
                <a:cs typeface="Rockwell" charset="0"/>
              </a:rPr>
              <a:t>Cash Flow Budget Example (cont’d)</a:t>
            </a:r>
          </a:p>
        </p:txBody>
      </p:sp>
      <p:sp>
        <p:nvSpPr>
          <p:cNvPr id="2560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5DD037-8821-D942-A593-4DFB240454FD}" type="slidenum">
              <a:rPr lang="en-US" sz="1200">
                <a:latin typeface="Rockwell" charset="0"/>
                <a:cs typeface="Rockwell" charset="0"/>
              </a:rPr>
              <a:pPr eaLnBrk="1" hangingPunct="1"/>
              <a:t>13</a:t>
            </a:fld>
            <a:endParaRPr lang="en-US" sz="1200" dirty="0">
              <a:latin typeface="Rockwell" charset="0"/>
              <a:cs typeface="Rockwell" charset="0"/>
            </a:endParaRPr>
          </a:p>
        </p:txBody>
      </p:sp>
      <p:graphicFrame>
        <p:nvGraphicFramePr>
          <p:cNvPr id="5" name="Table 4"/>
          <p:cNvGraphicFramePr>
            <a:graphicFrameLocks noGrp="1"/>
          </p:cNvGraphicFramePr>
          <p:nvPr/>
        </p:nvGraphicFramePr>
        <p:xfrm>
          <a:off x="228600" y="1447800"/>
          <a:ext cx="8763000" cy="1268412"/>
        </p:xfrm>
        <a:graphic>
          <a:graphicData uri="http://schemas.openxmlformats.org/drawingml/2006/table">
            <a:tbl>
              <a:tblPr/>
              <a:tblGrid>
                <a:gridCol w="1017135"/>
                <a:gridCol w="547688"/>
                <a:gridCol w="547688"/>
                <a:gridCol w="469447"/>
                <a:gridCol w="522814"/>
                <a:gridCol w="628692"/>
                <a:gridCol w="628692"/>
                <a:gridCol w="628692"/>
                <a:gridCol w="628692"/>
                <a:gridCol w="628692"/>
                <a:gridCol w="628692"/>
                <a:gridCol w="628692"/>
                <a:gridCol w="495384"/>
                <a:gridCol w="762000"/>
              </a:tblGrid>
              <a:tr h="222542">
                <a:tc>
                  <a:txBody>
                    <a:bodyPr/>
                    <a:lstStyle/>
                    <a:p>
                      <a:pPr algn="ctr" fontAlgn="b"/>
                      <a:r>
                        <a:rPr lang="en-US" sz="1400" b="0" i="0" u="none" strike="noStrike" dirty="0">
                          <a:solidFill>
                            <a:srgbClr val="000000"/>
                          </a:solidFill>
                          <a:effectLst/>
                          <a:latin typeface="Rockwell"/>
                          <a:cs typeface="Rockwell"/>
                        </a:rPr>
                        <a:t> </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Jan</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Feb</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Mar</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Apr</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May</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Jun</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Jul</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Aug</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Sep</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Oct</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Nov</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Dec</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Rockwell"/>
                          <a:cs typeface="Rockwell"/>
                        </a:rPr>
                        <a:t>Total</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936">
                <a:tc>
                  <a:txBody>
                    <a:bodyPr/>
                    <a:lstStyle/>
                    <a:p>
                      <a:pPr algn="ctr" fontAlgn="b"/>
                      <a:r>
                        <a:rPr lang="en-US" sz="1400" b="0" i="0" u="none" strike="noStrike" dirty="0" smtClean="0">
                          <a:solidFill>
                            <a:srgbClr val="000000"/>
                          </a:solidFill>
                          <a:effectLst/>
                          <a:latin typeface="Rockwell"/>
                          <a:cs typeface="Rockwell"/>
                        </a:rPr>
                        <a:t>Income</a:t>
                      </a:r>
                      <a:endParaRPr lang="en-US" sz="1400" b="0" i="0" u="none" strike="noStrike" dirty="0">
                        <a:solidFill>
                          <a:srgbClr val="000000"/>
                        </a:solidFill>
                        <a:effectLst/>
                        <a:latin typeface="Rockwell"/>
                        <a:cs typeface="Rockwell"/>
                      </a:endParaRP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$850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$756</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$980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$1,100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$1,150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$1,200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$1,175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$1,076</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$946</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$980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$12,013</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4936">
                <a:tc>
                  <a:txBody>
                    <a:bodyPr/>
                    <a:lstStyle/>
                    <a:p>
                      <a:pPr algn="ctr" fontAlgn="b"/>
                      <a:r>
                        <a:rPr lang="en-US" sz="1400" b="0" i="0" u="none" strike="noStrike" dirty="0">
                          <a:solidFill>
                            <a:srgbClr val="000000"/>
                          </a:solidFill>
                          <a:effectLst/>
                          <a:latin typeface="Rockwell"/>
                          <a:cs typeface="Rockwell"/>
                        </a:rPr>
                        <a:t>Expenses</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$1,100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$1,000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$925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$925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$800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$700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$800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$985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$10,935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998">
                <a:tc>
                  <a:txBody>
                    <a:bodyPr/>
                    <a:lstStyle/>
                    <a:p>
                      <a:pPr algn="ctr" fontAlgn="b"/>
                      <a:r>
                        <a:rPr lang="en-US" sz="1400" b="0" i="0" u="none" strike="noStrike" dirty="0">
                          <a:solidFill>
                            <a:srgbClr val="000000"/>
                          </a:solidFill>
                          <a:effectLst/>
                          <a:latin typeface="Rockwell"/>
                          <a:cs typeface="Rockwell"/>
                        </a:rPr>
                        <a:t>Surplus (Deficit)</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Rockwell"/>
                          <a:cs typeface="Rockwell"/>
                        </a:rPr>
                        <a:t>-$250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Rockwell"/>
                          <a:cs typeface="Rockwell"/>
                        </a:rPr>
                        <a:t>-$244</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Rockwell"/>
                          <a:cs typeface="Rockwell"/>
                        </a:rPr>
                        <a:t>-$50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$30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$200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$275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$250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$276</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$246</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Rockwell"/>
                          <a:cs typeface="Rockwell"/>
                        </a:rPr>
                        <a:t>$180</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FF0000"/>
                          </a:solidFill>
                          <a:effectLst/>
                          <a:latin typeface="Rockwell"/>
                          <a:cs typeface="Rockwell"/>
                        </a:rPr>
                        <a:t>-$85</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Rockwell"/>
                          <a:cs typeface="Rockwell"/>
                        </a:rPr>
                        <a:t>$1,078</a:t>
                      </a:r>
                    </a:p>
                  </a:txBody>
                  <a:tcPr marL="9083" marR="9083" marT="908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Chart 7"/>
          <p:cNvGraphicFramePr>
            <a:graphicFrameLocks/>
          </p:cNvGraphicFramePr>
          <p:nvPr/>
        </p:nvGraphicFramePr>
        <p:xfrm>
          <a:off x="1" y="1524002"/>
          <a:ext cx="4410759" cy="2518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nvGraphicFramePr>
        <p:xfrm>
          <a:off x="609600" y="2971800"/>
          <a:ext cx="8534400" cy="3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835318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2971800"/>
          </a:xfrm>
        </p:spPr>
        <p:txBody>
          <a:bodyPr/>
          <a:lstStyle/>
          <a:p>
            <a:r>
              <a:rPr lang="en-US" sz="4800" dirty="0" smtClean="0"/>
              <a:t>5. Develop a </a:t>
            </a:r>
            <a:r>
              <a:rPr lang="en-US" sz="4800" b="1" dirty="0" smtClean="0"/>
              <a:t>Capital Budget</a:t>
            </a:r>
            <a:br>
              <a:rPr lang="en-US" sz="4800" b="1" dirty="0" smtClean="0"/>
            </a:br>
            <a:r>
              <a:rPr lang="en-US" sz="4800" b="1" dirty="0" smtClean="0"/>
              <a:t/>
            </a:r>
            <a:br>
              <a:rPr lang="en-US" sz="4800" b="1" dirty="0" smtClean="0"/>
            </a:br>
            <a:endParaRPr lang="en-US"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14</a:t>
            </a:fld>
            <a:endParaRPr lang="en-US" dirty="0"/>
          </a:p>
        </p:txBody>
      </p:sp>
      <p:pic>
        <p:nvPicPr>
          <p:cNvPr id="5" name="Picture 4" descr="IMG_66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581400"/>
            <a:ext cx="3073400" cy="2305050"/>
          </a:xfrm>
          <a:prstGeom prst="rect">
            <a:avLst/>
          </a:prstGeom>
        </p:spPr>
      </p:pic>
      <p:grpSp>
        <p:nvGrpSpPr>
          <p:cNvPr id="8" name="Group 7"/>
          <p:cNvGrpSpPr/>
          <p:nvPr/>
        </p:nvGrpSpPr>
        <p:grpSpPr>
          <a:xfrm>
            <a:off x="3810000" y="2590800"/>
            <a:ext cx="5181600" cy="3276600"/>
            <a:chOff x="228600" y="1981200"/>
            <a:chExt cx="5181600" cy="3276600"/>
          </a:xfrm>
        </p:grpSpPr>
        <p:sp>
          <p:nvSpPr>
            <p:cNvPr id="4" name="Rectangle 3"/>
            <p:cNvSpPr/>
            <p:nvPr/>
          </p:nvSpPr>
          <p:spPr>
            <a:xfrm>
              <a:off x="228600" y="1981200"/>
              <a:ext cx="5181600" cy="3276600"/>
            </a:xfrm>
            <a:prstGeom prst="rect">
              <a:avLst/>
            </a:prstGeom>
            <a:solidFill>
              <a:schemeClr val="accent1">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bwMode="auto">
            <a:xfrm>
              <a:off x="228600" y="1981200"/>
              <a:ext cx="5181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tx1"/>
                  </a:solidFill>
                  <a:latin typeface="Rockwell" pitchFamily="18" charset="0"/>
                  <a:ea typeface="ＭＳ Ｐゴシック" charset="0"/>
                  <a:cs typeface="ＭＳ Ｐゴシック" charset="0"/>
                </a:defRPr>
              </a:lvl1pPr>
              <a:lvl2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2pPr>
              <a:lvl3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3pPr>
              <a:lvl4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4pPr>
              <a:lvl5pPr algn="l" rtl="0" eaLnBrk="0" fontAlgn="base" hangingPunct="0">
                <a:spcBef>
                  <a:spcPct val="0"/>
                </a:spcBef>
                <a:spcAft>
                  <a:spcPct val="0"/>
                </a:spcAft>
                <a:defRPr sz="3200">
                  <a:solidFill>
                    <a:schemeClr val="tx1"/>
                  </a:solidFill>
                  <a:latin typeface="Rockwell" pitchFamily="18" charset="0"/>
                  <a:ea typeface="ＭＳ Ｐゴシック" charset="0"/>
                  <a:cs typeface="ＭＳ Ｐゴシック" charset="0"/>
                </a:defRPr>
              </a:lvl5pPr>
              <a:lvl6pPr marL="457200" algn="l" rtl="0" fontAlgn="base">
                <a:spcBef>
                  <a:spcPct val="0"/>
                </a:spcBef>
                <a:spcAft>
                  <a:spcPct val="0"/>
                </a:spcAft>
                <a:defRPr sz="3200">
                  <a:solidFill>
                    <a:schemeClr val="tx1"/>
                  </a:solidFill>
                  <a:latin typeface="Rockwell" pitchFamily="18" charset="0"/>
                </a:defRPr>
              </a:lvl6pPr>
              <a:lvl7pPr marL="914400" algn="l" rtl="0" fontAlgn="base">
                <a:spcBef>
                  <a:spcPct val="0"/>
                </a:spcBef>
                <a:spcAft>
                  <a:spcPct val="0"/>
                </a:spcAft>
                <a:defRPr sz="3200">
                  <a:solidFill>
                    <a:schemeClr val="tx1"/>
                  </a:solidFill>
                  <a:latin typeface="Rockwell" pitchFamily="18" charset="0"/>
                </a:defRPr>
              </a:lvl7pPr>
              <a:lvl8pPr marL="1371600" algn="l" rtl="0" fontAlgn="base">
                <a:spcBef>
                  <a:spcPct val="0"/>
                </a:spcBef>
                <a:spcAft>
                  <a:spcPct val="0"/>
                </a:spcAft>
                <a:defRPr sz="3200">
                  <a:solidFill>
                    <a:schemeClr val="tx1"/>
                  </a:solidFill>
                  <a:latin typeface="Rockwell" pitchFamily="18" charset="0"/>
                </a:defRPr>
              </a:lvl8pPr>
              <a:lvl9pPr marL="1828800" algn="l" rtl="0" fontAlgn="base">
                <a:spcBef>
                  <a:spcPct val="0"/>
                </a:spcBef>
                <a:spcAft>
                  <a:spcPct val="0"/>
                </a:spcAft>
                <a:defRPr sz="3200">
                  <a:solidFill>
                    <a:schemeClr val="tx1"/>
                  </a:solidFill>
                  <a:latin typeface="Rockwell" pitchFamily="18" charset="0"/>
                </a:defRPr>
              </a:lvl9pPr>
            </a:lstStyle>
            <a:p>
              <a:r>
                <a:rPr lang="en-US" sz="4000" b="1" i="1" dirty="0" smtClean="0"/>
                <a:t>Capital assets </a:t>
              </a:r>
              <a:r>
                <a:rPr lang="en-US" sz="4000" dirty="0" smtClean="0"/>
                <a:t>are items you own that have value that extend beyond at least one year</a:t>
              </a:r>
              <a:endParaRPr lang="en-US" sz="4000" dirty="0"/>
            </a:p>
          </p:txBody>
        </p:sp>
      </p:grpSp>
    </p:spTree>
    <p:extLst>
      <p:ext uri="{BB962C8B-B14F-4D97-AF65-F5344CB8AC3E}">
        <p14:creationId xmlns:p14="http://schemas.microsoft.com/office/powerpoint/2010/main" val="32798875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up a Capital Budget</a:t>
            </a:r>
            <a:endParaRPr lang="en-US" dirty="0"/>
          </a:p>
        </p:txBody>
      </p:sp>
      <p:sp>
        <p:nvSpPr>
          <p:cNvPr id="3" name="Content Placeholder 2"/>
          <p:cNvSpPr>
            <a:spLocks noGrp="1"/>
          </p:cNvSpPr>
          <p:nvPr>
            <p:ph idx="1"/>
          </p:nvPr>
        </p:nvSpPr>
        <p:spPr>
          <a:xfrm>
            <a:off x="457200" y="1524000"/>
            <a:ext cx="8229600" cy="4525963"/>
          </a:xfrm>
        </p:spPr>
        <p:txBody>
          <a:bodyPr/>
          <a:lstStyle/>
          <a:p>
            <a:r>
              <a:rPr lang="en-US" dirty="0" smtClean="0"/>
              <a:t>Step 1 - Create a list of all capital assets</a:t>
            </a:r>
          </a:p>
          <a:p>
            <a:r>
              <a:rPr lang="en-US" dirty="0" smtClean="0"/>
              <a:t>Step 2 – Age</a:t>
            </a:r>
          </a:p>
          <a:p>
            <a:pPr lvl="1"/>
            <a:r>
              <a:rPr lang="en-US" dirty="0" smtClean="0"/>
              <a:t>Create a column with age</a:t>
            </a:r>
          </a:p>
          <a:p>
            <a:pPr lvl="1"/>
            <a:r>
              <a:rPr lang="en-US" dirty="0" smtClean="0"/>
              <a:t>Create a column on how long the asset is expected to last</a:t>
            </a:r>
          </a:p>
          <a:p>
            <a:r>
              <a:rPr lang="en-US" dirty="0" smtClean="0"/>
              <a:t>Step 3 – Condition</a:t>
            </a:r>
          </a:p>
          <a:p>
            <a:pPr lvl="1"/>
            <a:r>
              <a:rPr lang="en-US" dirty="0" smtClean="0"/>
              <a:t>Code them for state of condition – Great, Ok, Poor</a:t>
            </a:r>
          </a:p>
          <a:p>
            <a:r>
              <a:rPr lang="en-US" dirty="0" smtClean="0"/>
              <a:t>Step 4 – Prioritize list – Establish timeframe</a:t>
            </a:r>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15</a:t>
            </a:fld>
            <a:endParaRPr lang="en-US" dirty="0"/>
          </a:p>
        </p:txBody>
      </p:sp>
    </p:spTree>
    <p:extLst>
      <p:ext uri="{BB962C8B-B14F-4D97-AF65-F5344CB8AC3E}">
        <p14:creationId xmlns:p14="http://schemas.microsoft.com/office/powerpoint/2010/main" val="2091510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par>
                          <p:cTn id="15" fill="hold">
                            <p:stCondLst>
                              <p:cond delay="500"/>
                            </p:stCondLst>
                            <p:childTnLst>
                              <p:par>
                                <p:cTn id="16" presetID="12" presetClass="entr" presetSubtype="4"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2" end="2"/>
                                            </p:txEl>
                                          </p:spTgt>
                                        </p:tgtEl>
                                      </p:cBhvr>
                                    </p:animEffect>
                                  </p:childTnLst>
                                </p:cTn>
                              </p:par>
                            </p:childTnLst>
                          </p:cTn>
                        </p:par>
                        <p:par>
                          <p:cTn id="20" fill="hold">
                            <p:stCondLst>
                              <p:cond delay="1000"/>
                            </p:stCondLst>
                            <p:childTnLst>
                              <p:par>
                                <p:cTn id="21" presetID="12" presetClass="entr" presetSubtype="4"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4" end="4"/>
                                            </p:txEl>
                                          </p:spTgt>
                                        </p:tgtEl>
                                      </p:cBhvr>
                                    </p:animEffect>
                                  </p:childTnLst>
                                </p:cTn>
                              </p:par>
                            </p:childTnLst>
                          </p:cTn>
                        </p:par>
                        <p:par>
                          <p:cTn id="31" fill="hold">
                            <p:stCondLst>
                              <p:cond delay="500"/>
                            </p:stCondLst>
                            <p:childTnLst>
                              <p:par>
                                <p:cTn id="32" presetID="1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05800" cy="2971800"/>
          </a:xfrm>
        </p:spPr>
        <p:txBody>
          <a:bodyPr/>
          <a:lstStyle/>
          <a:p>
            <a:r>
              <a:rPr lang="en-US" sz="4800" dirty="0"/>
              <a:t>6</a:t>
            </a:r>
            <a:r>
              <a:rPr lang="en-US" sz="4800" dirty="0" smtClean="0"/>
              <a:t>. Develop a performance dashboard to stay on track</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16</a:t>
            </a:fld>
            <a:endParaRPr lang="en-US" dirty="0"/>
          </a:p>
        </p:txBody>
      </p:sp>
      <p:pic>
        <p:nvPicPr>
          <p:cNvPr id="5" name="Picture 4" descr="IMG_138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3409950"/>
            <a:ext cx="3505200" cy="2628900"/>
          </a:xfrm>
          <a:prstGeom prst="rect">
            <a:avLst/>
          </a:prstGeom>
        </p:spPr>
      </p:pic>
    </p:spTree>
    <p:extLst>
      <p:ext uri="{BB962C8B-B14F-4D97-AF65-F5344CB8AC3E}">
        <p14:creationId xmlns:p14="http://schemas.microsoft.com/office/powerpoint/2010/main" val="3465442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a:latin typeface="Rockwell" charset="0"/>
              </a:rPr>
              <a:t>Variance Analysis Example</a:t>
            </a:r>
          </a:p>
        </p:txBody>
      </p:sp>
      <p:sp>
        <p:nvSpPr>
          <p:cNvPr id="3" name="Content Placeholder 2"/>
          <p:cNvSpPr>
            <a:spLocks noGrp="1"/>
          </p:cNvSpPr>
          <p:nvPr>
            <p:ph idx="1"/>
          </p:nvPr>
        </p:nvSpPr>
        <p:spPr/>
        <p:txBody>
          <a:bodyPr/>
          <a:lstStyle/>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r>
              <a:rPr lang="en-US" sz="2000" dirty="0" smtClean="0">
                <a:cs typeface="+mn-cs"/>
              </a:rPr>
              <a:t>Tips</a:t>
            </a:r>
            <a:r>
              <a:rPr lang="en-US" sz="2000" dirty="0">
                <a:cs typeface="+mn-cs"/>
              </a:rPr>
              <a:t>:</a:t>
            </a:r>
          </a:p>
          <a:p>
            <a:pPr>
              <a:defRPr/>
            </a:pPr>
            <a:r>
              <a:rPr lang="en-US" sz="2000" dirty="0">
                <a:cs typeface="+mn-cs"/>
              </a:rPr>
              <a:t>Note that variance is always a snapshot in </a:t>
            </a:r>
            <a:r>
              <a:rPr lang="en-US" sz="2000" dirty="0" smtClean="0">
                <a:cs typeface="+mn-cs"/>
              </a:rPr>
              <a:t>time</a:t>
            </a:r>
            <a:endParaRPr lang="en-US" sz="2000" dirty="0">
              <a:cs typeface="+mn-cs"/>
            </a:endParaRPr>
          </a:p>
          <a:p>
            <a:pPr>
              <a:defRPr/>
            </a:pPr>
            <a:r>
              <a:rPr lang="en-US" sz="2000" dirty="0">
                <a:cs typeface="+mn-cs"/>
              </a:rPr>
              <a:t>Establish Process to evaluate results</a:t>
            </a:r>
          </a:p>
          <a:p>
            <a:pPr>
              <a:defRPr/>
            </a:pPr>
            <a:endParaRPr lang="en-US" dirty="0">
              <a:cs typeface="+mn-cs"/>
            </a:endParaRPr>
          </a:p>
        </p:txBody>
      </p:sp>
      <p:sp>
        <p:nvSpPr>
          <p:cNvPr id="7065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41A8D0-CB2F-924B-BFDD-034FA5B31317}" type="slidenum">
              <a:rPr lang="en-US" sz="1200">
                <a:latin typeface="Times New Roman" charset="0"/>
                <a:cs typeface="Times New Roman" charset="0"/>
              </a:rPr>
              <a:pPr eaLnBrk="1" hangingPunct="1"/>
              <a:t>17</a:t>
            </a:fld>
            <a:endParaRPr lang="en-US" sz="1200" dirty="0">
              <a:latin typeface="Times New Roman" charset="0"/>
              <a:cs typeface="Times New Roman" charset="0"/>
            </a:endParaRPr>
          </a:p>
        </p:txBody>
      </p:sp>
      <p:graphicFrame>
        <p:nvGraphicFramePr>
          <p:cNvPr id="5" name="Content Placeholder 4"/>
          <p:cNvGraphicFramePr>
            <a:graphicFrameLocks/>
          </p:cNvGraphicFramePr>
          <p:nvPr/>
        </p:nvGraphicFramePr>
        <p:xfrm>
          <a:off x="228600" y="1447800"/>
          <a:ext cx="8686800" cy="3357583"/>
        </p:xfrm>
        <a:graphic>
          <a:graphicData uri="http://schemas.openxmlformats.org/drawingml/2006/table">
            <a:tbl>
              <a:tblPr firstRow="1" bandRow="1">
                <a:tableStyleId>{B301B821-A1FF-4177-AEE7-76D212191A09}</a:tableStyleId>
              </a:tblPr>
              <a:tblGrid>
                <a:gridCol w="1447800"/>
                <a:gridCol w="1528234"/>
                <a:gridCol w="1291166"/>
                <a:gridCol w="1981200"/>
                <a:gridCol w="2438400"/>
              </a:tblGrid>
              <a:tr h="304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Rockwell"/>
                          <a:ea typeface="+mn-ea"/>
                          <a:cs typeface="Rockwell"/>
                        </a:rPr>
                        <a:t>1</a:t>
                      </a:r>
                      <a:endParaRPr kumimoji="0" lang="en-US" sz="1400" b="0" i="0" u="none" strike="noStrike" cap="none" normalizeH="0" baseline="0" dirty="0">
                        <a:ln>
                          <a:noFill/>
                        </a:ln>
                        <a:solidFill>
                          <a:schemeClr val="bg1"/>
                        </a:solidFill>
                        <a:effectLst/>
                        <a:latin typeface="Rockwell"/>
                        <a:ea typeface="ＭＳ Ｐゴシック" charset="0"/>
                        <a:cs typeface="Rockwell"/>
                      </a:endParaRPr>
                    </a:p>
                  </a:txBody>
                  <a:tcPr marL="68577" marR="68577" marT="0" marB="0" anchor="ctr" horzOverflow="overflow">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2</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3</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4</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5</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r>
              <a:tr h="1463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effectLst/>
                          <a:latin typeface="Rockwell"/>
                          <a:cs typeface="Rockwell"/>
                        </a:rPr>
                        <a:t>Category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Budgeted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smtClean="0">
                          <a:ln>
                            <a:noFill/>
                          </a:ln>
                          <a:effectLst/>
                          <a:latin typeface="Rockwell"/>
                          <a:cs typeface="Rockwell"/>
                        </a:rPr>
                        <a:t>(January – March 2014 )</a:t>
                      </a:r>
                      <a:endParaRPr kumimoji="0" lang="en-US" sz="1400" b="0" i="1" u="none" strike="noStrike" cap="none" normalizeH="0" baseline="0" dirty="0" smtClean="0">
                        <a:ln>
                          <a:noFill/>
                        </a:ln>
                        <a:solidFill>
                          <a:schemeClr val="tx1"/>
                        </a:solidFill>
                        <a:effectLst/>
                        <a:latin typeface="Rockwell"/>
                        <a:ea typeface="ＭＳ Ｐゴシック" charset="0"/>
                        <a:cs typeface="Rockwell"/>
                      </a:endParaRPr>
                    </a:p>
                  </a:txBody>
                  <a:tcPr marT="45691" marB="4569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Actual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smtClean="0">
                          <a:ln>
                            <a:noFill/>
                          </a:ln>
                          <a:effectLst/>
                          <a:latin typeface="Rockwell"/>
                          <a:cs typeface="Rockwell"/>
                        </a:rPr>
                        <a:t>(April 1, 2014)</a:t>
                      </a:r>
                      <a:endParaRPr kumimoji="0" lang="en-US" sz="1400" b="0" i="1" u="none" strike="noStrike" cap="none" normalizeH="0" baseline="0" dirty="0" smtClean="0">
                        <a:ln>
                          <a:noFill/>
                        </a:ln>
                        <a:solidFill>
                          <a:schemeClr val="tx1"/>
                        </a:solidFill>
                        <a:effectLst/>
                        <a:latin typeface="Rockwell"/>
                        <a:ea typeface="ＭＳ Ｐゴシック" charset="0"/>
                        <a:cs typeface="Rockwell"/>
                      </a:endParaRPr>
                    </a:p>
                  </a:txBody>
                  <a:tcPr marT="45691" marB="4569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Budget</a:t>
                      </a:r>
                      <a:endParaRPr kumimoji="0" lang="en-US" sz="1600" u="none" strike="noStrike" cap="none" normalizeH="0" baseline="0" dirty="0" smtClean="0">
                        <a:ln>
                          <a:noFill/>
                        </a:ln>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Budgeted – Actual </a:t>
                      </a:r>
                      <a:endParaRPr kumimoji="0" lang="en-US" sz="1600" b="0" i="0" u="none" strike="noStrike" cap="none" normalizeH="0" baseline="0" dirty="0" smtClean="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i="1" u="none" strike="noStrike" cap="none" normalizeH="0" baseline="0" dirty="0" smtClean="0">
                        <a:ln>
                          <a:noFill/>
                        </a:ln>
                        <a:solidFill>
                          <a:srgbClr val="000000"/>
                        </a:solidFill>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Spent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(Variance / Budgeted)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X 100</a:t>
                      </a:r>
                      <a:endParaRPr kumimoji="0" lang="en-US" sz="1600" i="1" u="none" strike="noStrike" cap="none" normalizeH="0" baseline="0" dirty="0" smtClean="0">
                        <a:ln>
                          <a:noFill/>
                        </a:ln>
                        <a:effectLst/>
                        <a:latin typeface="Rockwell"/>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7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Office and Technology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$17,000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$18,000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a:t>
                      </a:r>
                      <a:r>
                        <a:rPr kumimoji="0" lang="en-US" sz="1600" u="none" strike="noStrike" cap="none" normalizeH="0" baseline="0" dirty="0">
                          <a:ln>
                            <a:noFill/>
                          </a:ln>
                          <a:solidFill>
                            <a:srgbClr val="FF0000"/>
                          </a:solidFill>
                          <a:effectLst/>
                          <a:latin typeface="Rockwell"/>
                          <a:cs typeface="Rockwell"/>
                        </a:rPr>
                        <a:t>1,000</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- 6</a:t>
                      </a:r>
                      <a:r>
                        <a:rPr kumimoji="0" lang="en-US" sz="1600" u="none" strike="noStrike" cap="none" normalizeH="0" baseline="0" dirty="0">
                          <a:ln>
                            <a:noFill/>
                          </a:ln>
                          <a:solidFill>
                            <a:srgbClr val="FF0000"/>
                          </a:solidFill>
                          <a:effectLst/>
                          <a:latin typeface="Rockwell"/>
                          <a:cs typeface="Rockwell"/>
                        </a:rPr>
                        <a:t>%</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6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Utilities</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$12,000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$12,250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 </a:t>
                      </a:r>
                      <a:r>
                        <a:rPr kumimoji="0" lang="en-US" sz="1600" u="none" strike="noStrike" cap="none" normalizeH="0" baseline="0" dirty="0">
                          <a:ln>
                            <a:noFill/>
                          </a:ln>
                          <a:solidFill>
                            <a:srgbClr val="FF0000"/>
                          </a:solidFill>
                          <a:effectLst/>
                          <a:latin typeface="Rockwell"/>
                          <a:cs typeface="Rockwell"/>
                        </a:rPr>
                        <a:t>250</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-2</a:t>
                      </a:r>
                      <a:r>
                        <a:rPr kumimoji="0" lang="en-US" sz="1600" u="none" strike="noStrike" cap="none" normalizeH="0" baseline="0" dirty="0">
                          <a:ln>
                            <a:noFill/>
                          </a:ln>
                          <a:solidFill>
                            <a:srgbClr val="FF0000"/>
                          </a:solidFill>
                          <a:effectLst/>
                          <a:latin typeface="Rockwell"/>
                          <a:cs typeface="Rockwell"/>
                        </a:rPr>
                        <a:t>%</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31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Liturgical and Sacramental</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$25,000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$22,500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a:t>
                      </a:r>
                      <a:r>
                        <a:rPr kumimoji="0" lang="en-US" sz="1600" u="none" strike="noStrike" cap="none" normalizeH="0" baseline="0" dirty="0">
                          <a:ln>
                            <a:noFill/>
                          </a:ln>
                          <a:effectLst/>
                          <a:latin typeface="Rockwell"/>
                          <a:cs typeface="Rockwell"/>
                        </a:rPr>
                        <a:t>2,500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10</a:t>
                      </a:r>
                      <a:r>
                        <a:rPr kumimoji="0" lang="en-US" sz="1600" u="none" strike="noStrike" cap="none" normalizeH="0" baseline="0" dirty="0">
                          <a:ln>
                            <a:noFill/>
                          </a:ln>
                          <a:effectLst/>
                          <a:latin typeface="Rockwell"/>
                          <a:cs typeface="Rockwell"/>
                        </a:rPr>
                        <a:t>%</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Down Arrow 1"/>
          <p:cNvSpPr/>
          <p:nvPr/>
        </p:nvSpPr>
        <p:spPr>
          <a:xfrm>
            <a:off x="2209800" y="11430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7" name="Down Arrow 6"/>
          <p:cNvSpPr/>
          <p:nvPr/>
        </p:nvSpPr>
        <p:spPr>
          <a:xfrm>
            <a:off x="3657600" y="11430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8" name="Down Arrow 7"/>
          <p:cNvSpPr/>
          <p:nvPr/>
        </p:nvSpPr>
        <p:spPr>
          <a:xfrm rot="5400000">
            <a:off x="6188075" y="3381375"/>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9" name="Down Arrow 8"/>
          <p:cNvSpPr/>
          <p:nvPr/>
        </p:nvSpPr>
        <p:spPr>
          <a:xfrm rot="5400000">
            <a:off x="8229600" y="16764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Tree>
    <p:extLst>
      <p:ext uri="{BB962C8B-B14F-4D97-AF65-F5344CB8AC3E}">
        <p14:creationId xmlns:p14="http://schemas.microsoft.com/office/powerpoint/2010/main" val="396384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with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nodeType="with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nodeType="with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a:latin typeface="Rockwell" charset="0"/>
              </a:rPr>
              <a:t>Variance Analysis - Stoplight </a:t>
            </a:r>
          </a:p>
        </p:txBody>
      </p:sp>
      <p:sp>
        <p:nvSpPr>
          <p:cNvPr id="7168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9EFD25-FDA8-4C41-8A20-B31A358D46D4}" type="slidenum">
              <a:rPr lang="en-US" sz="1200">
                <a:latin typeface="Times New Roman" charset="0"/>
                <a:cs typeface="Times New Roman" charset="0"/>
              </a:rPr>
              <a:pPr eaLnBrk="1" hangingPunct="1"/>
              <a:t>18</a:t>
            </a:fld>
            <a:endParaRPr lang="en-US" sz="1200" dirty="0">
              <a:latin typeface="Times New Roman" charset="0"/>
              <a:cs typeface="Times New Roman" charset="0"/>
            </a:endParaRPr>
          </a:p>
        </p:txBody>
      </p:sp>
      <p:sp>
        <p:nvSpPr>
          <p:cNvPr id="5" name="Oval 4"/>
          <p:cNvSpPr/>
          <p:nvPr/>
        </p:nvSpPr>
        <p:spPr>
          <a:xfrm>
            <a:off x="533400" y="1911350"/>
            <a:ext cx="1143000" cy="990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33400" y="3390900"/>
            <a:ext cx="1143000" cy="990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522288" y="4789488"/>
            <a:ext cx="1143000" cy="9906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p:cNvSpPr txBox="1">
            <a:spLocks noChangeArrowheads="1"/>
          </p:cNvSpPr>
          <p:nvPr/>
        </p:nvSpPr>
        <p:spPr bwMode="auto">
          <a:xfrm>
            <a:off x="1828800" y="2286000"/>
            <a:ext cx="2438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a:t>
            </a:r>
            <a:r>
              <a:rPr lang="en-US" sz="2000" dirty="0"/>
              <a:t> - </a:t>
            </a:r>
            <a:r>
              <a:rPr lang="en-US" sz="1800" dirty="0"/>
              <a:t>Greater than 10%</a:t>
            </a:r>
          </a:p>
        </p:txBody>
      </p:sp>
      <p:sp>
        <p:nvSpPr>
          <p:cNvPr id="13" name="TextBox 12"/>
          <p:cNvSpPr txBox="1">
            <a:spLocks noChangeArrowheads="1"/>
          </p:cNvSpPr>
          <p:nvPr/>
        </p:nvSpPr>
        <p:spPr bwMode="auto">
          <a:xfrm>
            <a:off x="1828800" y="3702050"/>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a:t>
            </a:r>
            <a:r>
              <a:rPr lang="en-US" sz="2000" dirty="0"/>
              <a:t> –</a:t>
            </a:r>
            <a:r>
              <a:rPr lang="en-US" sz="1800" dirty="0"/>
              <a:t>Between 5%- 9%</a:t>
            </a:r>
          </a:p>
        </p:txBody>
      </p:sp>
      <p:sp>
        <p:nvSpPr>
          <p:cNvPr id="14" name="TextBox 13"/>
          <p:cNvSpPr txBox="1">
            <a:spLocks noChangeArrowheads="1"/>
          </p:cNvSpPr>
          <p:nvPr/>
        </p:nvSpPr>
        <p:spPr bwMode="auto">
          <a:xfrm>
            <a:off x="1839913" y="5103813"/>
            <a:ext cx="4572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 </a:t>
            </a:r>
            <a:r>
              <a:rPr lang="en-US" sz="2000" dirty="0"/>
              <a:t>–</a:t>
            </a:r>
            <a:r>
              <a:rPr lang="en-US" sz="1800" dirty="0"/>
              <a:t> </a:t>
            </a:r>
          </a:p>
          <a:p>
            <a:pPr eaLnBrk="1" hangingPunct="1"/>
            <a:r>
              <a:rPr lang="en-US" sz="1800" dirty="0"/>
              <a:t>Less than 5%</a:t>
            </a:r>
          </a:p>
        </p:txBody>
      </p:sp>
      <p:sp>
        <p:nvSpPr>
          <p:cNvPr id="7" name="Rounded Rectangle 6"/>
          <p:cNvSpPr/>
          <p:nvPr/>
        </p:nvSpPr>
        <p:spPr>
          <a:xfrm>
            <a:off x="304800" y="1676400"/>
            <a:ext cx="1524000" cy="434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7" name="Table 16"/>
          <p:cNvGraphicFramePr>
            <a:graphicFrameLocks noGrp="1"/>
          </p:cNvGraphicFramePr>
          <p:nvPr/>
        </p:nvGraphicFramePr>
        <p:xfrm>
          <a:off x="4267200" y="2124075"/>
          <a:ext cx="4656138" cy="2581274"/>
        </p:xfrm>
        <a:graphic>
          <a:graphicData uri="http://schemas.openxmlformats.org/drawingml/2006/table">
            <a:tbl>
              <a:tblPr/>
              <a:tblGrid>
                <a:gridCol w="1295400"/>
                <a:gridCol w="1752600"/>
                <a:gridCol w="1608138"/>
              </a:tblGrid>
              <a:tr h="24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4</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5</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9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Category</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 Over/Under Spent</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Analysis</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Office and Technology</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Times New Roman" charset="0"/>
                          <a:ea typeface="ＭＳ Ｐゴシック" charset="0"/>
                          <a:cs typeface="Times New Roman" charset="0"/>
                        </a:rPr>
                        <a:t>- 6</a:t>
                      </a:r>
                      <a:r>
                        <a:rPr kumimoji="0" lang="en-US" sz="1600" b="0" i="0" u="none" strike="noStrike" cap="none" normalizeH="0" baseline="0" dirty="0">
                          <a:ln>
                            <a:noFill/>
                          </a:ln>
                          <a:solidFill>
                            <a:srgbClr val="FF0000"/>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- 6</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Utilities</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Times New Roman" charset="0"/>
                          <a:ea typeface="ＭＳ Ｐゴシック" charset="0"/>
                          <a:cs typeface="Times New Roman" charset="0"/>
                        </a:rPr>
                        <a:t>- 2</a:t>
                      </a:r>
                      <a:r>
                        <a:rPr kumimoji="0" lang="en-US" sz="1600" b="0" i="0" u="none" strike="noStrike" cap="none" normalizeH="0" baseline="0" dirty="0">
                          <a:ln>
                            <a:noFill/>
                          </a:ln>
                          <a:solidFill>
                            <a:srgbClr val="FF0000"/>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- 2</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9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Liturgical and Sacramental</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10</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10</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 name="Oval 17"/>
          <p:cNvSpPr/>
          <p:nvPr/>
        </p:nvSpPr>
        <p:spPr>
          <a:xfrm>
            <a:off x="8534400" y="4267200"/>
            <a:ext cx="315913" cy="2730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p:cNvSpPr/>
          <p:nvPr/>
        </p:nvSpPr>
        <p:spPr>
          <a:xfrm>
            <a:off x="8534400" y="3048000"/>
            <a:ext cx="315913" cy="2730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flipV="1">
            <a:off x="8534400" y="3657600"/>
            <a:ext cx="315913" cy="3048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76214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par>
                          <p:cTn id="14" fill="hold" nodeType="with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0-#ppt_h/2"/>
                                          </p:val>
                                        </p:tav>
                                        <p:tav tm="100000">
                                          <p:val>
                                            <p:strVal val="#ppt_y"/>
                                          </p:val>
                                        </p:tav>
                                      </p:tavLst>
                                    </p:anim>
                                  </p:childTnLst>
                                </p:cTn>
                              </p:par>
                            </p:childTnLst>
                          </p:cTn>
                        </p:par>
                        <p:par>
                          <p:cTn id="24" fill="hold" nodeType="with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6"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par>
                          <p:cTn id="51" fill="hold" nodeType="withGroup">
                            <p:stCondLst>
                              <p:cond delay="5000"/>
                            </p:stCondLst>
                            <p:childTnLst>
                              <p:par>
                                <p:cTn id="52" presetID="9" presetClass="entr" presetSubtype="0"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childTnLst>
                          </p:cTn>
                        </p:par>
                        <p:par>
                          <p:cTn id="55" fill="hold" nodeType="afterGroup">
                            <p:stCondLst>
                              <p:cond delay="5500"/>
                            </p:stCondLst>
                            <p:childTnLst>
                              <p:par>
                                <p:cTn id="56" presetID="2" presetClass="entr" presetSubtype="8"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2000" fill="hold"/>
                                        <p:tgtEl>
                                          <p:spTgt spid="18"/>
                                        </p:tgtEl>
                                        <p:attrNameLst>
                                          <p:attrName>ppt_x</p:attrName>
                                        </p:attrNameLst>
                                      </p:cBhvr>
                                      <p:tavLst>
                                        <p:tav tm="0">
                                          <p:val>
                                            <p:strVal val="0-#ppt_w/2"/>
                                          </p:val>
                                        </p:tav>
                                        <p:tav tm="100000">
                                          <p:val>
                                            <p:strVal val="#ppt_x"/>
                                          </p:val>
                                        </p:tav>
                                      </p:tavLst>
                                    </p:anim>
                                    <p:anim calcmode="lin" valueType="num">
                                      <p:cBhvr additive="base">
                                        <p:cTn id="59" dur="2000" fill="hold"/>
                                        <p:tgtEl>
                                          <p:spTgt spid="18"/>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7500"/>
                            </p:stCondLst>
                            <p:childTnLst>
                              <p:par>
                                <p:cTn id="61" presetID="2" presetClass="entr" presetSubtype="8"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2000" fill="hold"/>
                                        <p:tgtEl>
                                          <p:spTgt spid="19"/>
                                        </p:tgtEl>
                                        <p:attrNameLst>
                                          <p:attrName>ppt_x</p:attrName>
                                        </p:attrNameLst>
                                      </p:cBhvr>
                                      <p:tavLst>
                                        <p:tav tm="0">
                                          <p:val>
                                            <p:strVal val="0-#ppt_w/2"/>
                                          </p:val>
                                        </p:tav>
                                        <p:tav tm="100000">
                                          <p:val>
                                            <p:strVal val="#ppt_x"/>
                                          </p:val>
                                        </p:tav>
                                      </p:tavLst>
                                    </p:anim>
                                    <p:anim calcmode="lin" valueType="num">
                                      <p:cBhvr additive="base">
                                        <p:cTn id="64" dur="2000" fill="hold"/>
                                        <p:tgtEl>
                                          <p:spTgt spid="19"/>
                                        </p:tgtEl>
                                        <p:attrNameLst>
                                          <p:attrName>ppt_y</p:attrName>
                                        </p:attrNameLst>
                                      </p:cBhvr>
                                      <p:tavLst>
                                        <p:tav tm="0">
                                          <p:val>
                                            <p:strVal val="#ppt_y"/>
                                          </p:val>
                                        </p:tav>
                                        <p:tav tm="100000">
                                          <p:val>
                                            <p:strVal val="#ppt_y"/>
                                          </p:val>
                                        </p:tav>
                                      </p:tavLst>
                                    </p:anim>
                                  </p:childTnLst>
                                </p:cTn>
                              </p:par>
                            </p:childTnLst>
                          </p:cTn>
                        </p:par>
                        <p:par>
                          <p:cTn id="65" fill="hold" nodeType="afterGroup">
                            <p:stCondLst>
                              <p:cond delay="9500"/>
                            </p:stCondLst>
                            <p:childTnLst>
                              <p:par>
                                <p:cTn id="66" presetID="2" presetClass="entr" presetSubtype="8"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additive="base">
                                        <p:cTn id="68" dur="2000" fill="hold"/>
                                        <p:tgtEl>
                                          <p:spTgt spid="20"/>
                                        </p:tgtEl>
                                        <p:attrNameLst>
                                          <p:attrName>ppt_x</p:attrName>
                                        </p:attrNameLst>
                                      </p:cBhvr>
                                      <p:tavLst>
                                        <p:tav tm="0">
                                          <p:val>
                                            <p:strVal val="0-#ppt_w/2"/>
                                          </p:val>
                                        </p:tav>
                                        <p:tav tm="100000">
                                          <p:val>
                                            <p:strVal val="#ppt_x"/>
                                          </p:val>
                                        </p:tav>
                                      </p:tavLst>
                                    </p:anim>
                                    <p:anim calcmode="lin" valueType="num">
                                      <p:cBhvr additive="base">
                                        <p:cTn id="69"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6" grpId="0"/>
      <p:bldP spid="13" grpId="0"/>
      <p:bldP spid="14" grpId="0"/>
      <p:bldP spid="7"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305800" cy="2971800"/>
          </a:xfrm>
        </p:spPr>
        <p:txBody>
          <a:bodyPr/>
          <a:lstStyle/>
          <a:p>
            <a:r>
              <a:rPr lang="en-US" sz="4800" dirty="0"/>
              <a:t>7</a:t>
            </a:r>
            <a:r>
              <a:rPr lang="en-US" sz="4800" dirty="0" smtClean="0"/>
              <a:t>. Safeguard parish assets with internal controls</a:t>
            </a:r>
            <a:br>
              <a:rPr lang="en-US" sz="4800" dirty="0" smtClean="0"/>
            </a:br>
            <a:r>
              <a:rPr lang="en-US" sz="4800" dirty="0" smtClean="0"/>
              <a:t/>
            </a:r>
            <a:br>
              <a:rPr lang="en-US" sz="4800" dirty="0" smtClean="0"/>
            </a:b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19</a:t>
            </a:fld>
            <a:endParaRPr lang="en-US" dirty="0"/>
          </a:p>
        </p:txBody>
      </p:sp>
      <p:pic>
        <p:nvPicPr>
          <p:cNvPr id="6" name="Picture 5" descr="IMG_65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8800" y="3200400"/>
            <a:ext cx="3048000" cy="2286000"/>
          </a:xfrm>
          <a:prstGeom prst="rect">
            <a:avLst/>
          </a:prstGeom>
        </p:spPr>
      </p:pic>
      <p:sp>
        <p:nvSpPr>
          <p:cNvPr id="4" name="Rectangle 3"/>
          <p:cNvSpPr/>
          <p:nvPr/>
        </p:nvSpPr>
        <p:spPr>
          <a:xfrm>
            <a:off x="609600" y="3352800"/>
            <a:ext cx="4800600" cy="2062103"/>
          </a:xfrm>
          <a:prstGeom prst="rect">
            <a:avLst/>
          </a:prstGeom>
        </p:spPr>
        <p:txBody>
          <a:bodyPr wrap="square">
            <a:spAutoFit/>
          </a:bodyPr>
          <a:lstStyle/>
          <a:p>
            <a:r>
              <a:rPr lang="en-US" sz="3200" dirty="0" smtClean="0">
                <a:latin typeface="Rockwell"/>
                <a:cs typeface="Rockwell"/>
              </a:rPr>
              <a:t>What are the </a:t>
            </a:r>
            <a:r>
              <a:rPr lang="en-US" sz="3200" dirty="0">
                <a:latin typeface="Rockwell"/>
                <a:cs typeface="Rockwell"/>
              </a:rPr>
              <a:t>policies and </a:t>
            </a:r>
            <a:r>
              <a:rPr lang="en-US" sz="3200" dirty="0" smtClean="0">
                <a:latin typeface="Rockwell"/>
                <a:cs typeface="Rockwell"/>
              </a:rPr>
              <a:t>procedures for </a:t>
            </a:r>
            <a:r>
              <a:rPr lang="en-US" sz="3200" dirty="0">
                <a:latin typeface="Rockwell"/>
                <a:cs typeface="Rockwell"/>
              </a:rPr>
              <a:t>safeguarding Cash, Sunday collections</a:t>
            </a:r>
            <a:r>
              <a:rPr lang="en-US" sz="3200" dirty="0" smtClean="0">
                <a:latin typeface="Rockwell"/>
                <a:cs typeface="Rockwell"/>
              </a:rPr>
              <a:t>, etc.? </a:t>
            </a:r>
            <a:endParaRPr lang="en-US" sz="3200" dirty="0">
              <a:latin typeface="Rockwell"/>
              <a:cs typeface="Rockwell"/>
            </a:endParaRPr>
          </a:p>
        </p:txBody>
      </p:sp>
    </p:spTree>
    <p:extLst>
      <p:ext uri="{BB962C8B-B14F-4D97-AF65-F5344CB8AC3E}">
        <p14:creationId xmlns:p14="http://schemas.microsoft.com/office/powerpoint/2010/main" val="13419212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par>
                          <p:cTn id="10" fill="hold">
                            <p:stCondLst>
                              <p:cond delay="2000"/>
                            </p:stCondLst>
                            <p:childTnLst>
                              <p:par>
                                <p:cTn id="11" presetID="3"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latin typeface="Rockwell" charset="0"/>
              </a:rPr>
              <a:t>Opening Comments </a:t>
            </a:r>
          </a:p>
        </p:txBody>
      </p:sp>
      <p:sp>
        <p:nvSpPr>
          <p:cNvPr id="1741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3B1843-754F-614C-816D-4636F7C37FDE}" type="slidenum">
              <a:rPr lang="en-US" sz="1200">
                <a:latin typeface="Times New Roman" charset="0"/>
                <a:cs typeface="Times New Roman" charset="0"/>
              </a:rPr>
              <a:pPr eaLnBrk="1" hangingPunct="1"/>
              <a:t>2</a:t>
            </a:fld>
            <a:endParaRPr lang="en-US" sz="1200">
              <a:latin typeface="Times New Roman" charset="0"/>
              <a:cs typeface="Times New Roman" charset="0"/>
            </a:endParaRPr>
          </a:p>
        </p:txBody>
      </p:sp>
      <p:sp>
        <p:nvSpPr>
          <p:cNvPr id="17411" name="Content Placeholder 1"/>
          <p:cNvSpPr>
            <a:spLocks noGrp="1"/>
          </p:cNvSpPr>
          <p:nvPr>
            <p:ph idx="1"/>
          </p:nvPr>
        </p:nvSpPr>
        <p:spPr>
          <a:xfrm>
            <a:off x="457200" y="1371600"/>
            <a:ext cx="8229600" cy="4525963"/>
          </a:xfrm>
        </p:spPr>
        <p:txBody>
          <a:bodyPr/>
          <a:lstStyle/>
          <a:p>
            <a:endParaRPr lang="en-US">
              <a:latin typeface="Rockwell" charset="0"/>
            </a:endParaRPr>
          </a:p>
        </p:txBody>
      </p:sp>
      <p:graphicFrame>
        <p:nvGraphicFramePr>
          <p:cNvPr id="6" name="Content Placeholder 4"/>
          <p:cNvGraphicFramePr>
            <a:graphicFrameLocks/>
          </p:cNvGraphicFramePr>
          <p:nvPr/>
        </p:nvGraphicFramePr>
        <p:xfrm>
          <a:off x="457200" y="1371600"/>
          <a:ext cx="8382000" cy="4398963"/>
        </p:xfrm>
        <a:graphic>
          <a:graphicData uri="http://schemas.openxmlformats.org/drawingml/2006/table">
            <a:tbl>
              <a:tblPr firstRow="1" bandRow="1">
                <a:tableStyleId>{6E25E649-3F16-4E02-A733-19D2CDBF48F0}</a:tableStyleId>
              </a:tblPr>
              <a:tblGrid>
                <a:gridCol w="2438400"/>
                <a:gridCol w="5943600"/>
              </a:tblGrid>
              <a:tr h="542496">
                <a:tc>
                  <a:txBody>
                    <a:bodyPr/>
                    <a:lstStyle/>
                    <a:p>
                      <a:pPr algn="ctr"/>
                      <a:r>
                        <a:rPr lang="en-US" sz="2000" dirty="0" smtClean="0">
                          <a:latin typeface="Rockwell"/>
                          <a:cs typeface="Rockwell"/>
                        </a:rPr>
                        <a:t>Goal</a:t>
                      </a:r>
                      <a:endParaRPr lang="en-US" sz="2000" dirty="0">
                        <a:latin typeface="Rockwell"/>
                        <a:cs typeface="Rockwell"/>
                      </a:endParaRPr>
                    </a:p>
                  </a:txBody>
                  <a:tcPr marT="45724" marB="45724" anchor="ctr"/>
                </a:tc>
                <a:tc>
                  <a:txBody>
                    <a:bodyPr/>
                    <a:lstStyle/>
                    <a:p>
                      <a:pPr algn="ctr"/>
                      <a:r>
                        <a:rPr lang="en-US" sz="2000" dirty="0" smtClean="0">
                          <a:latin typeface="Rockwell"/>
                          <a:cs typeface="Rockwell"/>
                        </a:rPr>
                        <a:t>Objective</a:t>
                      </a:r>
                      <a:endParaRPr lang="en-US" sz="2000" dirty="0">
                        <a:latin typeface="Rockwell"/>
                        <a:cs typeface="Rockwell"/>
                      </a:endParaRPr>
                    </a:p>
                  </a:txBody>
                  <a:tcPr marT="45724" marB="45724" anchor="ctr"/>
                </a:tc>
              </a:tr>
              <a:tr h="542496">
                <a:tc>
                  <a:txBody>
                    <a:bodyPr/>
                    <a:lstStyle/>
                    <a:p>
                      <a:pPr algn="ctr"/>
                      <a:endParaRPr lang="en-US" sz="2000" b="1" dirty="0">
                        <a:latin typeface="Rockwell"/>
                        <a:cs typeface="Rockwell"/>
                      </a:endParaRPr>
                    </a:p>
                  </a:txBody>
                  <a:tcPr marT="45724" marB="4572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Rockwell"/>
                        <a:cs typeface="Rockwell"/>
                      </a:endParaRPr>
                    </a:p>
                  </a:txBody>
                  <a:tcPr marT="45724" marB="45724" anchor="ctr"/>
                </a:tc>
              </a:tr>
              <a:tr h="591544">
                <a:tc>
                  <a:txBody>
                    <a:bodyPr/>
                    <a:lstStyle/>
                    <a:p>
                      <a:pPr algn="ctr"/>
                      <a:endParaRPr lang="en-US" sz="2000" b="1" dirty="0">
                        <a:latin typeface="Rockwell"/>
                        <a:cs typeface="Rockwell"/>
                      </a:endParaRPr>
                    </a:p>
                  </a:txBody>
                  <a:tcPr marT="45724" marB="4572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Rockwell"/>
                        <a:cs typeface="Rockwell"/>
                      </a:endParaRPr>
                    </a:p>
                  </a:txBody>
                  <a:tcPr marT="45724" marB="45724" anchor="ctr"/>
                </a:tc>
              </a:tr>
              <a:tr h="542496">
                <a:tc>
                  <a:txBody>
                    <a:bodyPr/>
                    <a:lstStyle/>
                    <a:p>
                      <a:pPr algn="ctr"/>
                      <a:endParaRPr lang="en-US" sz="2000" b="1" dirty="0">
                        <a:latin typeface="Rockwell"/>
                        <a:cs typeface="Rockwell"/>
                      </a:endParaRPr>
                    </a:p>
                  </a:txBody>
                  <a:tcPr marT="45724" marB="4572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Rockwell"/>
                        <a:cs typeface="Rockwell"/>
                      </a:endParaRPr>
                    </a:p>
                  </a:txBody>
                  <a:tcPr marT="45724" marB="45724" anchor="ctr"/>
                </a:tc>
              </a:tr>
              <a:tr h="936363">
                <a:tc>
                  <a:txBody>
                    <a:bodyPr/>
                    <a:lstStyle/>
                    <a:p>
                      <a:pPr algn="ctr"/>
                      <a:endParaRPr lang="en-US" sz="2000" b="1" dirty="0">
                        <a:latin typeface="Rockwell"/>
                        <a:cs typeface="Rockwell"/>
                      </a:endParaRPr>
                    </a:p>
                  </a:txBody>
                  <a:tcPr marT="45724" marB="4572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Rockwell"/>
                        <a:cs typeface="Rockwell"/>
                      </a:endParaRPr>
                    </a:p>
                  </a:txBody>
                  <a:tcPr marT="45724" marB="45724" anchor="ctr"/>
                </a:tc>
              </a:tr>
              <a:tr h="701072">
                <a:tc>
                  <a:txBody>
                    <a:bodyPr/>
                    <a:lstStyle/>
                    <a:p>
                      <a:pPr algn="ctr"/>
                      <a:endParaRPr lang="en-US" sz="2000" b="1" dirty="0" smtClean="0">
                        <a:latin typeface="Rockwell"/>
                        <a:cs typeface="Rockwell"/>
                      </a:endParaRPr>
                    </a:p>
                    <a:p>
                      <a:pPr algn="ctr"/>
                      <a:endParaRPr lang="en-US" sz="2000" b="1" dirty="0" smtClean="0">
                        <a:latin typeface="Rockwell"/>
                        <a:cs typeface="Rockwell"/>
                      </a:endParaRPr>
                    </a:p>
                  </a:txBody>
                  <a:tcPr marT="45724" marB="45724" anchor="ctr"/>
                </a:tc>
                <a:tc>
                  <a:txBody>
                    <a:bodyPr/>
                    <a:lstStyle/>
                    <a:p>
                      <a:endParaRPr lang="en-US" sz="2000" dirty="0">
                        <a:latin typeface="Rockwell"/>
                        <a:cs typeface="Rockwell"/>
                      </a:endParaRPr>
                    </a:p>
                  </a:txBody>
                  <a:tcPr marT="45724" marB="45724" anchor="ctr"/>
                </a:tc>
              </a:tr>
              <a:tr h="542496">
                <a:tc>
                  <a:txBody>
                    <a:bodyPr/>
                    <a:lstStyle/>
                    <a:p>
                      <a:pPr algn="ctr"/>
                      <a:endParaRPr lang="en-US" sz="2000" b="1" dirty="0" smtClean="0">
                        <a:latin typeface="Rockwell"/>
                        <a:cs typeface="Rockwell"/>
                      </a:endParaRPr>
                    </a:p>
                  </a:txBody>
                  <a:tcPr marT="45724" marB="45724"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latin typeface="Rockwell"/>
                        <a:cs typeface="Rockwell"/>
                      </a:endParaRPr>
                    </a:p>
                  </a:txBody>
                  <a:tcPr marT="45724" marB="45724" anchor="ctr"/>
                </a:tc>
              </a:tr>
            </a:tbl>
          </a:graphicData>
        </a:graphic>
      </p:graphicFrame>
      <p:sp>
        <p:nvSpPr>
          <p:cNvPr id="9" name="Content Placeholder 2"/>
          <p:cNvSpPr txBox="1">
            <a:spLocks/>
          </p:cNvSpPr>
          <p:nvPr/>
        </p:nvSpPr>
        <p:spPr bwMode="auto">
          <a:xfrm>
            <a:off x="5334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Rockwell"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ctr" hangingPunct="1">
              <a:buFont typeface="Arial" charset="0"/>
              <a:buNone/>
              <a:defRPr/>
            </a:pPr>
            <a:r>
              <a:rPr lang="en-US" sz="2400" b="1" dirty="0" smtClean="0"/>
              <a:t>Practical		</a:t>
            </a:r>
            <a:r>
              <a:rPr lang="en-US" sz="2400" dirty="0" smtClean="0"/>
              <a:t>Provide outcome-oriented solutions</a:t>
            </a:r>
          </a:p>
          <a:p>
            <a:pPr marL="0" indent="0" eaLnBrk="1" fontAlgn="ctr" hangingPunct="1">
              <a:buFont typeface="Arial" charset="0"/>
              <a:buNone/>
              <a:defRPr/>
            </a:pPr>
            <a:endParaRPr lang="en-US" sz="100" dirty="0" smtClean="0"/>
          </a:p>
          <a:p>
            <a:pPr marL="0" indent="0" eaLnBrk="1" fontAlgn="ctr" hangingPunct="1">
              <a:buFont typeface="Arial" charset="0"/>
              <a:buNone/>
              <a:defRPr/>
            </a:pPr>
            <a:endParaRPr lang="en-US" sz="600" b="1" dirty="0" smtClean="0"/>
          </a:p>
          <a:p>
            <a:pPr marL="0" indent="0" eaLnBrk="1" fontAlgn="ctr" hangingPunct="1">
              <a:buFont typeface="Arial" charset="0"/>
              <a:buNone/>
              <a:defRPr/>
            </a:pPr>
            <a:r>
              <a:rPr lang="en-US" sz="2400" b="1" dirty="0" smtClean="0"/>
              <a:t>Exciting</a:t>
            </a:r>
            <a:r>
              <a:rPr lang="en-US" sz="2400" dirty="0" smtClean="0"/>
              <a:t>		Bring energy and spirit to the topic</a:t>
            </a:r>
          </a:p>
          <a:p>
            <a:pPr marL="0" indent="0" eaLnBrk="1" fontAlgn="ctr" hangingPunct="1">
              <a:buFont typeface="Arial" charset="0"/>
              <a:buNone/>
              <a:defRPr/>
            </a:pPr>
            <a:endParaRPr lang="en-US" sz="600" b="1" dirty="0" smtClean="0"/>
          </a:p>
          <a:p>
            <a:pPr marL="0" indent="0" eaLnBrk="1" fontAlgn="ctr" hangingPunct="1">
              <a:buFont typeface="Arial" charset="0"/>
              <a:buNone/>
              <a:defRPr/>
            </a:pPr>
            <a:r>
              <a:rPr lang="en-US" sz="2400" b="1" dirty="0" smtClean="0"/>
              <a:t>Accessible</a:t>
            </a:r>
            <a:r>
              <a:rPr lang="en-US" sz="2400" dirty="0" smtClean="0"/>
              <a:t>		Learn the vocabulary of finance</a:t>
            </a:r>
          </a:p>
          <a:p>
            <a:pPr marL="0" indent="0" eaLnBrk="1" fontAlgn="ctr" hangingPunct="1">
              <a:buFont typeface="Arial" charset="0"/>
              <a:buNone/>
              <a:defRPr/>
            </a:pPr>
            <a:endParaRPr lang="en-US" sz="900" b="1" dirty="0" smtClean="0"/>
          </a:p>
          <a:p>
            <a:pPr marL="0" indent="0" eaLnBrk="1" fontAlgn="ctr" hangingPunct="1">
              <a:buFont typeface="Arial" charset="0"/>
              <a:buNone/>
              <a:defRPr/>
            </a:pPr>
            <a:r>
              <a:rPr lang="en-US" sz="2400" b="1" dirty="0" smtClean="0"/>
              <a:t>Parish-Focused</a:t>
            </a:r>
            <a:r>
              <a:rPr lang="en-US" sz="2400" dirty="0" smtClean="0"/>
              <a:t>	Discuss actual challenges/common 			questions relevant to parish life  </a:t>
            </a:r>
          </a:p>
          <a:p>
            <a:pPr marL="0" indent="0" eaLnBrk="1" fontAlgn="ctr" hangingPunct="1">
              <a:buFont typeface="Arial" charset="0"/>
              <a:buNone/>
              <a:defRPr/>
            </a:pPr>
            <a:endParaRPr lang="en-US" sz="500" b="1" dirty="0"/>
          </a:p>
          <a:p>
            <a:pPr marL="0" indent="0" eaLnBrk="1" fontAlgn="ctr" hangingPunct="1">
              <a:buFont typeface="Arial" charset="0"/>
              <a:buNone/>
              <a:defRPr/>
            </a:pPr>
            <a:r>
              <a:rPr lang="en-US" sz="2400" b="1" dirty="0" smtClean="0"/>
              <a:t>Faith-Based</a:t>
            </a:r>
            <a:r>
              <a:rPr lang="en-US" sz="2400" dirty="0" smtClean="0"/>
              <a:t>		Center topic in the life of a Christian 			community</a:t>
            </a:r>
          </a:p>
          <a:p>
            <a:pPr marL="0" indent="0" eaLnBrk="1" fontAlgn="ctr" hangingPunct="1">
              <a:buFont typeface="Arial" charset="0"/>
              <a:buNone/>
              <a:defRPr/>
            </a:pPr>
            <a:r>
              <a:rPr lang="en-US" sz="2400" b="1" dirty="0" smtClean="0"/>
              <a:t>Resourceful</a:t>
            </a:r>
            <a:r>
              <a:rPr lang="en-US" sz="2400" dirty="0"/>
              <a:t>	</a:t>
            </a:r>
            <a:r>
              <a:rPr lang="en-US" sz="2400" dirty="0" smtClean="0"/>
              <a:t>	Offer resources for further study</a:t>
            </a:r>
          </a:p>
          <a:p>
            <a:pPr>
              <a:defRPr/>
            </a:pPr>
            <a:endParaRPr lang="en-US" dirty="0"/>
          </a:p>
        </p:txBody>
      </p:sp>
    </p:spTree>
    <p:extLst>
      <p:ext uri="{BB962C8B-B14F-4D97-AF65-F5344CB8AC3E}">
        <p14:creationId xmlns:p14="http://schemas.microsoft.com/office/powerpoint/2010/main" val="37284699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par>
                          <p:cTn id="8" fill="hold" nodeType="with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animEffect transition="in" filter="wipe(left)">
                                      <p:cBhvr>
                                        <p:cTn id="11" dur="500"/>
                                        <p:tgtEl>
                                          <p:spTgt spid="9">
                                            <p:txEl>
                                              <p:pRg st="3" end="3"/>
                                            </p:txEl>
                                          </p:spTgt>
                                        </p:tgtEl>
                                      </p:cBhvr>
                                    </p:animEffect>
                                  </p:childTnLst>
                                </p:cTn>
                              </p:par>
                            </p:childTnLst>
                          </p:cTn>
                        </p:par>
                        <p:par>
                          <p:cTn id="12" fill="hold" nodeType="with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animEffect transition="in" filter="wipe(left)">
                                      <p:cBhvr>
                                        <p:cTn id="15" dur="500"/>
                                        <p:tgtEl>
                                          <p:spTgt spid="9">
                                            <p:txEl>
                                              <p:pRg st="5" end="5"/>
                                            </p:txEl>
                                          </p:spTgt>
                                        </p:tgtEl>
                                      </p:cBhvr>
                                    </p:animEffect>
                                  </p:childTnLst>
                                </p:cTn>
                              </p:par>
                            </p:childTnLst>
                          </p:cTn>
                        </p:par>
                        <p:par>
                          <p:cTn id="16" fill="hold" nodeType="with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animEffect transition="in" filter="wipe(left)">
                                      <p:cBhvr>
                                        <p:cTn id="19" dur="500"/>
                                        <p:tgtEl>
                                          <p:spTgt spid="9">
                                            <p:txEl>
                                              <p:pRg st="7" end="7"/>
                                            </p:txEl>
                                          </p:spTgt>
                                        </p:tgtEl>
                                      </p:cBhvr>
                                    </p:animEffect>
                                  </p:childTnLst>
                                </p:cTn>
                              </p:par>
                            </p:childTnLst>
                          </p:cTn>
                        </p:par>
                        <p:par>
                          <p:cTn id="20" fill="hold" nodeType="with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animEffect transition="in" filter="wipe(left)">
                                      <p:cBhvr>
                                        <p:cTn id="23" dur="500"/>
                                        <p:tgtEl>
                                          <p:spTgt spid="9">
                                            <p:txEl>
                                              <p:pRg st="9" end="9"/>
                                            </p:txEl>
                                          </p:spTgt>
                                        </p:tgtEl>
                                      </p:cBhvr>
                                    </p:animEffect>
                                  </p:childTnLst>
                                </p:cTn>
                              </p:par>
                            </p:childTnLst>
                          </p:cTn>
                        </p:par>
                        <p:par>
                          <p:cTn id="24" fill="hold" nodeType="with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animEffect transition="in" filter="wipe(left)">
                                      <p:cBhvr>
                                        <p:cTn id="27"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305800" cy="2971800"/>
          </a:xfrm>
        </p:spPr>
        <p:txBody>
          <a:bodyPr/>
          <a:lstStyle/>
          <a:p>
            <a:r>
              <a:rPr lang="en-US" dirty="0" smtClean="0"/>
              <a:t>8. Conduct a skillset analysis on your pastoral and finance councils</a:t>
            </a:r>
            <a:endParaRPr lang="en-US"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20</a:t>
            </a:fld>
            <a:endParaRPr lang="en-US" dirty="0"/>
          </a:p>
        </p:txBody>
      </p:sp>
      <p:pic>
        <p:nvPicPr>
          <p:cNvPr id="6" name="Picture 5" descr="IMG_49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352800"/>
            <a:ext cx="2667000" cy="2667000"/>
          </a:xfrm>
          <a:prstGeom prst="rect">
            <a:avLst/>
          </a:prstGeom>
        </p:spPr>
      </p:pic>
    </p:spTree>
    <p:extLst>
      <p:ext uri="{BB962C8B-B14F-4D97-AF65-F5344CB8AC3E}">
        <p14:creationId xmlns:p14="http://schemas.microsoft.com/office/powerpoint/2010/main" val="1947993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Skillset Matrix</a:t>
            </a:r>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21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01873796"/>
              </p:ext>
            </p:extLst>
          </p:nvPr>
        </p:nvGraphicFramePr>
        <p:xfrm>
          <a:off x="727853" y="1524000"/>
          <a:ext cx="7828345" cy="4268075"/>
        </p:xfrm>
        <a:graphic>
          <a:graphicData uri="http://schemas.openxmlformats.org/drawingml/2006/table">
            <a:tbl>
              <a:tblPr firstRow="1" bandRow="1">
                <a:tableStyleId>{5940675A-B579-460E-94D1-54222C63F5DA}</a:tableStyleId>
              </a:tblPr>
              <a:tblGrid>
                <a:gridCol w="1328152"/>
                <a:gridCol w="908518"/>
                <a:gridCol w="1118335"/>
                <a:gridCol w="1118335"/>
                <a:gridCol w="1118335"/>
                <a:gridCol w="974895"/>
                <a:gridCol w="1261775"/>
              </a:tblGrid>
              <a:tr h="548316">
                <a:tc>
                  <a:txBody>
                    <a:bodyPr/>
                    <a:lstStyle/>
                    <a:p>
                      <a:pPr algn="ctr"/>
                      <a:endParaRPr lang="en-US" sz="2000" dirty="0"/>
                    </a:p>
                  </a:txBody>
                  <a:tcPr marL="68580" marR="68580"/>
                </a:tc>
                <a:tc>
                  <a:txBody>
                    <a:bodyPr/>
                    <a:lstStyle/>
                    <a:p>
                      <a:pPr algn="ctr"/>
                      <a:r>
                        <a:rPr lang="en-US" sz="2000" dirty="0" smtClean="0"/>
                        <a:t>Skill #1</a:t>
                      </a:r>
                      <a:endParaRPr lang="en-US" sz="2000" dirty="0"/>
                    </a:p>
                  </a:txBody>
                  <a:tcPr marL="68580" marR="68580"/>
                </a:tc>
                <a:tc>
                  <a:txBody>
                    <a:bodyPr/>
                    <a:lstStyle/>
                    <a:p>
                      <a:pPr algn="ctr"/>
                      <a:r>
                        <a:rPr lang="en-US" sz="2000" dirty="0" smtClean="0"/>
                        <a:t>Skill #2</a:t>
                      </a:r>
                      <a:endParaRPr lang="en-US" sz="2000" dirty="0"/>
                    </a:p>
                  </a:txBody>
                  <a:tcPr marL="68580" marR="68580"/>
                </a:tc>
                <a:tc>
                  <a:txBody>
                    <a:bodyPr/>
                    <a:lstStyle/>
                    <a:p>
                      <a:pPr algn="ctr"/>
                      <a:r>
                        <a:rPr lang="en-US" sz="2000" dirty="0" smtClean="0"/>
                        <a:t>Skill #3</a:t>
                      </a:r>
                      <a:endParaRPr lang="en-US" sz="2000" dirty="0"/>
                    </a:p>
                  </a:txBody>
                  <a:tcPr marL="68580" marR="68580"/>
                </a:tc>
                <a:tc>
                  <a:txBody>
                    <a:bodyPr/>
                    <a:lstStyle/>
                    <a:p>
                      <a:pPr algn="ctr"/>
                      <a:r>
                        <a:rPr lang="en-US" sz="2000" dirty="0" smtClean="0"/>
                        <a:t>Skill #4</a:t>
                      </a:r>
                      <a:endParaRPr lang="en-US" sz="2000" dirty="0"/>
                    </a:p>
                  </a:txBody>
                  <a:tcPr marL="68580" marR="68580"/>
                </a:tc>
                <a:tc>
                  <a:txBody>
                    <a:bodyPr/>
                    <a:lstStyle/>
                    <a:p>
                      <a:pPr algn="ctr"/>
                      <a:r>
                        <a:rPr lang="en-US" sz="2000" dirty="0" smtClean="0"/>
                        <a:t>Skill #5</a:t>
                      </a:r>
                      <a:endParaRPr lang="en-US" sz="2000" dirty="0"/>
                    </a:p>
                  </a:txBody>
                  <a:tcPr marL="68580" marR="68580"/>
                </a:tc>
                <a:tc>
                  <a:txBody>
                    <a:bodyPr/>
                    <a:lstStyle/>
                    <a:p>
                      <a:pPr algn="ctr"/>
                      <a:r>
                        <a:rPr lang="en-US" sz="2000" dirty="0" smtClean="0"/>
                        <a:t>Skill #6</a:t>
                      </a:r>
                      <a:endParaRPr lang="en-US" sz="2000" dirty="0"/>
                    </a:p>
                  </a:txBody>
                  <a:tcPr marL="68580" marR="68580"/>
                </a:tc>
              </a:tr>
              <a:tr h="568660">
                <a:tc>
                  <a:txBody>
                    <a:bodyPr/>
                    <a:lstStyle/>
                    <a:p>
                      <a:pPr algn="ctr"/>
                      <a:r>
                        <a:rPr lang="en-US" sz="2000" baseline="0" dirty="0" smtClean="0"/>
                        <a:t>Person A</a:t>
                      </a:r>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r>
              <a:tr h="568660">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aseline="0" dirty="0" smtClean="0"/>
                        <a:t>Person B</a:t>
                      </a:r>
                    </a:p>
                    <a:p>
                      <a:pPr algn="ctr"/>
                      <a:endParaRPr lang="en-US" sz="2000" dirty="0"/>
                    </a:p>
                  </a:txBody>
                  <a:tcPr marL="68580" marR="68580"/>
                </a:tc>
                <a:tc>
                  <a:txBody>
                    <a:bodyPr/>
                    <a:lstStyle/>
                    <a:p>
                      <a:endParaRPr lang="en-US" dirty="0"/>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r>
              <a:tr h="744079">
                <a:tc>
                  <a:txBody>
                    <a:bodyPr/>
                    <a:lstStyle/>
                    <a:p>
                      <a:pPr algn="ctr"/>
                      <a:r>
                        <a:rPr lang="en-US" sz="2000" baseline="0" dirty="0" smtClean="0"/>
                        <a:t>Person C</a:t>
                      </a:r>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r>
              <a:tr h="568660">
                <a:tc>
                  <a:txBody>
                    <a:bodyPr/>
                    <a:lstStyle/>
                    <a:p>
                      <a:pPr algn="ctr"/>
                      <a:r>
                        <a:rPr lang="en-US" sz="2000" baseline="0" dirty="0" smtClean="0"/>
                        <a:t>Person D</a:t>
                      </a:r>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r>
              <a:tr h="568660">
                <a:tc>
                  <a:txBody>
                    <a:bodyPr/>
                    <a:lstStyle/>
                    <a:p>
                      <a:pPr algn="ctr"/>
                      <a:r>
                        <a:rPr lang="en-US" sz="2000" baseline="0" dirty="0" smtClean="0"/>
                        <a:t>Person E</a:t>
                      </a:r>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r>
              <a:tr h="568660">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sz="2000" baseline="0" dirty="0" smtClean="0"/>
                        <a:t>Person F</a:t>
                      </a:r>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r>
            </a:tbl>
          </a:graphicData>
        </a:graphic>
      </p:graphicFrame>
      <p:sp>
        <p:nvSpPr>
          <p:cNvPr id="6" name="TextBox 5"/>
          <p:cNvSpPr txBox="1"/>
          <p:nvPr/>
        </p:nvSpPr>
        <p:spPr>
          <a:xfrm>
            <a:off x="381000" y="5943600"/>
            <a:ext cx="87630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E = Expert	I = Intermediate	</a:t>
            </a:r>
            <a:r>
              <a:rPr kumimoji="0" lang="en-US" sz="1800" b="0" i="0" u="none" strike="noStrike" cap="none" spc="0" normalizeH="0" dirty="0" smtClean="0">
                <a:ln>
                  <a:noFill/>
                </a:ln>
                <a:solidFill>
                  <a:srgbClr val="000000"/>
                </a:solidFill>
                <a:effectLst/>
                <a:uFillTx/>
                <a:latin typeface="Century Gothic"/>
                <a:ea typeface="Century Gothic"/>
                <a:cs typeface="Century Gothic"/>
                <a:sym typeface="Century Gothic"/>
              </a:rPr>
              <a:t>         </a:t>
            </a: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B – Beginner       (Blank) = No Experience</a:t>
            </a:r>
          </a:p>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    XXX		       XX			      X</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961359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Skillset Matrix</a:t>
            </a:r>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22</a:t>
            </a:fld>
            <a:endParaRPr lang="en-US" dirty="0"/>
          </a:p>
        </p:txBody>
      </p:sp>
      <p:sp>
        <p:nvSpPr>
          <p:cNvPr id="5" name="Slide Number Placeholder 1"/>
          <p:cNvSpPr txBox="1">
            <a:spLocks/>
          </p:cNvSpPr>
          <p:nvPr/>
        </p:nvSpPr>
        <p:spPr>
          <a:xfrm>
            <a:off x="6739467" y="6873875"/>
            <a:ext cx="2133600" cy="365125"/>
          </a:xfrm>
          <a:prstGeom prst="rect">
            <a:avLst/>
          </a:prstGeom>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Calibri" charset="0"/>
                <a:ea typeface="ＭＳ Ｐゴシック" charset="0"/>
                <a:cs typeface="Arial"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fld id="{86CB4B4D-7CA3-9044-876B-883B54F8677D}" type="slidenum">
              <a:rPr lang="en-US" smtClean="0"/>
              <a:pPr/>
              <a:t>22</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495215766"/>
              </p:ext>
            </p:extLst>
          </p:nvPr>
        </p:nvGraphicFramePr>
        <p:xfrm>
          <a:off x="914400" y="1295400"/>
          <a:ext cx="7357534" cy="3984519"/>
        </p:xfrm>
        <a:graphic>
          <a:graphicData uri="http://schemas.openxmlformats.org/drawingml/2006/table">
            <a:tbl>
              <a:tblPr firstRow="1" bandRow="1">
                <a:tableStyleId>{5940675A-B579-460E-94D1-54222C63F5DA}</a:tableStyleId>
              </a:tblPr>
              <a:tblGrid>
                <a:gridCol w="1488132"/>
                <a:gridCol w="1339160"/>
                <a:gridCol w="1232931"/>
                <a:gridCol w="951945"/>
                <a:gridCol w="1253042"/>
                <a:gridCol w="1092324"/>
              </a:tblGrid>
              <a:tr h="548316">
                <a:tc>
                  <a:txBody>
                    <a:bodyPr/>
                    <a:lstStyle/>
                    <a:p>
                      <a:pPr algn="ctr"/>
                      <a:endParaRPr lang="en-US" sz="2000" dirty="0"/>
                    </a:p>
                  </a:txBody>
                  <a:tcPr marL="68580" marR="68580"/>
                </a:tc>
                <a:tc>
                  <a:txBody>
                    <a:bodyPr/>
                    <a:lstStyle/>
                    <a:p>
                      <a:pPr algn="ctr"/>
                      <a:r>
                        <a:rPr lang="en-US" sz="2000" dirty="0" smtClean="0"/>
                        <a:t>Budgets</a:t>
                      </a:r>
                      <a:endParaRPr lang="en-US" sz="2000" dirty="0"/>
                    </a:p>
                  </a:txBody>
                  <a:tcPr marL="68580" marR="68580"/>
                </a:tc>
                <a:tc>
                  <a:txBody>
                    <a:bodyPr/>
                    <a:lstStyle/>
                    <a:p>
                      <a:pPr algn="ctr"/>
                      <a:r>
                        <a:rPr lang="en-US" sz="2000" dirty="0" smtClean="0"/>
                        <a:t>Formation</a:t>
                      </a:r>
                      <a:endParaRPr lang="en-US" sz="2000" dirty="0"/>
                    </a:p>
                  </a:txBody>
                  <a:tcPr marL="68580" marR="68580"/>
                </a:tc>
                <a:tc>
                  <a:txBody>
                    <a:bodyPr/>
                    <a:lstStyle/>
                    <a:p>
                      <a:pPr algn="ctr"/>
                      <a:r>
                        <a:rPr lang="en-US" sz="2000" dirty="0" smtClean="0"/>
                        <a:t>Youth</a:t>
                      </a:r>
                      <a:endParaRPr lang="en-US" sz="2000" dirty="0"/>
                    </a:p>
                  </a:txBody>
                  <a:tcPr marL="68580" marR="68580"/>
                </a:tc>
                <a:tc>
                  <a:txBody>
                    <a:bodyPr/>
                    <a:lstStyle/>
                    <a:p>
                      <a:pPr algn="ctr"/>
                      <a:r>
                        <a:rPr lang="en-US" sz="2000" dirty="0" smtClean="0"/>
                        <a:t>Theology</a:t>
                      </a:r>
                      <a:endParaRPr lang="en-US" sz="2000" dirty="0"/>
                    </a:p>
                  </a:txBody>
                  <a:tcPr marL="68580" marR="68580"/>
                </a:tc>
                <a:tc>
                  <a:txBody>
                    <a:bodyPr/>
                    <a:lstStyle/>
                    <a:p>
                      <a:pPr algn="ctr"/>
                      <a:r>
                        <a:rPr lang="en-US" sz="2000" dirty="0" smtClean="0"/>
                        <a:t>Social Media</a:t>
                      </a:r>
                      <a:endParaRPr lang="en-US" sz="2000" dirty="0"/>
                    </a:p>
                  </a:txBody>
                  <a:tcPr marL="68580" marR="68580"/>
                </a:tc>
              </a:tr>
              <a:tr h="568660">
                <a:tc>
                  <a:txBody>
                    <a:bodyPr/>
                    <a:lstStyle/>
                    <a:p>
                      <a:pPr algn="ctr"/>
                      <a:r>
                        <a:rPr lang="en-US" sz="2000" dirty="0" smtClean="0"/>
                        <a:t>Pastor</a:t>
                      </a:r>
                      <a:endParaRPr lang="en-US" sz="2000" baseline="0" dirty="0" smtClean="0"/>
                    </a:p>
                  </a:txBody>
                  <a:tcPr marL="68580" marR="68580"/>
                </a:tc>
                <a:tc>
                  <a:txBody>
                    <a:bodyPr/>
                    <a:lstStyle/>
                    <a:p>
                      <a:pPr algn="ctr"/>
                      <a:r>
                        <a:rPr lang="en-US" dirty="0" smtClean="0"/>
                        <a:t>XX</a:t>
                      </a:r>
                      <a:endParaRPr lang="en-US" dirty="0"/>
                    </a:p>
                  </a:txBody>
                  <a:tcPr marL="68580" marR="68580"/>
                </a:tc>
                <a:tc>
                  <a:txBody>
                    <a:bodyPr/>
                    <a:lstStyle/>
                    <a:p>
                      <a:pPr algn="ctr"/>
                      <a:r>
                        <a:rPr lang="en-US" dirty="0" smtClean="0"/>
                        <a:t>XX</a:t>
                      </a:r>
                      <a:endParaRPr lang="en-US" dirty="0"/>
                    </a:p>
                  </a:txBody>
                  <a:tcPr marL="68580" marR="68580"/>
                </a:tc>
                <a:tc>
                  <a:txBody>
                    <a:bodyPr/>
                    <a:lstStyle/>
                    <a:p>
                      <a:pPr algn="ctr"/>
                      <a:r>
                        <a:rPr lang="en-US" dirty="0" smtClean="0"/>
                        <a:t>XX</a:t>
                      </a:r>
                      <a:endParaRPr lang="en-US" dirty="0"/>
                    </a:p>
                  </a:txBody>
                  <a:tcPr marL="68580" marR="68580"/>
                </a:tc>
                <a:tc>
                  <a:txBody>
                    <a:bodyPr/>
                    <a:lstStyle/>
                    <a:p>
                      <a:pPr algn="ctr"/>
                      <a:r>
                        <a:rPr lang="en-US" dirty="0" smtClean="0"/>
                        <a:t>XXX</a:t>
                      </a:r>
                      <a:endParaRPr lang="en-US" dirty="0"/>
                    </a:p>
                  </a:txBody>
                  <a:tcPr marL="68580" marR="68580"/>
                </a:tc>
                <a:tc>
                  <a:txBody>
                    <a:bodyPr/>
                    <a:lstStyle/>
                    <a:p>
                      <a:pPr algn="ctr"/>
                      <a:endParaRPr lang="en-US" dirty="0"/>
                    </a:p>
                  </a:txBody>
                  <a:tcPr marL="68580" marR="68580"/>
                </a:tc>
              </a:tr>
              <a:tr h="568660">
                <a:tc>
                  <a:txBody>
                    <a:bodyPr/>
                    <a:lstStyle/>
                    <a:p>
                      <a:pPr algn="ctr"/>
                      <a:r>
                        <a:rPr lang="en-US" sz="2000" dirty="0" smtClean="0"/>
                        <a:t>Acct</a:t>
                      </a:r>
                      <a:endParaRPr lang="en-US" sz="2000" dirty="0"/>
                    </a:p>
                  </a:txBody>
                  <a:tcPr marL="68580" marR="68580"/>
                </a:tc>
                <a:tc>
                  <a:txBody>
                    <a:bodyPr/>
                    <a:lstStyle/>
                    <a:p>
                      <a:pPr algn="ctr"/>
                      <a:r>
                        <a:rPr lang="en-US" dirty="0" smtClean="0"/>
                        <a:t>XXX</a:t>
                      </a:r>
                      <a:endParaRPr lang="en-US" dirty="0"/>
                    </a:p>
                  </a:txBody>
                  <a:tcPr marL="68580" marR="68580"/>
                </a:tc>
                <a:tc>
                  <a:txBody>
                    <a:bodyPr/>
                    <a:lstStyle/>
                    <a:p>
                      <a:pPr algn="ctr"/>
                      <a:endParaRPr lang="en-US" dirty="0"/>
                    </a:p>
                  </a:txBody>
                  <a:tcPr marL="68580" marR="68580"/>
                </a:tc>
                <a:tc>
                  <a:txBody>
                    <a:bodyPr/>
                    <a:lstStyle/>
                    <a:p>
                      <a:pPr algn="ctr"/>
                      <a:endParaRPr lang="en-US" dirty="0"/>
                    </a:p>
                  </a:txBody>
                  <a:tcPr marL="68580" marR="68580"/>
                </a:tc>
                <a:tc>
                  <a:txBody>
                    <a:bodyPr/>
                    <a:lstStyle/>
                    <a:p>
                      <a:pPr algn="ctr"/>
                      <a:endParaRPr lang="en-US" dirty="0"/>
                    </a:p>
                  </a:txBody>
                  <a:tcPr marL="68580" marR="68580"/>
                </a:tc>
                <a:tc>
                  <a:txBody>
                    <a:bodyPr/>
                    <a:lstStyle/>
                    <a:p>
                      <a:pPr algn="ctr"/>
                      <a:r>
                        <a:rPr lang="en-US" dirty="0" smtClean="0"/>
                        <a:t>XX</a:t>
                      </a:r>
                      <a:endParaRPr lang="en-US" dirty="0"/>
                    </a:p>
                  </a:txBody>
                  <a:tcPr marL="68580" marR="68580"/>
                </a:tc>
              </a:tr>
              <a:tr h="744079">
                <a:tc>
                  <a:txBody>
                    <a:bodyPr/>
                    <a:lstStyle/>
                    <a:p>
                      <a:pPr algn="ctr"/>
                      <a:r>
                        <a:rPr lang="en-US" sz="2000" dirty="0" smtClean="0"/>
                        <a:t>DRE</a:t>
                      </a:r>
                      <a:endParaRPr lang="en-US" sz="2000" dirty="0"/>
                    </a:p>
                  </a:txBody>
                  <a:tcPr marL="68580" marR="68580"/>
                </a:tc>
                <a:tc>
                  <a:txBody>
                    <a:bodyPr/>
                    <a:lstStyle/>
                    <a:p>
                      <a:pPr algn="ctr"/>
                      <a:r>
                        <a:rPr lang="en-US" dirty="0" smtClean="0"/>
                        <a:t>X</a:t>
                      </a:r>
                      <a:endParaRPr lang="en-US" dirty="0"/>
                    </a:p>
                  </a:txBody>
                  <a:tcPr marL="68580" marR="68580"/>
                </a:tc>
                <a:tc>
                  <a:txBody>
                    <a:bodyPr/>
                    <a:lstStyle/>
                    <a:p>
                      <a:pPr algn="ctr"/>
                      <a:r>
                        <a:rPr lang="en-US" dirty="0" smtClean="0"/>
                        <a:t>XX</a:t>
                      </a:r>
                      <a:endParaRPr lang="en-US" dirty="0"/>
                    </a:p>
                  </a:txBody>
                  <a:tcPr marL="68580" marR="68580"/>
                </a:tc>
                <a:tc>
                  <a:txBody>
                    <a:bodyPr/>
                    <a:lstStyle/>
                    <a:p>
                      <a:pPr algn="ctr"/>
                      <a:r>
                        <a:rPr lang="en-US" dirty="0" smtClean="0"/>
                        <a:t>X</a:t>
                      </a:r>
                      <a:endParaRPr lang="en-US" dirty="0"/>
                    </a:p>
                  </a:txBody>
                  <a:tcPr marL="68580" marR="68580"/>
                </a:tc>
                <a:tc>
                  <a:txBody>
                    <a:bodyPr/>
                    <a:lstStyle/>
                    <a:p>
                      <a:pPr algn="ctr"/>
                      <a:r>
                        <a:rPr lang="en-US" dirty="0" smtClean="0"/>
                        <a:t>X</a:t>
                      </a:r>
                      <a:endParaRPr lang="en-US" dirty="0"/>
                    </a:p>
                  </a:txBody>
                  <a:tcPr marL="68580" marR="68580"/>
                </a:tc>
                <a:tc>
                  <a:txBody>
                    <a:bodyPr/>
                    <a:lstStyle/>
                    <a:p>
                      <a:pPr algn="ctr"/>
                      <a:r>
                        <a:rPr lang="en-US" dirty="0" smtClean="0"/>
                        <a:t>X</a:t>
                      </a:r>
                      <a:endParaRPr lang="en-US" dirty="0"/>
                    </a:p>
                  </a:txBody>
                  <a:tcPr marL="68580" marR="68580"/>
                </a:tc>
              </a:tr>
              <a:tr h="568660">
                <a:tc>
                  <a:txBody>
                    <a:bodyPr/>
                    <a:lstStyle/>
                    <a:p>
                      <a:pPr algn="ctr"/>
                      <a:r>
                        <a:rPr lang="en-US" sz="2000" dirty="0" smtClean="0"/>
                        <a:t>Music Director</a:t>
                      </a:r>
                      <a:endParaRPr lang="en-US" sz="2000" dirty="0"/>
                    </a:p>
                  </a:txBody>
                  <a:tcPr marL="68580" marR="68580"/>
                </a:tc>
                <a:tc>
                  <a:txBody>
                    <a:bodyPr/>
                    <a:lstStyle/>
                    <a:p>
                      <a:pPr algn="ctr"/>
                      <a:r>
                        <a:rPr lang="en-US" dirty="0" smtClean="0"/>
                        <a:t>X</a:t>
                      </a:r>
                      <a:endParaRPr lang="en-US" dirty="0"/>
                    </a:p>
                  </a:txBody>
                  <a:tcPr marL="68580" marR="68580"/>
                </a:tc>
                <a:tc>
                  <a:txBody>
                    <a:bodyPr/>
                    <a:lstStyle/>
                    <a:p>
                      <a:pPr algn="ctr"/>
                      <a:endParaRPr lang="en-US" dirty="0"/>
                    </a:p>
                  </a:txBody>
                  <a:tcPr marL="68580" marR="68580"/>
                </a:tc>
                <a:tc>
                  <a:txBody>
                    <a:bodyPr/>
                    <a:lstStyle/>
                    <a:p>
                      <a:pPr algn="ctr"/>
                      <a:endParaRPr lang="en-US" dirty="0"/>
                    </a:p>
                  </a:txBody>
                  <a:tcPr marL="68580" marR="68580"/>
                </a:tc>
                <a:tc>
                  <a:txBody>
                    <a:bodyPr/>
                    <a:lstStyle/>
                    <a:p>
                      <a:pPr algn="ctr"/>
                      <a:endParaRPr lang="en-US" dirty="0"/>
                    </a:p>
                  </a:txBody>
                  <a:tcPr marL="68580" marR="68580"/>
                </a:tc>
                <a:tc>
                  <a:txBody>
                    <a:bodyPr/>
                    <a:lstStyle/>
                    <a:p>
                      <a:pPr algn="ctr"/>
                      <a:r>
                        <a:rPr lang="en-US" dirty="0" smtClean="0"/>
                        <a:t>X</a:t>
                      </a:r>
                      <a:endParaRPr lang="en-US" dirty="0"/>
                    </a:p>
                  </a:txBody>
                  <a:tcPr marL="68580" marR="68580"/>
                </a:tc>
              </a:tr>
              <a:tr h="568660">
                <a:tc>
                  <a:txBody>
                    <a:bodyPr/>
                    <a:lstStyle/>
                    <a:p>
                      <a:pPr algn="ctr"/>
                      <a:r>
                        <a:rPr lang="en-US" sz="2000" dirty="0" smtClean="0"/>
                        <a:t>Youth Coordinator</a:t>
                      </a:r>
                      <a:endParaRPr lang="en-US" sz="2000" dirty="0"/>
                    </a:p>
                  </a:txBody>
                  <a:tcPr marL="68580" marR="68580"/>
                </a:tc>
                <a:tc>
                  <a:txBody>
                    <a:bodyPr/>
                    <a:lstStyle/>
                    <a:p>
                      <a:pPr algn="ctr"/>
                      <a:endParaRPr lang="en-US" dirty="0"/>
                    </a:p>
                  </a:txBody>
                  <a:tcPr marL="68580" marR="68580"/>
                </a:tc>
                <a:tc>
                  <a:txBody>
                    <a:bodyPr/>
                    <a:lstStyle/>
                    <a:p>
                      <a:pPr algn="ctr"/>
                      <a:endParaRPr lang="en-US"/>
                    </a:p>
                  </a:txBody>
                  <a:tcPr marL="68580" marR="68580"/>
                </a:tc>
                <a:tc>
                  <a:txBody>
                    <a:bodyPr/>
                    <a:lstStyle/>
                    <a:p>
                      <a:pPr algn="ctr"/>
                      <a:r>
                        <a:rPr lang="en-US" dirty="0" smtClean="0"/>
                        <a:t>XXX</a:t>
                      </a:r>
                      <a:endParaRPr lang="en-US" dirty="0"/>
                    </a:p>
                  </a:txBody>
                  <a:tcPr marL="68580" marR="68580"/>
                </a:tc>
                <a:tc>
                  <a:txBody>
                    <a:bodyPr/>
                    <a:lstStyle/>
                    <a:p>
                      <a:pPr algn="ctr"/>
                      <a:endParaRPr lang="en-US"/>
                    </a:p>
                  </a:txBody>
                  <a:tcPr marL="68580" marR="68580"/>
                </a:tc>
                <a:tc>
                  <a:txBody>
                    <a:bodyPr/>
                    <a:lstStyle/>
                    <a:p>
                      <a:pPr algn="ctr"/>
                      <a:r>
                        <a:rPr lang="en-US" dirty="0" smtClean="0"/>
                        <a:t>XXX</a:t>
                      </a:r>
                      <a:endParaRPr lang="en-US" dirty="0"/>
                    </a:p>
                  </a:txBody>
                  <a:tcPr marL="68580" marR="68580"/>
                </a:tc>
              </a:tr>
            </a:tbl>
          </a:graphicData>
        </a:graphic>
      </p:graphicFrame>
      <p:sp>
        <p:nvSpPr>
          <p:cNvPr id="7" name="TextBox 6"/>
          <p:cNvSpPr txBox="1"/>
          <p:nvPr/>
        </p:nvSpPr>
        <p:spPr>
          <a:xfrm>
            <a:off x="533400" y="5486400"/>
            <a:ext cx="8763000"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E = Expert	I = Intermediate	</a:t>
            </a:r>
            <a:r>
              <a:rPr kumimoji="0" lang="en-US" sz="1800" b="0" i="0" u="none" strike="noStrike" cap="none" spc="0" normalizeH="0" dirty="0" smtClean="0">
                <a:ln>
                  <a:noFill/>
                </a:ln>
                <a:solidFill>
                  <a:srgbClr val="000000"/>
                </a:solidFill>
                <a:effectLst/>
                <a:uFillTx/>
                <a:latin typeface="Century Gothic"/>
                <a:ea typeface="Century Gothic"/>
                <a:cs typeface="Century Gothic"/>
                <a:sym typeface="Century Gothic"/>
              </a:rPr>
              <a:t>         </a:t>
            </a: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B – Beginner       (Blank) = No Experience</a:t>
            </a:r>
          </a:p>
          <a:p>
            <a:pPr marL="0" marR="0"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Century Gothic"/>
                <a:ea typeface="Century Gothic"/>
                <a:cs typeface="Century Gothic"/>
                <a:sym typeface="Century Gothic"/>
              </a:rPr>
              <a:t>    XXX		       XX			      X</a:t>
            </a:r>
            <a:endParaRPr kumimoji="0" lang="en-US" sz="1800" b="0" i="0" u="none" strike="noStrike" cap="none" spc="0" normalizeH="0" baseline="0" dirty="0">
              <a:ln>
                <a:noFill/>
              </a:ln>
              <a:solidFill>
                <a:srgbClr val="000000"/>
              </a:solidFill>
              <a:effectLst/>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328582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305800" cy="2971800"/>
          </a:xfrm>
        </p:spPr>
        <p:txBody>
          <a:bodyPr/>
          <a:lstStyle/>
          <a:p>
            <a:r>
              <a:rPr lang="en-US" sz="4800" dirty="0" smtClean="0"/>
              <a:t>9. Use </a:t>
            </a:r>
            <a:r>
              <a:rPr lang="en-US" sz="4800" dirty="0"/>
              <a:t>s</a:t>
            </a:r>
            <a:r>
              <a:rPr lang="en-US" sz="4800" dirty="0" smtClean="0"/>
              <a:t>tewardships tools to help with increase revenues and stabilize</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23</a:t>
            </a:fld>
            <a:endParaRPr lang="en-US" dirty="0"/>
          </a:p>
        </p:txBody>
      </p:sp>
      <p:pic>
        <p:nvPicPr>
          <p:cNvPr id="5" name="Picture 4" descr="IMG_446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3657600"/>
            <a:ext cx="3251200" cy="2438400"/>
          </a:xfrm>
          <a:prstGeom prst="rect">
            <a:avLst/>
          </a:prstGeom>
        </p:spPr>
      </p:pic>
    </p:spTree>
    <p:extLst>
      <p:ext uri="{BB962C8B-B14F-4D97-AF65-F5344CB8AC3E}">
        <p14:creationId xmlns:p14="http://schemas.microsoft.com/office/powerpoint/2010/main" val="2788051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2971800"/>
          </a:xfrm>
        </p:spPr>
        <p:txBody>
          <a:bodyPr/>
          <a:lstStyle/>
          <a:p>
            <a:r>
              <a:rPr lang="en-US" sz="4800" dirty="0" smtClean="0"/>
              <a:t>10. </a:t>
            </a:r>
            <a:r>
              <a:rPr lang="en-US" sz="4800" dirty="0"/>
              <a:t>C</a:t>
            </a:r>
            <a:r>
              <a:rPr lang="en-US" sz="4800" dirty="0" smtClean="0"/>
              <a:t>ommunicate </a:t>
            </a:r>
            <a:r>
              <a:rPr lang="en-US" sz="4800" dirty="0"/>
              <a:t>c</a:t>
            </a:r>
            <a:r>
              <a:rPr lang="en-US" sz="4800" dirty="0" smtClean="0"/>
              <a:t>hurch </a:t>
            </a:r>
            <a:r>
              <a:rPr lang="en-US" sz="4800" dirty="0"/>
              <a:t>f</a:t>
            </a:r>
            <a:r>
              <a:rPr lang="en-US" sz="4800" dirty="0" smtClean="0"/>
              <a:t>inancial </a:t>
            </a:r>
            <a:r>
              <a:rPr lang="en-US" sz="4800" dirty="0"/>
              <a:t>i</a:t>
            </a:r>
            <a:r>
              <a:rPr lang="en-US" sz="4800" dirty="0" smtClean="0"/>
              <a:t>nformation with impact and ease</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24</a:t>
            </a:fld>
            <a:endParaRPr lang="en-US" dirty="0"/>
          </a:p>
        </p:txBody>
      </p:sp>
      <p:pic>
        <p:nvPicPr>
          <p:cNvPr id="6" name="Picture 5" descr="IMG_655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9400" y="3429000"/>
            <a:ext cx="2114550" cy="2819400"/>
          </a:xfrm>
          <a:prstGeom prst="rect">
            <a:avLst/>
          </a:prstGeom>
        </p:spPr>
      </p:pic>
    </p:spTree>
    <p:extLst>
      <p:ext uri="{BB962C8B-B14F-4D97-AF65-F5344CB8AC3E}">
        <p14:creationId xmlns:p14="http://schemas.microsoft.com/office/powerpoint/2010/main" val="36359422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a:latin typeface="Rockwell" charset="0"/>
              </a:rPr>
              <a:t>How do you determine which visual to use?</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75824866"/>
              </p:ext>
            </p:extLst>
          </p:nvPr>
        </p:nvGraphicFramePr>
        <p:xfrm>
          <a:off x="3048000" y="1219200"/>
          <a:ext cx="8458200" cy="483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6FA45-A6A9-C648-91B5-A0F3ADB00B17}" type="slidenum">
              <a:rPr lang="en-US" sz="1200">
                <a:latin typeface="Times New Roman" charset="0"/>
                <a:cs typeface="Times New Roman" charset="0"/>
              </a:rPr>
              <a:pPr eaLnBrk="1" hangingPunct="1"/>
              <a:t>25</a:t>
            </a:fld>
            <a:endParaRPr lang="en-US" sz="1200" dirty="0">
              <a:latin typeface="Times New Roman" charset="0"/>
              <a:cs typeface="Times New Roman" charset="0"/>
            </a:endParaRPr>
          </a:p>
        </p:txBody>
      </p:sp>
      <p:sp>
        <p:nvSpPr>
          <p:cNvPr id="5" name="Content Placeholder 2"/>
          <p:cNvSpPr txBox="1">
            <a:spLocks/>
          </p:cNvSpPr>
          <p:nvPr/>
        </p:nvSpPr>
        <p:spPr bwMode="auto">
          <a:xfrm>
            <a:off x="457200" y="1600200"/>
            <a:ext cx="5181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Rockwell"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Rockwell"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Rockwell"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Rockwell" charset="0"/>
              </a:rPr>
              <a:t>What is your goal?</a:t>
            </a:r>
          </a:p>
          <a:p>
            <a:r>
              <a:rPr lang="en-US" dirty="0" smtClean="0">
                <a:latin typeface="Rockwell" charset="0"/>
              </a:rPr>
              <a:t>What are your criteria?</a:t>
            </a:r>
          </a:p>
          <a:p>
            <a:r>
              <a:rPr lang="en-US" dirty="0" smtClean="0">
                <a:latin typeface="Rockwell" charset="0"/>
              </a:rPr>
              <a:t>Is this better written or visualized?</a:t>
            </a:r>
          </a:p>
          <a:p>
            <a:r>
              <a:rPr lang="en-US" dirty="0" smtClean="0">
                <a:latin typeface="Rockwell" charset="0"/>
              </a:rPr>
              <a:t>What is the story that the visual is telling?</a:t>
            </a:r>
          </a:p>
          <a:p>
            <a:r>
              <a:rPr lang="en-US" dirty="0" smtClean="0">
                <a:latin typeface="Rockwell" charset="0"/>
              </a:rPr>
              <a:t>Is it clear?</a:t>
            </a:r>
          </a:p>
          <a:p>
            <a:r>
              <a:rPr lang="en-US" dirty="0" smtClean="0">
                <a:latin typeface="Rockwell" charset="0"/>
              </a:rPr>
              <a:t>Is it distinguishable?</a:t>
            </a:r>
            <a:endParaRPr lang="en-US" dirty="0">
              <a:latin typeface="Rockwell" charset="0"/>
            </a:endParaRPr>
          </a:p>
        </p:txBody>
      </p:sp>
    </p:spTree>
    <p:extLst>
      <p:ext uri="{BB962C8B-B14F-4D97-AF65-F5344CB8AC3E}">
        <p14:creationId xmlns:p14="http://schemas.microsoft.com/office/powerpoint/2010/main" val="1124306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5">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5">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ctrTitle"/>
          </p:nvPr>
        </p:nvSpPr>
        <p:spPr>
          <a:xfrm>
            <a:off x="1295400" y="533400"/>
            <a:ext cx="6705600" cy="3048000"/>
          </a:xfrm>
        </p:spPr>
        <p:txBody>
          <a:bodyPr/>
          <a:lstStyle/>
          <a:p>
            <a:pPr algn="ctr" eaLnBrk="1" hangingPunct="1"/>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r>
              <a:rPr lang="en-US" sz="4600" b="1" dirty="0">
                <a:latin typeface="Rockwell" charset="0"/>
              </a:rPr>
              <a:t>Questions</a:t>
            </a:r>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endParaRPr lang="en-US" dirty="0">
              <a:latin typeface="Rockwell" charset="0"/>
            </a:endParaRPr>
          </a:p>
        </p:txBody>
      </p:sp>
      <p:cxnSp>
        <p:nvCxnSpPr>
          <p:cNvPr id="8" name="Straight Connector 7"/>
          <p:cNvCxnSpPr/>
          <p:nvPr/>
        </p:nvCxnSpPr>
        <p:spPr>
          <a:xfrm>
            <a:off x="1295400" y="31226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pic>
        <p:nvPicPr>
          <p:cNvPr id="73731" name="Picture 2" descr="C:\Users\mcastrilli\AppData\Local\Microsoft\Windows\Temporary Internet Files\Content.IE5\MI30J9RY\MC90043154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22844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ubtitle 2"/>
          <p:cNvSpPr>
            <a:spLocks noGrp="1"/>
          </p:cNvSpPr>
          <p:nvPr>
            <p:ph type="subTitle" idx="1"/>
          </p:nvPr>
        </p:nvSpPr>
        <p:spPr>
          <a:xfrm>
            <a:off x="3505200" y="3276600"/>
            <a:ext cx="5334000" cy="2590800"/>
          </a:xfrm>
        </p:spPr>
        <p:txBody>
          <a:bodyPr/>
          <a:lstStyle/>
          <a:p>
            <a:pPr algn="l" eaLnBrk="1" hangingPunct="1"/>
            <a:r>
              <a:rPr lang="en-US" sz="2400" b="1" dirty="0">
                <a:solidFill>
                  <a:schemeClr val="tx1"/>
                </a:solidFill>
                <a:latin typeface="Rockwell" charset="0"/>
              </a:rPr>
              <a:t>For further questions or discussion, please do not hesitate to contact me at:</a:t>
            </a:r>
          </a:p>
          <a:p>
            <a:pPr eaLnBrk="1" hangingPunct="1"/>
            <a:r>
              <a:rPr lang="en-US" sz="2400" b="1" dirty="0">
                <a:solidFill>
                  <a:schemeClr val="tx1"/>
                </a:solidFill>
                <a:latin typeface="Rockwell" charset="0"/>
              </a:rPr>
              <a:t>Michael Castrilli</a:t>
            </a:r>
          </a:p>
          <a:p>
            <a:pPr eaLnBrk="1" hangingPunct="1"/>
            <a:r>
              <a:rPr lang="en-US" sz="2400" b="1" dirty="0" err="1" smtClean="0">
                <a:solidFill>
                  <a:schemeClr val="tx1"/>
                </a:solidFill>
                <a:latin typeface="Rockwell" charset="0"/>
              </a:rPr>
              <a:t>Michael.castrilli@villanova.edu</a:t>
            </a:r>
            <a:endParaRPr lang="en-US" sz="2400" b="1" dirty="0">
              <a:solidFill>
                <a:schemeClr val="tx1"/>
              </a:solidFill>
              <a:latin typeface="Rockwell" charset="0"/>
            </a:endParaRPr>
          </a:p>
          <a:p>
            <a:pPr eaLnBrk="1" hangingPunct="1"/>
            <a:r>
              <a:rPr lang="en-US" sz="2400" b="1" dirty="0">
                <a:solidFill>
                  <a:schemeClr val="tx1"/>
                </a:solidFill>
                <a:latin typeface="Rockwell" charset="0"/>
              </a:rPr>
              <a:t>(202) 262-7969</a:t>
            </a:r>
          </a:p>
        </p:txBody>
      </p:sp>
      <p:sp>
        <p:nvSpPr>
          <p:cNvPr id="73733" name="Slide Number Placeholder 3"/>
          <p:cNvSpPr>
            <a:spLocks noGrp="1"/>
          </p:cNvSpPr>
          <p:nvPr>
            <p:ph type="sldNum" sz="quarter" idx="12"/>
          </p:nvPr>
        </p:nvSpPr>
        <p:spPr bwMode="auto">
          <a:xfrm>
            <a:off x="7543800" y="65532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F20E6A5B-3DDA-A84C-8520-993580B43430}" type="slidenum">
              <a:rPr lang="en-US" sz="1200">
                <a:latin typeface="Times New Roman" charset="0"/>
                <a:cs typeface="Times New Roman" charset="0"/>
              </a:rPr>
              <a:pPr algn="ctr" eaLnBrk="1" hangingPunct="1"/>
              <a:t>26</a:t>
            </a:fld>
            <a:endParaRPr lang="en-US" sz="1200" dirty="0">
              <a:latin typeface="Times New Roman" charset="0"/>
              <a:cs typeface="Times New Roman" charset="0"/>
            </a:endParaRPr>
          </a:p>
        </p:txBody>
      </p:sp>
    </p:spTree>
    <p:extLst>
      <p:ext uri="{BB962C8B-B14F-4D97-AF65-F5344CB8AC3E}">
        <p14:creationId xmlns:p14="http://schemas.microsoft.com/office/powerpoint/2010/main" val="26825581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Table of Contents</a:t>
            </a:r>
            <a:endParaRPr lang="en-US" dirty="0"/>
          </a:p>
        </p:txBody>
      </p:sp>
      <p:sp>
        <p:nvSpPr>
          <p:cNvPr id="3" name="Content Placeholder 2"/>
          <p:cNvSpPr>
            <a:spLocks noGrp="1"/>
          </p:cNvSpPr>
          <p:nvPr>
            <p:ph idx="1"/>
          </p:nvPr>
        </p:nvSpPr>
        <p:spPr/>
        <p:txBody>
          <a:bodyPr/>
          <a:lstStyle/>
          <a:p>
            <a:pPr marL="514350" indent="-514350">
              <a:buAutoNum type="alphaUcPeriod"/>
            </a:pPr>
            <a:r>
              <a:rPr lang="en-US" dirty="0" smtClean="0"/>
              <a:t>Financial Management Terms</a:t>
            </a:r>
          </a:p>
          <a:p>
            <a:pPr marL="514350" indent="-514350">
              <a:buAutoNum type="alphaUcPeriod"/>
            </a:pPr>
            <a:r>
              <a:rPr lang="en-US" dirty="0" smtClean="0"/>
              <a:t>Cost Benefit Analysis</a:t>
            </a:r>
          </a:p>
          <a:p>
            <a:pPr marL="514350" indent="-514350">
              <a:buAutoNum type="alphaUcPeriod"/>
            </a:pPr>
            <a:r>
              <a:rPr lang="en-US" dirty="0" smtClean="0"/>
              <a:t>Time Value of Money </a:t>
            </a:r>
            <a:endParaRPr lang="en-US" dirty="0"/>
          </a:p>
          <a:p>
            <a:pPr marL="514350" indent="-514350">
              <a:buAutoNum type="alphaUcPeriod"/>
            </a:pPr>
            <a:r>
              <a:rPr lang="en-US" dirty="0" smtClean="0"/>
              <a:t>Breakeven Analysis</a:t>
            </a:r>
          </a:p>
          <a:p>
            <a:pPr marL="514350" indent="-514350">
              <a:buAutoNum type="alphaUcPeriod"/>
            </a:pPr>
            <a:r>
              <a:rPr lang="en-US" dirty="0" smtClean="0"/>
              <a:t>Activity Based Costing</a:t>
            </a:r>
          </a:p>
          <a:p>
            <a:pPr marL="514350" indent="-514350">
              <a:buAutoNum type="alphaUcPeriod"/>
            </a:pPr>
            <a:r>
              <a:rPr lang="en-US" dirty="0" smtClean="0"/>
              <a:t>Qualitative Scoring</a:t>
            </a:r>
          </a:p>
          <a:p>
            <a:pPr marL="514350" indent="-514350">
              <a:buAutoNum type="alphaUcPeriod"/>
            </a:pPr>
            <a:r>
              <a:rPr lang="en-US" dirty="0" smtClean="0"/>
              <a:t>Technological Resources</a:t>
            </a:r>
          </a:p>
          <a:p>
            <a:pPr marL="514350" indent="-514350">
              <a:buAutoNum type="alphaUcPeriod"/>
            </a:pPr>
            <a:r>
              <a:rPr lang="en-US" dirty="0" smtClean="0"/>
              <a:t>Succession Planning</a:t>
            </a:r>
          </a:p>
          <a:p>
            <a:pPr marL="0" indent="0">
              <a:buNone/>
            </a:pPr>
            <a:endParaRPr lang="en-US" dirty="0" smtClean="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27</a:t>
            </a:fld>
            <a:endParaRPr lang="en-US" dirty="0"/>
          </a:p>
        </p:txBody>
      </p:sp>
    </p:spTree>
    <p:extLst>
      <p:ext uri="{BB962C8B-B14F-4D97-AF65-F5344CB8AC3E}">
        <p14:creationId xmlns:p14="http://schemas.microsoft.com/office/powerpoint/2010/main" val="16353985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Slides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4176F4FA-76D7-E54A-9A7E-6326CA83825F}" type="slidenum">
              <a:rPr lang="en-US" smtClean="0"/>
              <a:pPr>
                <a:defRPr/>
              </a:pPr>
              <a:t>28</a:t>
            </a:fld>
            <a:endParaRPr lang="en-US" dirty="0"/>
          </a:p>
        </p:txBody>
      </p:sp>
    </p:spTree>
    <p:extLst>
      <p:ext uri="{BB962C8B-B14F-4D97-AF65-F5344CB8AC3E}">
        <p14:creationId xmlns:p14="http://schemas.microsoft.com/office/powerpoint/2010/main" val="311712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22"/>
          <p:cNvSpPr/>
          <p:nvPr/>
        </p:nvSpPr>
        <p:spPr bwMode="auto">
          <a:xfrm>
            <a:off x="381000" y="1371600"/>
            <a:ext cx="8534400" cy="4572000"/>
          </a:xfrm>
          <a:custGeom>
            <a:avLst/>
            <a:gdLst>
              <a:gd name="connsiteX0" fmla="*/ 0 w 1818679"/>
              <a:gd name="connsiteY0" fmla="*/ 119472 h 1194717"/>
              <a:gd name="connsiteX1" fmla="*/ 119472 w 1818679"/>
              <a:gd name="connsiteY1" fmla="*/ 0 h 1194717"/>
              <a:gd name="connsiteX2" fmla="*/ 1699207 w 1818679"/>
              <a:gd name="connsiteY2" fmla="*/ 0 h 1194717"/>
              <a:gd name="connsiteX3" fmla="*/ 1818679 w 1818679"/>
              <a:gd name="connsiteY3" fmla="*/ 119472 h 1194717"/>
              <a:gd name="connsiteX4" fmla="*/ 1818679 w 1818679"/>
              <a:gd name="connsiteY4" fmla="*/ 1075245 h 1194717"/>
              <a:gd name="connsiteX5" fmla="*/ 1699207 w 1818679"/>
              <a:gd name="connsiteY5" fmla="*/ 1194717 h 1194717"/>
              <a:gd name="connsiteX6" fmla="*/ 119472 w 1818679"/>
              <a:gd name="connsiteY6" fmla="*/ 1194717 h 1194717"/>
              <a:gd name="connsiteX7" fmla="*/ 0 w 1818679"/>
              <a:gd name="connsiteY7" fmla="*/ 1075245 h 1194717"/>
              <a:gd name="connsiteX8" fmla="*/ 0 w 1818679"/>
              <a:gd name="connsiteY8" fmla="*/ 119472 h 11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1194717">
                <a:moveTo>
                  <a:pt x="0" y="119472"/>
                </a:moveTo>
                <a:cubicBezTo>
                  <a:pt x="0" y="53489"/>
                  <a:pt x="53489" y="0"/>
                  <a:pt x="119472" y="0"/>
                </a:cubicBezTo>
                <a:lnTo>
                  <a:pt x="1699207" y="0"/>
                </a:lnTo>
                <a:cubicBezTo>
                  <a:pt x="1765190" y="0"/>
                  <a:pt x="1818679" y="53489"/>
                  <a:pt x="1818679" y="119472"/>
                </a:cubicBezTo>
                <a:lnTo>
                  <a:pt x="1818679" y="1075245"/>
                </a:lnTo>
                <a:cubicBezTo>
                  <a:pt x="1818679" y="1141228"/>
                  <a:pt x="1765190" y="1194717"/>
                  <a:pt x="1699207" y="1194717"/>
                </a:cubicBezTo>
                <a:lnTo>
                  <a:pt x="119472" y="1194717"/>
                </a:lnTo>
                <a:cubicBezTo>
                  <a:pt x="53489" y="1194717"/>
                  <a:pt x="0" y="1141228"/>
                  <a:pt x="0" y="1075245"/>
                </a:cubicBezTo>
                <a:lnTo>
                  <a:pt x="0" y="119472"/>
                </a:lnTo>
                <a:close/>
              </a:path>
            </a:pathLst>
          </a:custGeom>
          <a:solidFill>
            <a:schemeClr val="accent1">
              <a:lumMod val="20000"/>
              <a:lumOff val="80000"/>
            </a:schemeClr>
          </a:solidFill>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80712" tIns="69282" rIns="80712" bIns="69282" spcCol="1270"/>
          <a:lstStyle/>
          <a:p>
            <a:pPr algn="ctr" defTabSz="800100">
              <a:lnSpc>
                <a:spcPct val="90000"/>
              </a:lnSpc>
              <a:spcAft>
                <a:spcPct val="35000"/>
              </a:spcAft>
              <a:defRPr/>
            </a:pPr>
            <a:r>
              <a:rPr lang="en-US" sz="2400" b="1" dirty="0">
                <a:solidFill>
                  <a:schemeClr val="tx1"/>
                </a:solidFill>
                <a:latin typeface="Rockwell"/>
                <a:cs typeface="Rockwell"/>
              </a:rPr>
              <a:t>Strategic Plan - Mission - Vision</a:t>
            </a:r>
          </a:p>
        </p:txBody>
      </p:sp>
      <p:sp>
        <p:nvSpPr>
          <p:cNvPr id="21508" name="Title 1"/>
          <p:cNvSpPr>
            <a:spLocks noGrp="1"/>
          </p:cNvSpPr>
          <p:nvPr>
            <p:ph type="title"/>
          </p:nvPr>
        </p:nvSpPr>
        <p:spPr>
          <a:xfrm>
            <a:off x="381000" y="228600"/>
            <a:ext cx="8763000" cy="1143000"/>
          </a:xfrm>
        </p:spPr>
        <p:txBody>
          <a:bodyPr/>
          <a:lstStyle/>
          <a:p>
            <a:r>
              <a:rPr lang="en-US" dirty="0">
                <a:latin typeface="Rockwell" charset="0"/>
              </a:rPr>
              <a:t>Church Budgeting and Financial Management</a:t>
            </a:r>
          </a:p>
        </p:txBody>
      </p:sp>
      <p:sp>
        <p:nvSpPr>
          <p:cNvPr id="2150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3466F9-B1E7-4A42-A329-244F27249286}" type="slidenum">
              <a:rPr lang="en-US" sz="1200">
                <a:latin typeface="Times New Roman" charset="0"/>
                <a:cs typeface="Times New Roman" charset="0"/>
              </a:rPr>
              <a:pPr eaLnBrk="1" hangingPunct="1"/>
              <a:t>29</a:t>
            </a:fld>
            <a:endParaRPr lang="en-US" sz="1200" dirty="0">
              <a:latin typeface="Times New Roman" charset="0"/>
              <a:cs typeface="Times New Roman" charset="0"/>
            </a:endParaRPr>
          </a:p>
        </p:txBody>
      </p:sp>
      <p:grpSp>
        <p:nvGrpSpPr>
          <p:cNvPr id="20" name="Group 19"/>
          <p:cNvGrpSpPr>
            <a:grpSpLocks/>
          </p:cNvGrpSpPr>
          <p:nvPr/>
        </p:nvGrpSpPr>
        <p:grpSpPr bwMode="auto">
          <a:xfrm>
            <a:off x="1144588" y="1905000"/>
            <a:ext cx="2273300" cy="3962400"/>
            <a:chOff x="1143874" y="1371600"/>
            <a:chExt cx="2273349" cy="3962400"/>
          </a:xfrm>
        </p:grpSpPr>
        <p:sp>
          <p:nvSpPr>
            <p:cNvPr id="9" name="Freeform 8"/>
            <p:cNvSpPr>
              <a:spLocks/>
            </p:cNvSpPr>
            <p:nvPr/>
          </p:nvSpPr>
          <p:spPr bwMode="auto">
            <a:xfrm>
              <a:off x="1143874" y="1371600"/>
              <a:ext cx="2273349" cy="3962400"/>
            </a:xfrm>
            <a:custGeom>
              <a:avLst/>
              <a:gdLst>
                <a:gd name="T0" fmla="*/ 0 w 2273349"/>
                <a:gd name="T1" fmla="*/ 227335 h 3962400"/>
                <a:gd name="T2" fmla="*/ 227335 w 2273349"/>
                <a:gd name="T3" fmla="*/ 0 h 3962400"/>
                <a:gd name="T4" fmla="*/ 2046014 w 2273349"/>
                <a:gd name="T5" fmla="*/ 0 h 3962400"/>
                <a:gd name="T6" fmla="*/ 2273349 w 2273349"/>
                <a:gd name="T7" fmla="*/ 227335 h 3962400"/>
                <a:gd name="T8" fmla="*/ 2273349 w 2273349"/>
                <a:gd name="T9" fmla="*/ 3735065 h 3962400"/>
                <a:gd name="T10" fmla="*/ 2046014 w 2273349"/>
                <a:gd name="T11" fmla="*/ 3962400 h 3962400"/>
                <a:gd name="T12" fmla="*/ 227335 w 2273349"/>
                <a:gd name="T13" fmla="*/ 3962400 h 3962400"/>
                <a:gd name="T14" fmla="*/ 0 w 2273349"/>
                <a:gd name="T15" fmla="*/ 3735065 h 3962400"/>
                <a:gd name="T16" fmla="*/ 0 w 2273349"/>
                <a:gd name="T17" fmla="*/ 227335 h 3962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3349"/>
                <a:gd name="T28" fmla="*/ 0 h 3962400"/>
                <a:gd name="T29" fmla="*/ 2273349 w 2273349"/>
                <a:gd name="T30" fmla="*/ 3962400 h 3962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3349" h="3962400">
                  <a:moveTo>
                    <a:pt x="0" y="227335"/>
                  </a:moveTo>
                  <a:cubicBezTo>
                    <a:pt x="0" y="101781"/>
                    <a:pt x="101781" y="0"/>
                    <a:pt x="227335" y="0"/>
                  </a:cubicBezTo>
                  <a:lnTo>
                    <a:pt x="2046014" y="0"/>
                  </a:lnTo>
                  <a:cubicBezTo>
                    <a:pt x="2171568" y="0"/>
                    <a:pt x="2273349" y="101781"/>
                    <a:pt x="2273349" y="227335"/>
                  </a:cubicBezTo>
                  <a:lnTo>
                    <a:pt x="2273349" y="3735065"/>
                  </a:lnTo>
                  <a:cubicBezTo>
                    <a:pt x="2273349" y="3860619"/>
                    <a:pt x="2171568" y="3962400"/>
                    <a:pt x="2046014" y="3962400"/>
                  </a:cubicBezTo>
                  <a:lnTo>
                    <a:pt x="227335" y="3962400"/>
                  </a:lnTo>
                  <a:cubicBezTo>
                    <a:pt x="101781" y="3962400"/>
                    <a:pt x="0" y="3860619"/>
                    <a:pt x="0" y="3735065"/>
                  </a:cubicBezTo>
                  <a:lnTo>
                    <a:pt x="0" y="227335"/>
                  </a:lnTo>
                  <a:close/>
                </a:path>
              </a:pathLst>
            </a:custGeom>
            <a:solidFill>
              <a:srgbClr val="FFFFFF"/>
            </a:solidFill>
            <a:ln w="9525">
              <a:solidFill>
                <a:schemeClr val="tx1"/>
              </a:solidFill>
              <a:miter lim="800000"/>
              <a:headEnd/>
              <a:tailEnd/>
            </a:ln>
            <a:effectLst>
              <a:outerShdw blurRad="40000" dist="23000" dir="5400000" rotWithShape="0">
                <a:srgbClr val="000000">
                  <a:alpha val="34999"/>
                </a:srgbClr>
              </a:outerShdw>
            </a:effectLst>
            <a:extLst/>
          </p:spPr>
          <p:txBody>
            <a:bodyPr tIns="91440" bIns="2865120" anchor="ctr"/>
            <a:lstStyle/>
            <a:p>
              <a:pPr algn="ctr" defTabSz="1066800">
                <a:lnSpc>
                  <a:spcPct val="90000"/>
                </a:lnSpc>
                <a:spcAft>
                  <a:spcPct val="35000"/>
                </a:spcAft>
                <a:defRPr/>
              </a:pPr>
              <a:r>
                <a:rPr lang="en-US" sz="2400" b="1" dirty="0">
                  <a:solidFill>
                    <a:schemeClr val="dk1">
                      <a:hueOff val="0"/>
                      <a:satOff val="0"/>
                      <a:lumOff val="0"/>
                      <a:alphaOff val="0"/>
                    </a:schemeClr>
                  </a:solidFill>
                  <a:latin typeface="+mn-lt"/>
                  <a:ea typeface="+mn-ea"/>
                  <a:cs typeface="+mn-cs"/>
                </a:rPr>
                <a:t>Resource Allocation </a:t>
              </a:r>
            </a:p>
          </p:txBody>
        </p:sp>
        <p:sp>
          <p:nvSpPr>
            <p:cNvPr id="10" name="Freeform 9"/>
            <p:cNvSpPr/>
            <p:nvPr/>
          </p:nvSpPr>
          <p:spPr>
            <a:xfrm>
              <a:off x="1371209" y="2561480"/>
              <a:ext cx="1818679" cy="1194717"/>
            </a:xfrm>
            <a:custGeom>
              <a:avLst/>
              <a:gdLst>
                <a:gd name="connsiteX0" fmla="*/ 0 w 1818679"/>
                <a:gd name="connsiteY0" fmla="*/ 119472 h 1194717"/>
                <a:gd name="connsiteX1" fmla="*/ 119472 w 1818679"/>
                <a:gd name="connsiteY1" fmla="*/ 0 h 1194717"/>
                <a:gd name="connsiteX2" fmla="*/ 1699207 w 1818679"/>
                <a:gd name="connsiteY2" fmla="*/ 0 h 1194717"/>
                <a:gd name="connsiteX3" fmla="*/ 1818679 w 1818679"/>
                <a:gd name="connsiteY3" fmla="*/ 119472 h 1194717"/>
                <a:gd name="connsiteX4" fmla="*/ 1818679 w 1818679"/>
                <a:gd name="connsiteY4" fmla="*/ 1075245 h 1194717"/>
                <a:gd name="connsiteX5" fmla="*/ 1699207 w 1818679"/>
                <a:gd name="connsiteY5" fmla="*/ 1194717 h 1194717"/>
                <a:gd name="connsiteX6" fmla="*/ 119472 w 1818679"/>
                <a:gd name="connsiteY6" fmla="*/ 1194717 h 1194717"/>
                <a:gd name="connsiteX7" fmla="*/ 0 w 1818679"/>
                <a:gd name="connsiteY7" fmla="*/ 1075245 h 1194717"/>
                <a:gd name="connsiteX8" fmla="*/ 0 w 1818679"/>
                <a:gd name="connsiteY8" fmla="*/ 119472 h 11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1194717">
                  <a:moveTo>
                    <a:pt x="0" y="119472"/>
                  </a:moveTo>
                  <a:cubicBezTo>
                    <a:pt x="0" y="53489"/>
                    <a:pt x="53489" y="0"/>
                    <a:pt x="119472" y="0"/>
                  </a:cubicBezTo>
                  <a:lnTo>
                    <a:pt x="1699207" y="0"/>
                  </a:lnTo>
                  <a:cubicBezTo>
                    <a:pt x="1765190" y="0"/>
                    <a:pt x="1818679" y="53489"/>
                    <a:pt x="1818679" y="119472"/>
                  </a:cubicBezTo>
                  <a:lnTo>
                    <a:pt x="1818679" y="1075245"/>
                  </a:lnTo>
                  <a:cubicBezTo>
                    <a:pt x="1818679" y="1141228"/>
                    <a:pt x="1765190" y="1194717"/>
                    <a:pt x="1699207" y="1194717"/>
                  </a:cubicBezTo>
                  <a:lnTo>
                    <a:pt x="119472" y="1194717"/>
                  </a:lnTo>
                  <a:cubicBezTo>
                    <a:pt x="53489" y="1194717"/>
                    <a:pt x="0" y="1141228"/>
                    <a:pt x="0" y="1075245"/>
                  </a:cubicBezTo>
                  <a:lnTo>
                    <a:pt x="0" y="119472"/>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80712" tIns="69282" rIns="80712" bIns="69282" spcCol="1270" anchor="ctr"/>
            <a:lstStyle/>
            <a:p>
              <a:pPr algn="ctr" defTabSz="800100">
                <a:lnSpc>
                  <a:spcPct val="90000"/>
                </a:lnSpc>
                <a:spcAft>
                  <a:spcPct val="35000"/>
                </a:spcAft>
                <a:defRPr/>
              </a:pPr>
              <a:r>
                <a:rPr lang="en-US" dirty="0"/>
                <a:t>Budget Formulation</a:t>
              </a:r>
            </a:p>
          </p:txBody>
        </p:sp>
        <p:sp>
          <p:nvSpPr>
            <p:cNvPr id="11" name="Freeform 10"/>
            <p:cNvSpPr/>
            <p:nvPr/>
          </p:nvSpPr>
          <p:spPr>
            <a:xfrm>
              <a:off x="1371209" y="3940001"/>
              <a:ext cx="1818679" cy="1194717"/>
            </a:xfrm>
            <a:custGeom>
              <a:avLst/>
              <a:gdLst>
                <a:gd name="connsiteX0" fmla="*/ 0 w 1818679"/>
                <a:gd name="connsiteY0" fmla="*/ 119472 h 1194717"/>
                <a:gd name="connsiteX1" fmla="*/ 119472 w 1818679"/>
                <a:gd name="connsiteY1" fmla="*/ 0 h 1194717"/>
                <a:gd name="connsiteX2" fmla="*/ 1699207 w 1818679"/>
                <a:gd name="connsiteY2" fmla="*/ 0 h 1194717"/>
                <a:gd name="connsiteX3" fmla="*/ 1818679 w 1818679"/>
                <a:gd name="connsiteY3" fmla="*/ 119472 h 1194717"/>
                <a:gd name="connsiteX4" fmla="*/ 1818679 w 1818679"/>
                <a:gd name="connsiteY4" fmla="*/ 1075245 h 1194717"/>
                <a:gd name="connsiteX5" fmla="*/ 1699207 w 1818679"/>
                <a:gd name="connsiteY5" fmla="*/ 1194717 h 1194717"/>
                <a:gd name="connsiteX6" fmla="*/ 119472 w 1818679"/>
                <a:gd name="connsiteY6" fmla="*/ 1194717 h 1194717"/>
                <a:gd name="connsiteX7" fmla="*/ 0 w 1818679"/>
                <a:gd name="connsiteY7" fmla="*/ 1075245 h 1194717"/>
                <a:gd name="connsiteX8" fmla="*/ 0 w 1818679"/>
                <a:gd name="connsiteY8" fmla="*/ 119472 h 119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1194717">
                  <a:moveTo>
                    <a:pt x="0" y="119472"/>
                  </a:moveTo>
                  <a:cubicBezTo>
                    <a:pt x="0" y="53489"/>
                    <a:pt x="53489" y="0"/>
                    <a:pt x="119472" y="0"/>
                  </a:cubicBezTo>
                  <a:lnTo>
                    <a:pt x="1699207" y="0"/>
                  </a:lnTo>
                  <a:cubicBezTo>
                    <a:pt x="1765190" y="0"/>
                    <a:pt x="1818679" y="53489"/>
                    <a:pt x="1818679" y="119472"/>
                  </a:cubicBezTo>
                  <a:lnTo>
                    <a:pt x="1818679" y="1075245"/>
                  </a:lnTo>
                  <a:cubicBezTo>
                    <a:pt x="1818679" y="1141228"/>
                    <a:pt x="1765190" y="1194717"/>
                    <a:pt x="1699207" y="1194717"/>
                  </a:cubicBezTo>
                  <a:lnTo>
                    <a:pt x="119472" y="1194717"/>
                  </a:lnTo>
                  <a:cubicBezTo>
                    <a:pt x="53489" y="1194717"/>
                    <a:pt x="0" y="1141228"/>
                    <a:pt x="0" y="1075245"/>
                  </a:cubicBezTo>
                  <a:lnTo>
                    <a:pt x="0" y="119472"/>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80712" tIns="69282" rIns="80712" bIns="69282" spcCol="1270" anchor="ctr"/>
            <a:lstStyle/>
            <a:p>
              <a:pPr algn="ctr" defTabSz="800100">
                <a:lnSpc>
                  <a:spcPct val="90000"/>
                </a:lnSpc>
                <a:spcAft>
                  <a:spcPct val="35000"/>
                </a:spcAft>
                <a:defRPr/>
              </a:pPr>
              <a:r>
                <a:rPr lang="en-US" dirty="0"/>
                <a:t>Income, Expenses, Forecasting and Baselines</a:t>
              </a:r>
            </a:p>
          </p:txBody>
        </p:sp>
      </p:grpSp>
      <p:grpSp>
        <p:nvGrpSpPr>
          <p:cNvPr id="21" name="Group 20"/>
          <p:cNvGrpSpPr>
            <a:grpSpLocks/>
          </p:cNvGrpSpPr>
          <p:nvPr/>
        </p:nvGrpSpPr>
        <p:grpSpPr bwMode="auto">
          <a:xfrm>
            <a:off x="3589338" y="1905000"/>
            <a:ext cx="2273300" cy="3962400"/>
            <a:chOff x="3587725" y="1371600"/>
            <a:chExt cx="2273349" cy="3962400"/>
          </a:xfrm>
        </p:grpSpPr>
        <p:sp>
          <p:nvSpPr>
            <p:cNvPr id="12" name="Freeform 11"/>
            <p:cNvSpPr>
              <a:spLocks/>
            </p:cNvSpPr>
            <p:nvPr/>
          </p:nvSpPr>
          <p:spPr bwMode="auto">
            <a:xfrm>
              <a:off x="3587725" y="1371600"/>
              <a:ext cx="2273349" cy="3962400"/>
            </a:xfrm>
            <a:custGeom>
              <a:avLst/>
              <a:gdLst>
                <a:gd name="T0" fmla="*/ 0 w 2273349"/>
                <a:gd name="T1" fmla="*/ 227335 h 3962400"/>
                <a:gd name="T2" fmla="*/ 227335 w 2273349"/>
                <a:gd name="T3" fmla="*/ 0 h 3962400"/>
                <a:gd name="T4" fmla="*/ 2046014 w 2273349"/>
                <a:gd name="T5" fmla="*/ 0 h 3962400"/>
                <a:gd name="T6" fmla="*/ 2273349 w 2273349"/>
                <a:gd name="T7" fmla="*/ 227335 h 3962400"/>
                <a:gd name="T8" fmla="*/ 2273349 w 2273349"/>
                <a:gd name="T9" fmla="*/ 3735065 h 3962400"/>
                <a:gd name="T10" fmla="*/ 2046014 w 2273349"/>
                <a:gd name="T11" fmla="*/ 3962400 h 3962400"/>
                <a:gd name="T12" fmla="*/ 227335 w 2273349"/>
                <a:gd name="T13" fmla="*/ 3962400 h 3962400"/>
                <a:gd name="T14" fmla="*/ 0 w 2273349"/>
                <a:gd name="T15" fmla="*/ 3735065 h 3962400"/>
                <a:gd name="T16" fmla="*/ 0 w 2273349"/>
                <a:gd name="T17" fmla="*/ 227335 h 3962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3349"/>
                <a:gd name="T28" fmla="*/ 0 h 3962400"/>
                <a:gd name="T29" fmla="*/ 2273349 w 2273349"/>
                <a:gd name="T30" fmla="*/ 3962400 h 3962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3349" h="3962400">
                  <a:moveTo>
                    <a:pt x="0" y="227335"/>
                  </a:moveTo>
                  <a:cubicBezTo>
                    <a:pt x="0" y="101781"/>
                    <a:pt x="101781" y="0"/>
                    <a:pt x="227335" y="0"/>
                  </a:cubicBezTo>
                  <a:lnTo>
                    <a:pt x="2046014" y="0"/>
                  </a:lnTo>
                  <a:cubicBezTo>
                    <a:pt x="2171568" y="0"/>
                    <a:pt x="2273349" y="101781"/>
                    <a:pt x="2273349" y="227335"/>
                  </a:cubicBezTo>
                  <a:lnTo>
                    <a:pt x="2273349" y="3735065"/>
                  </a:lnTo>
                  <a:cubicBezTo>
                    <a:pt x="2273349" y="3860619"/>
                    <a:pt x="2171568" y="3962400"/>
                    <a:pt x="2046014" y="3962400"/>
                  </a:cubicBezTo>
                  <a:lnTo>
                    <a:pt x="227335" y="3962400"/>
                  </a:lnTo>
                  <a:cubicBezTo>
                    <a:pt x="101781" y="3962400"/>
                    <a:pt x="0" y="3860619"/>
                    <a:pt x="0" y="3735065"/>
                  </a:cubicBezTo>
                  <a:lnTo>
                    <a:pt x="0" y="227335"/>
                  </a:lnTo>
                  <a:close/>
                </a:path>
              </a:pathLst>
            </a:custGeom>
            <a:solidFill>
              <a:srgbClr val="FFFFFF"/>
            </a:solidFill>
            <a:ln w="9525">
              <a:solidFill>
                <a:schemeClr val="tx1"/>
              </a:solidFill>
              <a:miter lim="800000"/>
              <a:headEnd/>
              <a:tailEnd/>
            </a:ln>
            <a:effectLst>
              <a:outerShdw blurRad="40000" dist="23000" dir="5400000" rotWithShape="0">
                <a:srgbClr val="000000">
                  <a:alpha val="34999"/>
                </a:srgbClr>
              </a:outerShdw>
            </a:effectLst>
            <a:extLst/>
          </p:spPr>
          <p:txBody>
            <a:bodyPr tIns="91440" bIns="2865120" anchor="ctr"/>
            <a:lstStyle/>
            <a:p>
              <a:pPr algn="ctr" defTabSz="1066800">
                <a:lnSpc>
                  <a:spcPct val="90000"/>
                </a:lnSpc>
                <a:spcAft>
                  <a:spcPct val="35000"/>
                </a:spcAft>
                <a:defRPr/>
              </a:pPr>
              <a:r>
                <a:rPr lang="en-US" sz="2400" b="1" dirty="0">
                  <a:solidFill>
                    <a:schemeClr val="dk1">
                      <a:hueOff val="0"/>
                      <a:satOff val="0"/>
                      <a:lumOff val="0"/>
                      <a:alphaOff val="0"/>
                    </a:schemeClr>
                  </a:solidFill>
                  <a:latin typeface="+mn-lt"/>
                  <a:ea typeface="+mn-ea"/>
                  <a:cs typeface="+mn-cs"/>
                </a:rPr>
                <a:t>Financial Execution &amp; Control</a:t>
              </a:r>
            </a:p>
          </p:txBody>
        </p:sp>
        <p:sp>
          <p:nvSpPr>
            <p:cNvPr id="13" name="Freeform 12"/>
            <p:cNvSpPr/>
            <p:nvPr/>
          </p:nvSpPr>
          <p:spPr>
            <a:xfrm>
              <a:off x="3815060" y="2560658"/>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Control Procedures</a:t>
              </a:r>
            </a:p>
          </p:txBody>
        </p:sp>
        <p:sp>
          <p:nvSpPr>
            <p:cNvPr id="14" name="Freeform 13"/>
            <p:cNvSpPr/>
            <p:nvPr/>
          </p:nvSpPr>
          <p:spPr>
            <a:xfrm>
              <a:off x="3815060" y="3458873"/>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Variance Analysis</a:t>
              </a:r>
            </a:p>
          </p:txBody>
        </p:sp>
        <p:sp>
          <p:nvSpPr>
            <p:cNvPr id="15" name="Freeform 14"/>
            <p:cNvSpPr/>
            <p:nvPr/>
          </p:nvSpPr>
          <p:spPr>
            <a:xfrm>
              <a:off x="3815060" y="4357088"/>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Reporting</a:t>
              </a:r>
            </a:p>
          </p:txBody>
        </p:sp>
      </p:grpSp>
      <p:grpSp>
        <p:nvGrpSpPr>
          <p:cNvPr id="22" name="Group 21"/>
          <p:cNvGrpSpPr>
            <a:grpSpLocks/>
          </p:cNvGrpSpPr>
          <p:nvPr/>
        </p:nvGrpSpPr>
        <p:grpSpPr bwMode="auto">
          <a:xfrm>
            <a:off x="6032500" y="1905000"/>
            <a:ext cx="2273300" cy="3962400"/>
            <a:chOff x="6031576" y="1371600"/>
            <a:chExt cx="2273349" cy="3962400"/>
          </a:xfrm>
        </p:grpSpPr>
        <p:sp>
          <p:nvSpPr>
            <p:cNvPr id="16" name="Freeform 15"/>
            <p:cNvSpPr>
              <a:spLocks/>
            </p:cNvSpPr>
            <p:nvPr/>
          </p:nvSpPr>
          <p:spPr bwMode="auto">
            <a:xfrm>
              <a:off x="6031576" y="1371600"/>
              <a:ext cx="2273349" cy="3962400"/>
            </a:xfrm>
            <a:custGeom>
              <a:avLst/>
              <a:gdLst>
                <a:gd name="T0" fmla="*/ 0 w 2273349"/>
                <a:gd name="T1" fmla="*/ 227335 h 3962400"/>
                <a:gd name="T2" fmla="*/ 227335 w 2273349"/>
                <a:gd name="T3" fmla="*/ 0 h 3962400"/>
                <a:gd name="T4" fmla="*/ 2046014 w 2273349"/>
                <a:gd name="T5" fmla="*/ 0 h 3962400"/>
                <a:gd name="T6" fmla="*/ 2273349 w 2273349"/>
                <a:gd name="T7" fmla="*/ 227335 h 3962400"/>
                <a:gd name="T8" fmla="*/ 2273349 w 2273349"/>
                <a:gd name="T9" fmla="*/ 3735065 h 3962400"/>
                <a:gd name="T10" fmla="*/ 2046014 w 2273349"/>
                <a:gd name="T11" fmla="*/ 3962400 h 3962400"/>
                <a:gd name="T12" fmla="*/ 227335 w 2273349"/>
                <a:gd name="T13" fmla="*/ 3962400 h 3962400"/>
                <a:gd name="T14" fmla="*/ 0 w 2273349"/>
                <a:gd name="T15" fmla="*/ 3735065 h 3962400"/>
                <a:gd name="T16" fmla="*/ 0 w 2273349"/>
                <a:gd name="T17" fmla="*/ 227335 h 3962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73349"/>
                <a:gd name="T28" fmla="*/ 0 h 3962400"/>
                <a:gd name="T29" fmla="*/ 2273349 w 2273349"/>
                <a:gd name="T30" fmla="*/ 3962400 h 3962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73349" h="3962400">
                  <a:moveTo>
                    <a:pt x="0" y="227335"/>
                  </a:moveTo>
                  <a:cubicBezTo>
                    <a:pt x="0" y="101781"/>
                    <a:pt x="101781" y="0"/>
                    <a:pt x="227335" y="0"/>
                  </a:cubicBezTo>
                  <a:lnTo>
                    <a:pt x="2046014" y="0"/>
                  </a:lnTo>
                  <a:cubicBezTo>
                    <a:pt x="2171568" y="0"/>
                    <a:pt x="2273349" y="101781"/>
                    <a:pt x="2273349" y="227335"/>
                  </a:cubicBezTo>
                  <a:lnTo>
                    <a:pt x="2273349" y="3735065"/>
                  </a:lnTo>
                  <a:cubicBezTo>
                    <a:pt x="2273349" y="3860619"/>
                    <a:pt x="2171568" y="3962400"/>
                    <a:pt x="2046014" y="3962400"/>
                  </a:cubicBezTo>
                  <a:lnTo>
                    <a:pt x="227335" y="3962400"/>
                  </a:lnTo>
                  <a:cubicBezTo>
                    <a:pt x="101781" y="3962400"/>
                    <a:pt x="0" y="3860619"/>
                    <a:pt x="0" y="3735065"/>
                  </a:cubicBezTo>
                  <a:lnTo>
                    <a:pt x="0" y="227335"/>
                  </a:lnTo>
                  <a:close/>
                </a:path>
              </a:pathLst>
            </a:custGeom>
            <a:solidFill>
              <a:srgbClr val="FFFFFF"/>
            </a:solidFill>
            <a:ln w="9525">
              <a:solidFill>
                <a:schemeClr val="tx1"/>
              </a:solidFill>
              <a:miter lim="800000"/>
              <a:headEnd/>
              <a:tailEnd/>
            </a:ln>
            <a:effectLst>
              <a:outerShdw blurRad="40000" dist="23000" dir="5400000" rotWithShape="0">
                <a:srgbClr val="000000">
                  <a:alpha val="34999"/>
                </a:srgbClr>
              </a:outerShdw>
            </a:effectLst>
            <a:extLst/>
          </p:spPr>
          <p:txBody>
            <a:bodyPr tIns="91440" bIns="2865120" anchor="ctr"/>
            <a:lstStyle/>
            <a:p>
              <a:pPr algn="ctr" defTabSz="1066800">
                <a:lnSpc>
                  <a:spcPct val="90000"/>
                </a:lnSpc>
                <a:spcAft>
                  <a:spcPct val="35000"/>
                </a:spcAft>
                <a:defRPr/>
              </a:pPr>
              <a:r>
                <a:rPr lang="en-US" sz="2400" b="1" dirty="0">
                  <a:solidFill>
                    <a:schemeClr val="dk1">
                      <a:hueOff val="0"/>
                      <a:satOff val="0"/>
                      <a:lumOff val="0"/>
                      <a:alphaOff val="0"/>
                    </a:schemeClr>
                  </a:solidFill>
                  <a:latin typeface="+mn-lt"/>
                  <a:ea typeface="+mn-ea"/>
                  <a:cs typeface="+mn-cs"/>
                </a:rPr>
                <a:t>Financial Analysis</a:t>
              </a:r>
            </a:p>
          </p:txBody>
        </p:sp>
        <p:sp>
          <p:nvSpPr>
            <p:cNvPr id="17" name="Freeform 16"/>
            <p:cNvSpPr/>
            <p:nvPr/>
          </p:nvSpPr>
          <p:spPr>
            <a:xfrm>
              <a:off x="6258910" y="2560658"/>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Cost Benefit Analysis</a:t>
              </a:r>
            </a:p>
          </p:txBody>
        </p:sp>
        <p:sp>
          <p:nvSpPr>
            <p:cNvPr id="18" name="Freeform 17"/>
            <p:cNvSpPr/>
            <p:nvPr/>
          </p:nvSpPr>
          <p:spPr>
            <a:xfrm>
              <a:off x="6258910" y="3458873"/>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Breakeven Analysis</a:t>
              </a:r>
            </a:p>
          </p:txBody>
        </p:sp>
        <p:sp>
          <p:nvSpPr>
            <p:cNvPr id="19" name="Freeform 18"/>
            <p:cNvSpPr/>
            <p:nvPr/>
          </p:nvSpPr>
          <p:spPr>
            <a:xfrm>
              <a:off x="6258910" y="4357088"/>
              <a:ext cx="1818679" cy="778452"/>
            </a:xfrm>
            <a:custGeom>
              <a:avLst/>
              <a:gdLst>
                <a:gd name="connsiteX0" fmla="*/ 0 w 1818679"/>
                <a:gd name="connsiteY0" fmla="*/ 77845 h 778452"/>
                <a:gd name="connsiteX1" fmla="*/ 77845 w 1818679"/>
                <a:gd name="connsiteY1" fmla="*/ 0 h 778452"/>
                <a:gd name="connsiteX2" fmla="*/ 1740834 w 1818679"/>
                <a:gd name="connsiteY2" fmla="*/ 0 h 778452"/>
                <a:gd name="connsiteX3" fmla="*/ 1818679 w 1818679"/>
                <a:gd name="connsiteY3" fmla="*/ 77845 h 778452"/>
                <a:gd name="connsiteX4" fmla="*/ 1818679 w 1818679"/>
                <a:gd name="connsiteY4" fmla="*/ 700607 h 778452"/>
                <a:gd name="connsiteX5" fmla="*/ 1740834 w 1818679"/>
                <a:gd name="connsiteY5" fmla="*/ 778452 h 778452"/>
                <a:gd name="connsiteX6" fmla="*/ 77845 w 1818679"/>
                <a:gd name="connsiteY6" fmla="*/ 778452 h 778452"/>
                <a:gd name="connsiteX7" fmla="*/ 0 w 1818679"/>
                <a:gd name="connsiteY7" fmla="*/ 700607 h 778452"/>
                <a:gd name="connsiteX8" fmla="*/ 0 w 1818679"/>
                <a:gd name="connsiteY8" fmla="*/ 77845 h 77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8679" h="778452">
                  <a:moveTo>
                    <a:pt x="0" y="77845"/>
                  </a:moveTo>
                  <a:cubicBezTo>
                    <a:pt x="0" y="34852"/>
                    <a:pt x="34852" y="0"/>
                    <a:pt x="77845" y="0"/>
                  </a:cubicBezTo>
                  <a:lnTo>
                    <a:pt x="1740834" y="0"/>
                  </a:lnTo>
                  <a:cubicBezTo>
                    <a:pt x="1783827" y="0"/>
                    <a:pt x="1818679" y="34852"/>
                    <a:pt x="1818679" y="77845"/>
                  </a:cubicBezTo>
                  <a:lnTo>
                    <a:pt x="1818679" y="700607"/>
                  </a:lnTo>
                  <a:cubicBezTo>
                    <a:pt x="1818679" y="743600"/>
                    <a:pt x="1783827" y="778452"/>
                    <a:pt x="1740834" y="778452"/>
                  </a:cubicBezTo>
                  <a:lnTo>
                    <a:pt x="77845" y="778452"/>
                  </a:lnTo>
                  <a:cubicBezTo>
                    <a:pt x="34852" y="778452"/>
                    <a:pt x="0" y="743600"/>
                    <a:pt x="0" y="700607"/>
                  </a:cubicBezTo>
                  <a:lnTo>
                    <a:pt x="0" y="77845"/>
                  </a:lnTo>
                  <a:close/>
                </a:path>
              </a:pathLst>
            </a:custGeom>
            <a:ln>
              <a:solidFill>
                <a:schemeClr val="tx1"/>
              </a:solidFill>
            </a:ln>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lIns="68520" tIns="57090" rIns="68520" bIns="57090" spcCol="1270" anchor="ctr"/>
            <a:lstStyle/>
            <a:p>
              <a:pPr algn="ctr" defTabSz="800100">
                <a:lnSpc>
                  <a:spcPct val="90000"/>
                </a:lnSpc>
                <a:spcAft>
                  <a:spcPct val="35000"/>
                </a:spcAft>
                <a:defRPr/>
              </a:pPr>
              <a:r>
                <a:rPr lang="en-US" dirty="0"/>
                <a:t>Activity Based Costing</a:t>
              </a:r>
            </a:p>
          </p:txBody>
        </p:sp>
      </p:grpSp>
      <p:sp>
        <p:nvSpPr>
          <p:cNvPr id="21513" name="Rectangle 3"/>
          <p:cNvSpPr>
            <a:spLocks noChangeArrowheads="1"/>
          </p:cNvSpPr>
          <p:nvPr/>
        </p:nvSpPr>
        <p:spPr bwMode="auto">
          <a:xfrm>
            <a:off x="996950" y="3733800"/>
            <a:ext cx="753745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2810767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57200" y="258763"/>
            <a:ext cx="8229600" cy="1143000"/>
          </a:xfrm>
        </p:spPr>
        <p:txBody>
          <a:bodyPr/>
          <a:lstStyle/>
          <a:p>
            <a:r>
              <a:rPr lang="en-US" dirty="0">
                <a:latin typeface="Rockwell" charset="0"/>
              </a:rPr>
              <a:t>Resources</a:t>
            </a:r>
          </a:p>
        </p:txBody>
      </p:sp>
      <p:sp>
        <p:nvSpPr>
          <p:cNvPr id="18435" name="Content Placeholder 2"/>
          <p:cNvSpPr>
            <a:spLocks noGrp="1"/>
          </p:cNvSpPr>
          <p:nvPr>
            <p:ph idx="1"/>
          </p:nvPr>
        </p:nvSpPr>
        <p:spPr>
          <a:xfrm>
            <a:off x="533400" y="1447800"/>
            <a:ext cx="3505200" cy="4525963"/>
          </a:xfrm>
        </p:spPr>
        <p:txBody>
          <a:bodyPr/>
          <a:lstStyle/>
          <a:p>
            <a:pPr>
              <a:defRPr/>
            </a:pPr>
            <a:r>
              <a:rPr lang="en-US" dirty="0" smtClean="0">
                <a:ea typeface="+mn-ea"/>
                <a:cs typeface="+mn-cs"/>
              </a:rPr>
              <a:t>Bibliography</a:t>
            </a:r>
          </a:p>
          <a:p>
            <a:pPr>
              <a:defRPr/>
            </a:pPr>
            <a:r>
              <a:rPr lang="en-US" dirty="0" smtClean="0">
                <a:ea typeface="+mn-ea"/>
                <a:cs typeface="+mn-cs"/>
              </a:rPr>
              <a:t>Terminology</a:t>
            </a:r>
          </a:p>
          <a:p>
            <a:pPr marL="0" indent="0">
              <a:buFont typeface="Arial" charset="0"/>
              <a:buNone/>
              <a:defRPr/>
            </a:pPr>
            <a:endParaRPr lang="en-US" dirty="0">
              <a:ea typeface="+mn-ea"/>
              <a:cs typeface="+mn-cs"/>
            </a:endParaRPr>
          </a:p>
        </p:txBody>
      </p:sp>
      <p:sp>
        <p:nvSpPr>
          <p:cNvPr id="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4EA9519-160D-4D4F-96B1-CD5F7226B6E6}" type="slidenum">
              <a:rPr lang="en-US" sz="1200">
                <a:latin typeface="Times New Roman" charset="0"/>
                <a:cs typeface="Times New Roman" charset="0"/>
              </a:rPr>
              <a:pPr eaLnBrk="1" hangingPunct="1"/>
              <a:t>3</a:t>
            </a:fld>
            <a:endParaRPr lang="en-US" sz="1200" dirty="0">
              <a:latin typeface="Times New Roman" charset="0"/>
              <a:cs typeface="Times New Roman" charset="0"/>
            </a:endParaRPr>
          </a:p>
        </p:txBody>
      </p:sp>
      <p:pic>
        <p:nvPicPr>
          <p:cNvPr id="5" name="Picture 4" descr="Screen Shot 2017-06-06 at 8.42.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762000"/>
            <a:ext cx="4318000" cy="539750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116544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down)">
                                      <p:cBhvr>
                                        <p:cTn id="7" dur="580">
                                          <p:stCondLst>
                                            <p:cond delay="0"/>
                                          </p:stCondLst>
                                        </p:cTn>
                                        <p:tgtEl>
                                          <p:spTgt spid="18435">
                                            <p:txEl>
                                              <p:pRg st="0" end="0"/>
                                            </p:txEl>
                                          </p:spTgt>
                                        </p:tgtEl>
                                      </p:cBhvr>
                                    </p:animEffect>
                                    <p:anim calcmode="lin" valueType="num">
                                      <p:cBhvr>
                                        <p:cTn id="8" dur="1822" tmFilter="0,0; 0.14,0.36; 0.43,0.73; 0.71,0.91; 1.0,1.0">
                                          <p:stCondLst>
                                            <p:cond delay="0"/>
                                          </p:stCondLst>
                                        </p:cTn>
                                        <p:tgtEl>
                                          <p:spTgt spid="1843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43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43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43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43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8435">
                                            <p:txEl>
                                              <p:pRg st="0" end="0"/>
                                            </p:txEl>
                                          </p:spTgt>
                                        </p:tgtEl>
                                      </p:cBhvr>
                                      <p:to x="100000" y="60000"/>
                                    </p:animScale>
                                    <p:animScale>
                                      <p:cBhvr>
                                        <p:cTn id="14" dur="166" decel="50000">
                                          <p:stCondLst>
                                            <p:cond delay="676"/>
                                          </p:stCondLst>
                                        </p:cTn>
                                        <p:tgtEl>
                                          <p:spTgt spid="18435">
                                            <p:txEl>
                                              <p:pRg st="0" end="0"/>
                                            </p:txEl>
                                          </p:spTgt>
                                        </p:tgtEl>
                                      </p:cBhvr>
                                      <p:to x="100000" y="100000"/>
                                    </p:animScale>
                                    <p:animScale>
                                      <p:cBhvr>
                                        <p:cTn id="15" dur="26">
                                          <p:stCondLst>
                                            <p:cond delay="1312"/>
                                          </p:stCondLst>
                                        </p:cTn>
                                        <p:tgtEl>
                                          <p:spTgt spid="18435">
                                            <p:txEl>
                                              <p:pRg st="0" end="0"/>
                                            </p:txEl>
                                          </p:spTgt>
                                        </p:tgtEl>
                                      </p:cBhvr>
                                      <p:to x="100000" y="80000"/>
                                    </p:animScale>
                                    <p:animScale>
                                      <p:cBhvr>
                                        <p:cTn id="16" dur="166" decel="50000">
                                          <p:stCondLst>
                                            <p:cond delay="1338"/>
                                          </p:stCondLst>
                                        </p:cTn>
                                        <p:tgtEl>
                                          <p:spTgt spid="18435">
                                            <p:txEl>
                                              <p:pRg st="0" end="0"/>
                                            </p:txEl>
                                          </p:spTgt>
                                        </p:tgtEl>
                                      </p:cBhvr>
                                      <p:to x="100000" y="100000"/>
                                    </p:animScale>
                                    <p:animScale>
                                      <p:cBhvr>
                                        <p:cTn id="17" dur="26">
                                          <p:stCondLst>
                                            <p:cond delay="1642"/>
                                          </p:stCondLst>
                                        </p:cTn>
                                        <p:tgtEl>
                                          <p:spTgt spid="18435">
                                            <p:txEl>
                                              <p:pRg st="0" end="0"/>
                                            </p:txEl>
                                          </p:spTgt>
                                        </p:tgtEl>
                                      </p:cBhvr>
                                      <p:to x="100000" y="90000"/>
                                    </p:animScale>
                                    <p:animScale>
                                      <p:cBhvr>
                                        <p:cTn id="18" dur="166" decel="50000">
                                          <p:stCondLst>
                                            <p:cond delay="1668"/>
                                          </p:stCondLst>
                                        </p:cTn>
                                        <p:tgtEl>
                                          <p:spTgt spid="18435">
                                            <p:txEl>
                                              <p:pRg st="0" end="0"/>
                                            </p:txEl>
                                          </p:spTgt>
                                        </p:tgtEl>
                                      </p:cBhvr>
                                      <p:to x="100000" y="100000"/>
                                    </p:animScale>
                                    <p:animScale>
                                      <p:cBhvr>
                                        <p:cTn id="19" dur="26">
                                          <p:stCondLst>
                                            <p:cond delay="1808"/>
                                          </p:stCondLst>
                                        </p:cTn>
                                        <p:tgtEl>
                                          <p:spTgt spid="18435">
                                            <p:txEl>
                                              <p:pRg st="0" end="0"/>
                                            </p:txEl>
                                          </p:spTgt>
                                        </p:tgtEl>
                                      </p:cBhvr>
                                      <p:to x="100000" y="95000"/>
                                    </p:animScale>
                                    <p:animScale>
                                      <p:cBhvr>
                                        <p:cTn id="20" dur="166" decel="50000">
                                          <p:stCondLst>
                                            <p:cond delay="1834"/>
                                          </p:stCondLst>
                                        </p:cTn>
                                        <p:tgtEl>
                                          <p:spTgt spid="18435">
                                            <p:txEl>
                                              <p:pRg st="0" end="0"/>
                                            </p:txEl>
                                          </p:spTgt>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18435">
                                            <p:txEl>
                                              <p:pRg st="1" end="1"/>
                                            </p:txEl>
                                          </p:spTgt>
                                        </p:tgtEl>
                                        <p:attrNameLst>
                                          <p:attrName>style.visibility</p:attrName>
                                        </p:attrNameLst>
                                      </p:cBhvr>
                                      <p:to>
                                        <p:strVal val="visible"/>
                                      </p:to>
                                    </p:set>
                                    <p:animEffect transition="in" filter="wipe(down)">
                                      <p:cBhvr>
                                        <p:cTn id="24" dur="580">
                                          <p:stCondLst>
                                            <p:cond delay="0"/>
                                          </p:stCondLst>
                                        </p:cTn>
                                        <p:tgtEl>
                                          <p:spTgt spid="18435">
                                            <p:txEl>
                                              <p:pRg st="1" end="1"/>
                                            </p:txEl>
                                          </p:spTgt>
                                        </p:tgtEl>
                                      </p:cBhvr>
                                    </p:animEffect>
                                    <p:anim calcmode="lin" valueType="num">
                                      <p:cBhvr>
                                        <p:cTn id="25" dur="1822" tmFilter="0,0; 0.14,0.36; 0.43,0.73; 0.71,0.91; 1.0,1.0">
                                          <p:stCondLst>
                                            <p:cond delay="0"/>
                                          </p:stCondLst>
                                        </p:cTn>
                                        <p:tgtEl>
                                          <p:spTgt spid="18435">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8435">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8435">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8435">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8435">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8435">
                                            <p:txEl>
                                              <p:pRg st="1" end="1"/>
                                            </p:txEl>
                                          </p:spTgt>
                                        </p:tgtEl>
                                      </p:cBhvr>
                                      <p:to x="100000" y="60000"/>
                                    </p:animScale>
                                    <p:animScale>
                                      <p:cBhvr>
                                        <p:cTn id="31" dur="166" decel="50000">
                                          <p:stCondLst>
                                            <p:cond delay="676"/>
                                          </p:stCondLst>
                                        </p:cTn>
                                        <p:tgtEl>
                                          <p:spTgt spid="18435">
                                            <p:txEl>
                                              <p:pRg st="1" end="1"/>
                                            </p:txEl>
                                          </p:spTgt>
                                        </p:tgtEl>
                                      </p:cBhvr>
                                      <p:to x="100000" y="100000"/>
                                    </p:animScale>
                                    <p:animScale>
                                      <p:cBhvr>
                                        <p:cTn id="32" dur="26">
                                          <p:stCondLst>
                                            <p:cond delay="1312"/>
                                          </p:stCondLst>
                                        </p:cTn>
                                        <p:tgtEl>
                                          <p:spTgt spid="18435">
                                            <p:txEl>
                                              <p:pRg st="1" end="1"/>
                                            </p:txEl>
                                          </p:spTgt>
                                        </p:tgtEl>
                                      </p:cBhvr>
                                      <p:to x="100000" y="80000"/>
                                    </p:animScale>
                                    <p:animScale>
                                      <p:cBhvr>
                                        <p:cTn id="33" dur="166" decel="50000">
                                          <p:stCondLst>
                                            <p:cond delay="1338"/>
                                          </p:stCondLst>
                                        </p:cTn>
                                        <p:tgtEl>
                                          <p:spTgt spid="18435">
                                            <p:txEl>
                                              <p:pRg st="1" end="1"/>
                                            </p:txEl>
                                          </p:spTgt>
                                        </p:tgtEl>
                                      </p:cBhvr>
                                      <p:to x="100000" y="100000"/>
                                    </p:animScale>
                                    <p:animScale>
                                      <p:cBhvr>
                                        <p:cTn id="34" dur="26">
                                          <p:stCondLst>
                                            <p:cond delay="1642"/>
                                          </p:stCondLst>
                                        </p:cTn>
                                        <p:tgtEl>
                                          <p:spTgt spid="18435">
                                            <p:txEl>
                                              <p:pRg st="1" end="1"/>
                                            </p:txEl>
                                          </p:spTgt>
                                        </p:tgtEl>
                                      </p:cBhvr>
                                      <p:to x="100000" y="90000"/>
                                    </p:animScale>
                                    <p:animScale>
                                      <p:cBhvr>
                                        <p:cTn id="35" dur="166" decel="50000">
                                          <p:stCondLst>
                                            <p:cond delay="1668"/>
                                          </p:stCondLst>
                                        </p:cTn>
                                        <p:tgtEl>
                                          <p:spTgt spid="18435">
                                            <p:txEl>
                                              <p:pRg st="1" end="1"/>
                                            </p:txEl>
                                          </p:spTgt>
                                        </p:tgtEl>
                                      </p:cBhvr>
                                      <p:to x="100000" y="100000"/>
                                    </p:animScale>
                                    <p:animScale>
                                      <p:cBhvr>
                                        <p:cTn id="36" dur="26">
                                          <p:stCondLst>
                                            <p:cond delay="1808"/>
                                          </p:stCondLst>
                                        </p:cTn>
                                        <p:tgtEl>
                                          <p:spTgt spid="18435">
                                            <p:txEl>
                                              <p:pRg st="1" end="1"/>
                                            </p:txEl>
                                          </p:spTgt>
                                        </p:tgtEl>
                                      </p:cBhvr>
                                      <p:to x="100000" y="95000"/>
                                    </p:animScale>
                                    <p:animScale>
                                      <p:cBhvr>
                                        <p:cTn id="37" dur="166" decel="50000">
                                          <p:stCondLst>
                                            <p:cond delay="1834"/>
                                          </p:stCondLst>
                                        </p:cTn>
                                        <p:tgtEl>
                                          <p:spTgt spid="18435">
                                            <p:txEl>
                                              <p:pRg st="1" end="1"/>
                                            </p:txEl>
                                          </p:spTgt>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dirty="0" smtClean="0">
                <a:latin typeface="Rockwell" charset="0"/>
              </a:rPr>
              <a:t>The </a:t>
            </a:r>
            <a:r>
              <a:rPr lang="en-US" dirty="0">
                <a:latin typeface="Rockwell" charset="0"/>
              </a:rPr>
              <a:t>Master </a:t>
            </a:r>
            <a:r>
              <a:rPr lang="en-US" dirty="0" smtClean="0">
                <a:latin typeface="Rockwell" charset="0"/>
              </a:rPr>
              <a:t>Budget</a:t>
            </a:r>
            <a:endParaRPr lang="en-US" dirty="0">
              <a:latin typeface="Rockwell" charset="0"/>
            </a:endParaRPr>
          </a:p>
        </p:txBody>
      </p:sp>
      <p:sp>
        <p:nvSpPr>
          <p:cNvPr id="30" name="Rounded Rectangle 6"/>
          <p:cNvSpPr/>
          <p:nvPr/>
        </p:nvSpPr>
        <p:spPr>
          <a:xfrm>
            <a:off x="152400" y="1193800"/>
            <a:ext cx="8915400" cy="4325938"/>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algn="ctr" defTabSz="977900">
              <a:lnSpc>
                <a:spcPct val="90000"/>
              </a:lnSpc>
              <a:spcAft>
                <a:spcPct val="35000"/>
              </a:spcAft>
              <a:defRPr/>
            </a:pPr>
            <a:r>
              <a:rPr lang="en-US" sz="2200" b="1" dirty="0">
                <a:latin typeface="Times New Roman"/>
                <a:cs typeface="Times New Roman"/>
              </a:rPr>
              <a:t>Parish Mission/Vision/Goals</a:t>
            </a:r>
          </a:p>
        </p:txBody>
      </p:sp>
      <p:graphicFrame>
        <p:nvGraphicFramePr>
          <p:cNvPr id="27" name="Content Placeholder 5"/>
          <p:cNvGraphicFramePr>
            <a:graphicFrameLocks/>
          </p:cNvGraphicFramePr>
          <p:nvPr/>
        </p:nvGraphicFramePr>
        <p:xfrm>
          <a:off x="203200" y="1592791"/>
          <a:ext cx="8822267" cy="3559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Rounded Rectangle 6"/>
          <p:cNvSpPr/>
          <p:nvPr/>
        </p:nvSpPr>
        <p:spPr>
          <a:xfrm>
            <a:off x="515938" y="4681538"/>
            <a:ext cx="5257800" cy="107473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nchor="ctr"/>
          <a:lstStyle/>
          <a:p>
            <a:pPr algn="ctr" defTabSz="977900">
              <a:lnSpc>
                <a:spcPct val="90000"/>
              </a:lnSpc>
              <a:spcAft>
                <a:spcPct val="35000"/>
              </a:spcAft>
              <a:defRPr/>
            </a:pPr>
            <a:r>
              <a:rPr lang="en-US" sz="2200" b="1" dirty="0">
                <a:latin typeface="Times New Roman"/>
                <a:cs typeface="Times New Roman"/>
              </a:rPr>
              <a:t>Budget Assumptions</a:t>
            </a:r>
          </a:p>
        </p:txBody>
      </p:sp>
    </p:spTree>
    <p:extLst>
      <p:ext uri="{BB962C8B-B14F-4D97-AF65-F5344CB8AC3E}">
        <p14:creationId xmlns:p14="http://schemas.microsoft.com/office/powerpoint/2010/main" val="7037942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t>Assessment and Evaluation Tools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820074218"/>
              </p:ext>
            </p:extLst>
          </p:nvPr>
        </p:nvGraphicFramePr>
        <p:xfrm>
          <a:off x="0" y="1371600"/>
          <a:ext cx="8991600" cy="490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1"/>
          </p:nvPr>
        </p:nvSpPr>
        <p:spPr/>
        <p:txBody>
          <a:bodyPr/>
          <a:lstStyle/>
          <a:p>
            <a:fld id="{EAFAB49F-9A26-AA4A-9B0A-921FF03C8A5B}" type="slidenum">
              <a:rPr lang="en-US" smtClean="0"/>
              <a:pPr/>
              <a:t>31</a:t>
            </a:fld>
            <a:endParaRPr lang="en-US" dirty="0"/>
          </a:p>
        </p:txBody>
      </p:sp>
    </p:spTree>
    <p:extLst>
      <p:ext uri="{BB962C8B-B14F-4D97-AF65-F5344CB8AC3E}">
        <p14:creationId xmlns:p14="http://schemas.microsoft.com/office/powerpoint/2010/main" val="5424178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dirty="0">
                <a:latin typeface="Rockwell" charset="0"/>
              </a:rPr>
              <a:t>The Master Budget</a:t>
            </a:r>
          </a:p>
        </p:txBody>
      </p:sp>
      <p:sp>
        <p:nvSpPr>
          <p:cNvPr id="2253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53B3E7-2F96-D046-8939-8F1297AA8345}" type="slidenum">
              <a:rPr lang="en-US" sz="1200">
                <a:latin typeface="Times New Roman" charset="0"/>
                <a:cs typeface="Times New Roman" charset="0"/>
              </a:rPr>
              <a:pPr eaLnBrk="1" hangingPunct="1"/>
              <a:t>32</a:t>
            </a:fld>
            <a:endParaRPr lang="en-US" sz="1200" dirty="0">
              <a:latin typeface="Times New Roman" charset="0"/>
              <a:cs typeface="Times New Roman" charset="0"/>
            </a:endParaRPr>
          </a:p>
        </p:txBody>
      </p:sp>
      <p:sp>
        <p:nvSpPr>
          <p:cNvPr id="8" name="Rounded Rectangle 6"/>
          <p:cNvSpPr/>
          <p:nvPr/>
        </p:nvSpPr>
        <p:spPr>
          <a:xfrm>
            <a:off x="152400" y="1193800"/>
            <a:ext cx="8915400" cy="4325938"/>
          </a:xfrm>
          <a:prstGeom prst="rect">
            <a:avLst/>
          </a:prstGeom>
          <a:solidFill>
            <a:schemeClr val="bg1">
              <a:lumMod val="95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156464" tIns="156464" rIns="156464" bIns="156464" spcCol="1270"/>
          <a:lstStyle/>
          <a:p>
            <a:pPr algn="ctr" defTabSz="977900">
              <a:lnSpc>
                <a:spcPct val="90000"/>
              </a:lnSpc>
              <a:spcAft>
                <a:spcPct val="35000"/>
              </a:spcAft>
              <a:defRPr/>
            </a:pPr>
            <a:r>
              <a:rPr lang="en-US" sz="2200" b="1" dirty="0">
                <a:latin typeface="Times New Roman"/>
                <a:cs typeface="Times New Roman"/>
              </a:rPr>
              <a:t>Parish Mission/Vision/Goals</a:t>
            </a:r>
          </a:p>
        </p:txBody>
      </p:sp>
      <p:grpSp>
        <p:nvGrpSpPr>
          <p:cNvPr id="9" name="Group 8"/>
          <p:cNvGrpSpPr>
            <a:grpSpLocks/>
          </p:cNvGrpSpPr>
          <p:nvPr/>
        </p:nvGrpSpPr>
        <p:grpSpPr bwMode="auto">
          <a:xfrm>
            <a:off x="3860800" y="1854200"/>
            <a:ext cx="1422400" cy="496888"/>
            <a:chOff x="3700355" y="204454"/>
            <a:chExt cx="1421556" cy="497222"/>
          </a:xfrm>
        </p:grpSpPr>
        <p:sp>
          <p:nvSpPr>
            <p:cNvPr id="42" name="Rounded Rectangle 41"/>
            <p:cNvSpPr/>
            <p:nvPr/>
          </p:nvSpPr>
          <p:spPr>
            <a:xfrm>
              <a:off x="3700355" y="204454"/>
              <a:ext cx="1421556" cy="497222"/>
            </a:xfrm>
            <a:prstGeom prst="roundRect">
              <a:avLst>
                <a:gd name="adj" fmla="val 10000"/>
              </a:avLst>
            </a:prstGeom>
            <a:solidFill>
              <a:srgbClr val="10253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3" name="Rounded Rectangle 4"/>
            <p:cNvSpPr/>
            <p:nvPr/>
          </p:nvSpPr>
          <p:spPr>
            <a:xfrm>
              <a:off x="3714635" y="218752"/>
              <a:ext cx="1392998" cy="468627"/>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Master Budget</a:t>
              </a:r>
            </a:p>
          </p:txBody>
        </p:sp>
      </p:grpSp>
      <p:sp>
        <p:nvSpPr>
          <p:cNvPr id="10" name="Straight Connector 5"/>
          <p:cNvSpPr/>
          <p:nvPr/>
        </p:nvSpPr>
        <p:spPr>
          <a:xfrm>
            <a:off x="1800225" y="2351088"/>
            <a:ext cx="2771775" cy="379412"/>
          </a:xfrm>
          <a:custGeom>
            <a:avLst/>
            <a:gdLst/>
            <a:ahLst/>
            <a:cxnLst/>
            <a:rect l="0" t="0" r="0" b="0"/>
            <a:pathLst>
              <a:path>
                <a:moveTo>
                  <a:pt x="2772035" y="0"/>
                </a:moveTo>
                <a:lnTo>
                  <a:pt x="2772035" y="189540"/>
                </a:lnTo>
                <a:lnTo>
                  <a:pt x="0" y="189540"/>
                </a:lnTo>
                <a:lnTo>
                  <a:pt x="0" y="379081"/>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1" name="Group 10"/>
          <p:cNvGrpSpPr>
            <a:grpSpLocks/>
          </p:cNvGrpSpPr>
          <p:nvPr/>
        </p:nvGrpSpPr>
        <p:grpSpPr bwMode="auto">
          <a:xfrm>
            <a:off x="1089025" y="2730500"/>
            <a:ext cx="1422400" cy="947738"/>
            <a:chOff x="928319" y="1080758"/>
            <a:chExt cx="1421556" cy="947704"/>
          </a:xfrm>
        </p:grpSpPr>
        <p:sp>
          <p:nvSpPr>
            <p:cNvPr id="40" name="Rounded Rectangle 39"/>
            <p:cNvSpPr/>
            <p:nvPr/>
          </p:nvSpPr>
          <p:spPr>
            <a:xfrm>
              <a:off x="928319" y="1080758"/>
              <a:ext cx="1421556" cy="947704"/>
            </a:xfrm>
            <a:prstGeom prst="roundRect">
              <a:avLst>
                <a:gd name="adj" fmla="val 10000"/>
              </a:avLst>
            </a:prstGeom>
            <a:solidFill>
              <a:srgbClr val="00009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41" name="Rounded Rectangle 7"/>
            <p:cNvSpPr/>
            <p:nvPr/>
          </p:nvSpPr>
          <p:spPr>
            <a:xfrm>
              <a:off x="955291" y="1107745"/>
              <a:ext cx="1367613" cy="893730"/>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Operating Budget (Annual)</a:t>
              </a:r>
            </a:p>
          </p:txBody>
        </p:sp>
      </p:grpSp>
      <p:sp>
        <p:nvSpPr>
          <p:cNvPr id="12" name="Straight Connector 8"/>
          <p:cNvSpPr/>
          <p:nvPr/>
        </p:nvSpPr>
        <p:spPr>
          <a:xfrm>
            <a:off x="876300" y="3678238"/>
            <a:ext cx="923925" cy="377825"/>
          </a:xfrm>
          <a:custGeom>
            <a:avLst/>
            <a:gdLst/>
            <a:ahLst/>
            <a:cxnLst/>
            <a:rect l="0" t="0" r="0" b="0"/>
            <a:pathLst>
              <a:path>
                <a:moveTo>
                  <a:pt x="924011" y="0"/>
                </a:moveTo>
                <a:lnTo>
                  <a:pt x="924011" y="189540"/>
                </a:lnTo>
                <a:lnTo>
                  <a:pt x="0" y="189540"/>
                </a:lnTo>
                <a:lnTo>
                  <a:pt x="0" y="37908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3" name="Group 12"/>
          <p:cNvGrpSpPr>
            <a:grpSpLocks/>
          </p:cNvGrpSpPr>
          <p:nvPr/>
        </p:nvGrpSpPr>
        <p:grpSpPr bwMode="auto">
          <a:xfrm>
            <a:off x="165100" y="4056063"/>
            <a:ext cx="1422400" cy="947737"/>
            <a:chOff x="4307" y="2407545"/>
            <a:chExt cx="1421556" cy="947704"/>
          </a:xfrm>
        </p:grpSpPr>
        <p:sp>
          <p:nvSpPr>
            <p:cNvPr id="38" name="Rounded Rectangle 37"/>
            <p:cNvSpPr/>
            <p:nvPr/>
          </p:nvSpPr>
          <p:spPr>
            <a:xfrm>
              <a:off x="4307" y="2407545"/>
              <a:ext cx="1421556" cy="947704"/>
            </a:xfrm>
            <a:prstGeom prst="roundRect">
              <a:avLst>
                <a:gd name="adj" fmla="val 10000"/>
              </a:avLst>
            </a:prstGeom>
            <a:solidFill>
              <a:srgbClr val="00009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9" name="Rounded Rectangle 10"/>
            <p:cNvSpPr/>
            <p:nvPr/>
          </p:nvSpPr>
          <p:spPr>
            <a:xfrm>
              <a:off x="31279" y="2434531"/>
              <a:ext cx="1367613" cy="893732"/>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Income</a:t>
              </a:r>
            </a:p>
          </p:txBody>
        </p:sp>
      </p:grpSp>
      <p:sp>
        <p:nvSpPr>
          <p:cNvPr id="14" name="Straight Connector 11"/>
          <p:cNvSpPr/>
          <p:nvPr/>
        </p:nvSpPr>
        <p:spPr>
          <a:xfrm>
            <a:off x="1800225" y="3678238"/>
            <a:ext cx="923925" cy="377825"/>
          </a:xfrm>
          <a:custGeom>
            <a:avLst/>
            <a:gdLst/>
            <a:ahLst/>
            <a:cxnLst/>
            <a:rect l="0" t="0" r="0" b="0"/>
            <a:pathLst>
              <a:path>
                <a:moveTo>
                  <a:pt x="0" y="0"/>
                </a:moveTo>
                <a:lnTo>
                  <a:pt x="0" y="189540"/>
                </a:lnTo>
                <a:lnTo>
                  <a:pt x="924011" y="189540"/>
                </a:lnTo>
                <a:lnTo>
                  <a:pt x="924011" y="37908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5" name="Group 14"/>
          <p:cNvGrpSpPr>
            <a:grpSpLocks/>
          </p:cNvGrpSpPr>
          <p:nvPr/>
        </p:nvGrpSpPr>
        <p:grpSpPr bwMode="auto">
          <a:xfrm>
            <a:off x="2012950" y="4056063"/>
            <a:ext cx="1422400" cy="947737"/>
            <a:chOff x="1852331" y="2407545"/>
            <a:chExt cx="1421556" cy="947704"/>
          </a:xfrm>
        </p:grpSpPr>
        <p:sp>
          <p:nvSpPr>
            <p:cNvPr id="36" name="Rounded Rectangle 35"/>
            <p:cNvSpPr/>
            <p:nvPr/>
          </p:nvSpPr>
          <p:spPr>
            <a:xfrm>
              <a:off x="1852331" y="2407545"/>
              <a:ext cx="1421556" cy="947704"/>
            </a:xfrm>
            <a:prstGeom prst="roundRect">
              <a:avLst>
                <a:gd name="adj" fmla="val 10000"/>
              </a:avLst>
            </a:prstGeom>
            <a:solidFill>
              <a:srgbClr val="00009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7" name="Rounded Rectangle 13"/>
            <p:cNvSpPr/>
            <p:nvPr/>
          </p:nvSpPr>
          <p:spPr>
            <a:xfrm>
              <a:off x="1879303" y="2434531"/>
              <a:ext cx="1367613" cy="893732"/>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Expenses</a:t>
              </a:r>
            </a:p>
          </p:txBody>
        </p:sp>
      </p:grpSp>
      <p:sp>
        <p:nvSpPr>
          <p:cNvPr id="16" name="Straight Connector 14"/>
          <p:cNvSpPr/>
          <p:nvPr/>
        </p:nvSpPr>
        <p:spPr>
          <a:xfrm>
            <a:off x="4525963" y="2351088"/>
            <a:ext cx="92075" cy="379412"/>
          </a:xfrm>
          <a:custGeom>
            <a:avLst/>
            <a:gdLst/>
            <a:ahLst/>
            <a:cxnLst/>
            <a:rect l="0" t="0" r="0" b="0"/>
            <a:pathLst>
              <a:path>
                <a:moveTo>
                  <a:pt x="45720" y="0"/>
                </a:moveTo>
                <a:lnTo>
                  <a:pt x="45720" y="379081"/>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7" name="Group 16"/>
          <p:cNvGrpSpPr>
            <a:grpSpLocks/>
          </p:cNvGrpSpPr>
          <p:nvPr/>
        </p:nvGrpSpPr>
        <p:grpSpPr bwMode="auto">
          <a:xfrm>
            <a:off x="3860800" y="2730500"/>
            <a:ext cx="1422400" cy="947738"/>
            <a:chOff x="3700355" y="1080758"/>
            <a:chExt cx="1421556" cy="947704"/>
          </a:xfrm>
        </p:grpSpPr>
        <p:sp>
          <p:nvSpPr>
            <p:cNvPr id="34" name="Rounded Rectangle 33"/>
            <p:cNvSpPr/>
            <p:nvPr/>
          </p:nvSpPr>
          <p:spPr>
            <a:xfrm>
              <a:off x="3700355" y="1080758"/>
              <a:ext cx="1421556" cy="947704"/>
            </a:xfrm>
            <a:prstGeom prst="roundRect">
              <a:avLst>
                <a:gd name="adj" fmla="val 10000"/>
              </a:avLst>
            </a:prstGeom>
            <a:solidFill>
              <a:srgbClr val="3366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5" name="Rounded Rectangle 16"/>
            <p:cNvSpPr/>
            <p:nvPr/>
          </p:nvSpPr>
          <p:spPr>
            <a:xfrm>
              <a:off x="3727327" y="1107745"/>
              <a:ext cx="1367613" cy="893730"/>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Capital Budget (Multi-Year)</a:t>
              </a:r>
            </a:p>
          </p:txBody>
        </p:sp>
      </p:grpSp>
      <p:sp>
        <p:nvSpPr>
          <p:cNvPr id="18" name="Straight Connector 17"/>
          <p:cNvSpPr/>
          <p:nvPr/>
        </p:nvSpPr>
        <p:spPr>
          <a:xfrm>
            <a:off x="4525963" y="3678238"/>
            <a:ext cx="92075" cy="377825"/>
          </a:xfrm>
          <a:custGeom>
            <a:avLst/>
            <a:gdLst/>
            <a:ahLst/>
            <a:cxnLst/>
            <a:rect l="0" t="0" r="0" b="0"/>
            <a:pathLst>
              <a:path>
                <a:moveTo>
                  <a:pt x="45720" y="0"/>
                </a:moveTo>
                <a:lnTo>
                  <a:pt x="45720" y="37908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19" name="Group 18"/>
          <p:cNvGrpSpPr>
            <a:grpSpLocks/>
          </p:cNvGrpSpPr>
          <p:nvPr/>
        </p:nvGrpSpPr>
        <p:grpSpPr bwMode="auto">
          <a:xfrm>
            <a:off x="3860800" y="4056063"/>
            <a:ext cx="1422400" cy="947737"/>
            <a:chOff x="3700355" y="2407545"/>
            <a:chExt cx="1421556" cy="947704"/>
          </a:xfrm>
        </p:grpSpPr>
        <p:sp>
          <p:nvSpPr>
            <p:cNvPr id="32" name="Rounded Rectangle 31"/>
            <p:cNvSpPr/>
            <p:nvPr/>
          </p:nvSpPr>
          <p:spPr>
            <a:xfrm>
              <a:off x="3700355" y="2407545"/>
              <a:ext cx="1421556" cy="947704"/>
            </a:xfrm>
            <a:prstGeom prst="roundRect">
              <a:avLst>
                <a:gd name="adj" fmla="val 10000"/>
              </a:avLst>
            </a:prstGeom>
            <a:solidFill>
              <a:srgbClr val="3366FF"/>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3" name="Rounded Rectangle 19"/>
            <p:cNvSpPr/>
            <p:nvPr/>
          </p:nvSpPr>
          <p:spPr>
            <a:xfrm>
              <a:off x="3727327" y="2434531"/>
              <a:ext cx="1367613" cy="893732"/>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Capital Expenditures</a:t>
              </a:r>
            </a:p>
          </p:txBody>
        </p:sp>
      </p:grpSp>
      <p:sp>
        <p:nvSpPr>
          <p:cNvPr id="20" name="Straight Connector 20"/>
          <p:cNvSpPr/>
          <p:nvPr/>
        </p:nvSpPr>
        <p:spPr>
          <a:xfrm>
            <a:off x="4572000" y="2351088"/>
            <a:ext cx="2771775" cy="379412"/>
          </a:xfrm>
          <a:custGeom>
            <a:avLst/>
            <a:gdLst/>
            <a:ahLst/>
            <a:cxnLst/>
            <a:rect l="0" t="0" r="0" b="0"/>
            <a:pathLst>
              <a:path>
                <a:moveTo>
                  <a:pt x="0" y="0"/>
                </a:moveTo>
                <a:lnTo>
                  <a:pt x="0" y="189540"/>
                </a:lnTo>
                <a:lnTo>
                  <a:pt x="2772035" y="189540"/>
                </a:lnTo>
                <a:lnTo>
                  <a:pt x="2772035" y="379081"/>
                </a:lnTo>
              </a:path>
            </a:pathLst>
          </a:custGeom>
          <a:noFill/>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1" name="Group 20"/>
          <p:cNvGrpSpPr>
            <a:grpSpLocks/>
          </p:cNvGrpSpPr>
          <p:nvPr/>
        </p:nvGrpSpPr>
        <p:grpSpPr bwMode="auto">
          <a:xfrm>
            <a:off x="6632575" y="2730500"/>
            <a:ext cx="1422400" cy="947738"/>
            <a:chOff x="6472390" y="1080758"/>
            <a:chExt cx="1421556" cy="947704"/>
          </a:xfrm>
        </p:grpSpPr>
        <p:sp>
          <p:nvSpPr>
            <p:cNvPr id="30" name="Rounded Rectangle 29"/>
            <p:cNvSpPr/>
            <p:nvPr/>
          </p:nvSpPr>
          <p:spPr>
            <a:xfrm>
              <a:off x="6472390" y="1080758"/>
              <a:ext cx="1421556" cy="947704"/>
            </a:xfrm>
            <a:prstGeom prst="roundRect">
              <a:avLst>
                <a:gd name="adj" fmla="val 10000"/>
              </a:avLst>
            </a:prstGeom>
            <a:solidFill>
              <a:schemeClr val="accent1">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1" name="Rounded Rectangle 22"/>
            <p:cNvSpPr/>
            <p:nvPr/>
          </p:nvSpPr>
          <p:spPr>
            <a:xfrm>
              <a:off x="6499362" y="1107745"/>
              <a:ext cx="1367613" cy="893730"/>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Accounts and Investments</a:t>
              </a:r>
            </a:p>
          </p:txBody>
        </p:sp>
      </p:grpSp>
      <p:sp>
        <p:nvSpPr>
          <p:cNvPr id="22" name="Straight Connector 23"/>
          <p:cNvSpPr/>
          <p:nvPr/>
        </p:nvSpPr>
        <p:spPr>
          <a:xfrm>
            <a:off x="6419850" y="3678238"/>
            <a:ext cx="923925" cy="377825"/>
          </a:xfrm>
          <a:custGeom>
            <a:avLst/>
            <a:gdLst/>
            <a:ahLst/>
            <a:cxnLst/>
            <a:rect l="0" t="0" r="0" b="0"/>
            <a:pathLst>
              <a:path>
                <a:moveTo>
                  <a:pt x="924011" y="0"/>
                </a:moveTo>
                <a:lnTo>
                  <a:pt x="924011" y="189540"/>
                </a:lnTo>
                <a:lnTo>
                  <a:pt x="0" y="189540"/>
                </a:lnTo>
                <a:lnTo>
                  <a:pt x="0" y="37908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3" name="Group 22"/>
          <p:cNvGrpSpPr>
            <a:grpSpLocks/>
          </p:cNvGrpSpPr>
          <p:nvPr/>
        </p:nvGrpSpPr>
        <p:grpSpPr bwMode="auto">
          <a:xfrm>
            <a:off x="5708650" y="4056063"/>
            <a:ext cx="1422400" cy="947737"/>
            <a:chOff x="5548378" y="2407545"/>
            <a:chExt cx="1421556" cy="947704"/>
          </a:xfrm>
        </p:grpSpPr>
        <p:sp>
          <p:nvSpPr>
            <p:cNvPr id="28" name="Rounded Rectangle 27"/>
            <p:cNvSpPr/>
            <p:nvPr/>
          </p:nvSpPr>
          <p:spPr>
            <a:xfrm>
              <a:off x="5548378" y="2407545"/>
              <a:ext cx="1421556" cy="947704"/>
            </a:xfrm>
            <a:prstGeom prst="roundRect">
              <a:avLst>
                <a:gd name="adj" fmla="val 10000"/>
              </a:avLst>
            </a:prstGeom>
            <a:solidFill>
              <a:schemeClr val="accent1">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9" name="Rounded Rectangle 25"/>
            <p:cNvSpPr/>
            <p:nvPr/>
          </p:nvSpPr>
          <p:spPr>
            <a:xfrm>
              <a:off x="5575350" y="2434531"/>
              <a:ext cx="1367613" cy="893732"/>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Checking/Savings</a:t>
              </a:r>
            </a:p>
          </p:txBody>
        </p:sp>
      </p:grpSp>
      <p:sp>
        <p:nvSpPr>
          <p:cNvPr id="24" name="Straight Connector 26"/>
          <p:cNvSpPr/>
          <p:nvPr/>
        </p:nvSpPr>
        <p:spPr>
          <a:xfrm>
            <a:off x="7343775" y="3678238"/>
            <a:ext cx="923925" cy="377825"/>
          </a:xfrm>
          <a:custGeom>
            <a:avLst/>
            <a:gdLst/>
            <a:ahLst/>
            <a:cxnLst/>
            <a:rect l="0" t="0" r="0" b="0"/>
            <a:pathLst>
              <a:path>
                <a:moveTo>
                  <a:pt x="0" y="0"/>
                </a:moveTo>
                <a:lnTo>
                  <a:pt x="0" y="189540"/>
                </a:lnTo>
                <a:lnTo>
                  <a:pt x="924011" y="189540"/>
                </a:lnTo>
                <a:lnTo>
                  <a:pt x="924011" y="379081"/>
                </a:lnTo>
              </a:path>
            </a:pathLst>
          </a:custGeom>
          <a:noFill/>
        </p:spPr>
        <p:style>
          <a:lnRef idx="1">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25" name="Group 24"/>
          <p:cNvGrpSpPr>
            <a:grpSpLocks/>
          </p:cNvGrpSpPr>
          <p:nvPr/>
        </p:nvGrpSpPr>
        <p:grpSpPr bwMode="auto">
          <a:xfrm>
            <a:off x="7556500" y="4056063"/>
            <a:ext cx="1422400" cy="947737"/>
            <a:chOff x="7396402" y="2407545"/>
            <a:chExt cx="1421556" cy="947704"/>
          </a:xfrm>
        </p:grpSpPr>
        <p:sp>
          <p:nvSpPr>
            <p:cNvPr id="26" name="Rounded Rectangle 25"/>
            <p:cNvSpPr/>
            <p:nvPr/>
          </p:nvSpPr>
          <p:spPr>
            <a:xfrm>
              <a:off x="7396402" y="2407545"/>
              <a:ext cx="1421556" cy="947704"/>
            </a:xfrm>
            <a:prstGeom prst="roundRect">
              <a:avLst>
                <a:gd name="adj" fmla="val 10000"/>
              </a:avLst>
            </a:prstGeom>
            <a:solidFill>
              <a:schemeClr val="accent1">
                <a:lumMod val="5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7" name="Rounded Rectangle 28"/>
            <p:cNvSpPr/>
            <p:nvPr/>
          </p:nvSpPr>
          <p:spPr>
            <a:xfrm>
              <a:off x="7423374" y="2434531"/>
              <a:ext cx="1367613" cy="893732"/>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711200">
                <a:lnSpc>
                  <a:spcPct val="90000"/>
                </a:lnSpc>
                <a:spcAft>
                  <a:spcPct val="35000"/>
                </a:spcAft>
                <a:defRPr/>
              </a:pPr>
              <a:r>
                <a:rPr lang="en-US" sz="1600" dirty="0">
                  <a:latin typeface="Times New Roman"/>
                  <a:cs typeface="Times New Roman"/>
                </a:rPr>
                <a:t>Deposits with the Diocese</a:t>
              </a:r>
            </a:p>
          </p:txBody>
        </p:sp>
      </p:grpSp>
    </p:spTree>
    <p:extLst>
      <p:ext uri="{BB962C8B-B14F-4D97-AF65-F5344CB8AC3E}">
        <p14:creationId xmlns:p14="http://schemas.microsoft.com/office/powerpoint/2010/main" val="19745106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2000"/>
                                        <p:tgtEl>
                                          <p:spTgt spid="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edge">
                                      <p:cBhvr>
                                        <p:cTn id="30" dur="2000"/>
                                        <p:tgtEl>
                                          <p:spTgt spid="10"/>
                                        </p:tgtEl>
                                      </p:cBhvr>
                                    </p:animEffect>
                                  </p:childTnLst>
                                </p:cTn>
                              </p:par>
                              <p:par>
                                <p:cTn id="31" presetID="2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edge">
                                      <p:cBhvr>
                                        <p:cTn id="33" dur="2000"/>
                                        <p:tgtEl>
                                          <p:spTgt spid="1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edge">
                                      <p:cBhvr>
                                        <p:cTn id="38" dur="2000"/>
                                        <p:tgtEl>
                                          <p:spTgt spid="12"/>
                                        </p:tgtEl>
                                      </p:cBhvr>
                                    </p:animEffect>
                                  </p:childTnLst>
                                </p:cTn>
                              </p:par>
                              <p:par>
                                <p:cTn id="39" presetID="2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edge">
                                      <p:cBhvr>
                                        <p:cTn id="41" dur="2000"/>
                                        <p:tgtEl>
                                          <p:spTgt spid="14"/>
                                        </p:tgtEl>
                                      </p:cBhvr>
                                    </p:animEffect>
                                  </p:childTnLst>
                                </p:cTn>
                              </p:par>
                              <p:par>
                                <p:cTn id="42" presetID="2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edge">
                                      <p:cBhvr>
                                        <p:cTn id="44" dur="2000"/>
                                        <p:tgtEl>
                                          <p:spTgt spid="13"/>
                                        </p:tgtEl>
                                      </p:cBhvr>
                                    </p:animEffect>
                                  </p:childTnLst>
                                </p:cTn>
                              </p:par>
                              <p:par>
                                <p:cTn id="45" presetID="2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edge">
                                      <p:cBhvr>
                                        <p:cTn id="47" dur="20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edge">
                                      <p:cBhvr>
                                        <p:cTn id="52" dur="2000"/>
                                        <p:tgtEl>
                                          <p:spTgt spid="17"/>
                                        </p:tgtEl>
                                      </p:cBhvr>
                                    </p:animEffect>
                                  </p:childTnLst>
                                </p:cTn>
                              </p:par>
                              <p:par>
                                <p:cTn id="53" presetID="2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edge">
                                      <p:cBhvr>
                                        <p:cTn id="55" dur="2000"/>
                                        <p:tgtEl>
                                          <p:spTgt spid="18"/>
                                        </p:tgtEl>
                                      </p:cBhvr>
                                    </p:animEffect>
                                  </p:childTnLst>
                                </p:cTn>
                              </p:par>
                              <p:par>
                                <p:cTn id="56" presetID="2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edge">
                                      <p:cBhvr>
                                        <p:cTn id="58" dur="2000"/>
                                        <p:tgtEl>
                                          <p:spTgt spid="1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edge">
                                      <p:cBhvr>
                                        <p:cTn id="63" dur="2000"/>
                                        <p:tgtEl>
                                          <p:spTgt spid="16"/>
                                        </p:tgtEl>
                                      </p:cBhvr>
                                    </p:animEffect>
                                  </p:childTnLst>
                                </p:cTn>
                              </p:par>
                              <p:par>
                                <p:cTn id="64" presetID="20"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edge">
                                      <p:cBhvr>
                                        <p:cTn id="66" dur="2000"/>
                                        <p:tgtEl>
                                          <p:spTgt spid="20"/>
                                        </p:tgtEl>
                                      </p:cBhvr>
                                    </p:animEffect>
                                  </p:childTnLst>
                                </p:cTn>
                              </p:par>
                            </p:childTnLst>
                          </p:cTn>
                        </p:par>
                        <p:par>
                          <p:cTn id="67" fill="hold" nodeType="afterGroup">
                            <p:stCondLst>
                              <p:cond delay="2000"/>
                            </p:stCondLst>
                            <p:childTnLst>
                              <p:par>
                                <p:cTn id="68" presetID="20" presetClass="entr" presetSubtype="0" fill="hold"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edge">
                                      <p:cBhvr>
                                        <p:cTn id="70" dur="2000"/>
                                        <p:tgtEl>
                                          <p:spTgt spid="21"/>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0" presetClass="entr" presetSubtype="0" fill="hold"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edge">
                                      <p:cBhvr>
                                        <p:cTn id="75" dur="2000"/>
                                        <p:tgtEl>
                                          <p:spTgt spid="22"/>
                                        </p:tgtEl>
                                      </p:cBhvr>
                                    </p:animEffect>
                                  </p:childTnLst>
                                </p:cTn>
                              </p:par>
                              <p:par>
                                <p:cTn id="76" presetID="20" presetClass="entr" presetSubtype="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edge">
                                      <p:cBhvr>
                                        <p:cTn id="78" dur="2000"/>
                                        <p:tgtEl>
                                          <p:spTgt spid="24"/>
                                        </p:tgtEl>
                                      </p:cBhvr>
                                    </p:animEffect>
                                  </p:childTnLst>
                                </p:cTn>
                              </p:par>
                              <p:par>
                                <p:cTn id="79" presetID="20" presetClass="entr" presetSubtype="0" fill="hold" nodeType="with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wedge">
                                      <p:cBhvr>
                                        <p:cTn id="81" dur="2000"/>
                                        <p:tgtEl>
                                          <p:spTgt spid="23"/>
                                        </p:tgtEl>
                                      </p:cBhvr>
                                    </p:animEffect>
                                  </p:childTnLst>
                                </p:cTn>
                              </p:par>
                              <p:par>
                                <p:cTn id="82" presetID="20" presetClass="entr" presetSubtype="0" fill="hold"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wedge">
                                      <p:cBhvr>
                                        <p:cTn id="8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Operating Budget</a:t>
            </a:r>
            <a:endParaRPr lang="en-US" dirty="0"/>
          </a:p>
        </p:txBody>
      </p:sp>
      <p:sp>
        <p:nvSpPr>
          <p:cNvPr id="3" name="Content Placeholder 2"/>
          <p:cNvSpPr>
            <a:spLocks noGrp="1"/>
          </p:cNvSpPr>
          <p:nvPr>
            <p:ph idx="1"/>
          </p:nvPr>
        </p:nvSpPr>
        <p:spPr/>
        <p:txBody>
          <a:bodyPr/>
          <a:lstStyle/>
          <a:p>
            <a:r>
              <a:rPr lang="en-US" dirty="0"/>
              <a:t>R</a:t>
            </a:r>
            <a:r>
              <a:rPr lang="en-US" dirty="0" smtClean="0"/>
              <a:t>eflects </a:t>
            </a:r>
            <a:r>
              <a:rPr lang="en-US" dirty="0"/>
              <a:t>the day-to-day cash inflows and outflows to keep the parish running </a:t>
            </a:r>
            <a:r>
              <a:rPr lang="en-US" dirty="0" smtClean="0"/>
              <a:t>smoothly.</a:t>
            </a:r>
          </a:p>
          <a:p>
            <a:r>
              <a:rPr lang="en-US" dirty="0" smtClean="0"/>
              <a:t>Churches </a:t>
            </a:r>
            <a:r>
              <a:rPr lang="en-US" dirty="0"/>
              <a:t>receive a majority of their revenue from collections (offerings) and smaller portions for other categories like bulletin income, stole fees, account interest, </a:t>
            </a:r>
            <a:r>
              <a:rPr lang="en-US" dirty="0" smtClean="0"/>
              <a:t>etc.</a:t>
            </a:r>
          </a:p>
          <a:p>
            <a:r>
              <a:rPr lang="en-US" dirty="0" smtClean="0"/>
              <a:t>Operating </a:t>
            </a:r>
            <a:r>
              <a:rPr lang="en-US" dirty="0"/>
              <a:t>expenses include salary and benefits, utilities, maintenance costs, and programming (religious education), etc. </a:t>
            </a:r>
          </a:p>
          <a:p>
            <a:pPr marL="0" indent="0">
              <a:buNone/>
            </a:pPr>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33</a:t>
            </a:fld>
            <a:endParaRPr lang="en-US" dirty="0"/>
          </a:p>
        </p:txBody>
      </p:sp>
    </p:spTree>
    <p:extLst>
      <p:ext uri="{BB962C8B-B14F-4D97-AF65-F5344CB8AC3E}">
        <p14:creationId xmlns:p14="http://schemas.microsoft.com/office/powerpoint/2010/main" val="30962901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Capital Budget</a:t>
            </a:r>
            <a:endParaRPr lang="en-US" dirty="0"/>
          </a:p>
        </p:txBody>
      </p:sp>
      <p:sp>
        <p:nvSpPr>
          <p:cNvPr id="3" name="Content Placeholder 2"/>
          <p:cNvSpPr>
            <a:spLocks noGrp="1"/>
          </p:cNvSpPr>
          <p:nvPr>
            <p:ph idx="1"/>
          </p:nvPr>
        </p:nvSpPr>
        <p:spPr>
          <a:xfrm>
            <a:off x="457200" y="1371600"/>
            <a:ext cx="8229600" cy="4525963"/>
          </a:xfrm>
        </p:spPr>
        <p:txBody>
          <a:bodyPr/>
          <a:lstStyle/>
          <a:p>
            <a:r>
              <a:rPr lang="en-US" dirty="0" smtClean="0"/>
              <a:t>Spending plan </a:t>
            </a:r>
            <a:r>
              <a:rPr lang="en-US" dirty="0"/>
              <a:t>for updating, repairing, maintaining, or purchasing capital </a:t>
            </a:r>
            <a:r>
              <a:rPr lang="en-US" dirty="0" smtClean="0"/>
              <a:t>assets.</a:t>
            </a:r>
          </a:p>
          <a:p>
            <a:r>
              <a:rPr lang="en-US" dirty="0" smtClean="0"/>
              <a:t>Capital </a:t>
            </a:r>
            <a:r>
              <a:rPr lang="en-US" dirty="0"/>
              <a:t>assets </a:t>
            </a:r>
            <a:r>
              <a:rPr lang="en-US" dirty="0" smtClean="0"/>
              <a:t>– Assets that the parish </a:t>
            </a:r>
            <a:r>
              <a:rPr lang="en-US" dirty="0"/>
              <a:t>owns that have value extending beyond a year. </a:t>
            </a:r>
            <a:endParaRPr lang="en-US" dirty="0" smtClean="0"/>
          </a:p>
          <a:p>
            <a:pPr lvl="1"/>
            <a:r>
              <a:rPr lang="en-US" dirty="0" smtClean="0"/>
              <a:t>Examples: Church Building/Rectory</a:t>
            </a:r>
          </a:p>
          <a:p>
            <a:r>
              <a:rPr lang="en-US" dirty="0"/>
              <a:t>Create a three to five year (or more) </a:t>
            </a:r>
            <a:r>
              <a:rPr lang="en-US" dirty="0" smtClean="0"/>
              <a:t>budget</a:t>
            </a:r>
          </a:p>
          <a:p>
            <a:r>
              <a:rPr lang="en-US" dirty="0"/>
              <a:t>Catalog capital </a:t>
            </a:r>
            <a:r>
              <a:rPr lang="en-US" dirty="0" smtClean="0"/>
              <a:t>assets</a:t>
            </a:r>
          </a:p>
          <a:p>
            <a:r>
              <a:rPr lang="en-US" dirty="0"/>
              <a:t>Consider any new planned investments and ensuring that you build into the budget the expected useful life of the assets</a:t>
            </a:r>
          </a:p>
          <a:p>
            <a:endParaRPr lang="en-US" dirty="0"/>
          </a:p>
          <a:p>
            <a:endParaRPr lang="en-US" dirty="0"/>
          </a:p>
          <a:p>
            <a:pPr lvl="1"/>
            <a:endParaRPr lang="en-US" dirty="0" smtClean="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34</a:t>
            </a:fld>
            <a:endParaRPr lang="en-US" dirty="0"/>
          </a:p>
        </p:txBody>
      </p:sp>
    </p:spTree>
    <p:extLst>
      <p:ext uri="{BB962C8B-B14F-4D97-AF65-F5344CB8AC3E}">
        <p14:creationId xmlns:p14="http://schemas.microsoft.com/office/powerpoint/2010/main" val="4193158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Capital Budget Considerations</a:t>
            </a:r>
            <a:endParaRPr lang="en-US" dirty="0"/>
          </a:p>
        </p:txBody>
      </p:sp>
      <p:sp>
        <p:nvSpPr>
          <p:cNvPr id="3" name="Content Placeholder 2"/>
          <p:cNvSpPr>
            <a:spLocks noGrp="1"/>
          </p:cNvSpPr>
          <p:nvPr>
            <p:ph idx="1"/>
          </p:nvPr>
        </p:nvSpPr>
        <p:spPr/>
        <p:txBody>
          <a:bodyPr/>
          <a:lstStyle/>
          <a:p>
            <a:r>
              <a:rPr lang="en-US" sz="1800" b="1" dirty="0"/>
              <a:t>Capital improvements</a:t>
            </a:r>
            <a:r>
              <a:rPr lang="en-US" sz="1800" dirty="0"/>
              <a:t> – Do you have any significant projects planned for new buildings, additions, major refurbishes or upgrades?</a:t>
            </a:r>
          </a:p>
          <a:p>
            <a:pPr lvl="0"/>
            <a:r>
              <a:rPr lang="en-US" sz="1800" b="1" dirty="0"/>
              <a:t>Asset purchases</a:t>
            </a:r>
            <a:r>
              <a:rPr lang="en-US" sz="1800" dirty="0"/>
              <a:t> – Do you anticipate any purchases of new equipment like computers, software (e.g. financial management system) or other assets that will be available beyond one year? </a:t>
            </a:r>
          </a:p>
          <a:p>
            <a:pPr lvl="0"/>
            <a:r>
              <a:rPr lang="en-US" sz="1800" b="1" dirty="0"/>
              <a:t>Equipment repair</a:t>
            </a:r>
            <a:r>
              <a:rPr lang="en-US" sz="1800" dirty="0"/>
              <a:t> – Do you have equipment that might require repair in the upcoming years? Is money available for unexpected equipment breakdowns? </a:t>
            </a:r>
          </a:p>
          <a:p>
            <a:pPr lvl="0"/>
            <a:r>
              <a:rPr lang="en-US" sz="1800" b="1" dirty="0"/>
              <a:t>Facility upgrades</a:t>
            </a:r>
            <a:r>
              <a:rPr lang="en-US" sz="1800" dirty="0"/>
              <a:t> – Are there any updates planned or necessary? Examples might include painting, carpeting, or retrofitting classrooms for new LCD screens. </a:t>
            </a:r>
          </a:p>
          <a:p>
            <a:pPr lvl="0"/>
            <a:r>
              <a:rPr lang="en-US" sz="1800" b="1" dirty="0"/>
              <a:t>Deferred maintenance</a:t>
            </a:r>
            <a:r>
              <a:rPr lang="en-US" sz="1800" dirty="0"/>
              <a:t> – Have resource been allocated for the replacement of assets before they fail? This category also includes scheduled or routine maintenance (e.g. the annual boiler inspection) to ensure that assets last for their expected useful life. </a:t>
            </a:r>
          </a:p>
          <a:p>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35</a:t>
            </a:fld>
            <a:endParaRPr lang="en-US" dirty="0"/>
          </a:p>
        </p:txBody>
      </p:sp>
    </p:spTree>
    <p:extLst>
      <p:ext uri="{BB962C8B-B14F-4D97-AF65-F5344CB8AC3E}">
        <p14:creationId xmlns:p14="http://schemas.microsoft.com/office/powerpoint/2010/main" val="286471429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dirty="0">
                <a:latin typeface="Rockwell" charset="0"/>
              </a:rPr>
              <a:t>The Cash Flow Budget</a:t>
            </a:r>
          </a:p>
        </p:txBody>
      </p:sp>
      <p:sp>
        <p:nvSpPr>
          <p:cNvPr id="3" name="Content Placeholder 2"/>
          <p:cNvSpPr>
            <a:spLocks noGrp="1"/>
          </p:cNvSpPr>
          <p:nvPr>
            <p:ph idx="1"/>
          </p:nvPr>
        </p:nvSpPr>
        <p:spPr>
          <a:xfrm>
            <a:off x="457200" y="1295400"/>
            <a:ext cx="8534400" cy="4525963"/>
          </a:xfrm>
        </p:spPr>
        <p:txBody>
          <a:bodyPr/>
          <a:lstStyle/>
          <a:p>
            <a:r>
              <a:rPr lang="en-US" dirty="0">
                <a:latin typeface="Rockwell" charset="0"/>
              </a:rPr>
              <a:t>Addresses fluctuations of income and expenses</a:t>
            </a:r>
          </a:p>
          <a:p>
            <a:r>
              <a:rPr lang="en-US" dirty="0">
                <a:latin typeface="Rockwell" charset="0"/>
              </a:rPr>
              <a:t>Estimates for the amount of money that the </a:t>
            </a:r>
            <a:r>
              <a:rPr lang="en-US" b="1" dirty="0">
                <a:latin typeface="Rockwell" charset="0"/>
              </a:rPr>
              <a:t>parish expects to receive </a:t>
            </a:r>
            <a:r>
              <a:rPr lang="en-US" dirty="0">
                <a:latin typeface="Rockwell" charset="0"/>
              </a:rPr>
              <a:t>and </a:t>
            </a:r>
            <a:r>
              <a:rPr lang="en-US" b="1" dirty="0">
                <a:latin typeface="Rockwell" charset="0"/>
              </a:rPr>
              <a:t>expects to spend </a:t>
            </a:r>
            <a:r>
              <a:rPr lang="en-US" dirty="0">
                <a:latin typeface="Rockwell" charset="0"/>
              </a:rPr>
              <a:t>for a given time period. </a:t>
            </a:r>
          </a:p>
          <a:p>
            <a:r>
              <a:rPr lang="en-US" dirty="0">
                <a:latin typeface="Rockwell" charset="0"/>
              </a:rPr>
              <a:t>Broken down by </a:t>
            </a:r>
            <a:r>
              <a:rPr lang="en-US" b="1" dirty="0">
                <a:latin typeface="Rockwell" charset="0"/>
              </a:rPr>
              <a:t>months</a:t>
            </a:r>
            <a:r>
              <a:rPr lang="en-US" dirty="0">
                <a:latin typeface="Rockwell" charset="0"/>
              </a:rPr>
              <a:t>, week or even days.</a:t>
            </a:r>
          </a:p>
        </p:txBody>
      </p:sp>
      <p:sp>
        <p:nvSpPr>
          <p:cNvPr id="2355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CCF9245-F78E-2C4F-8880-8C10993D5415}" type="slidenum">
              <a:rPr lang="en-US" sz="1200">
                <a:latin typeface="Times New Roman" charset="0"/>
                <a:cs typeface="Times New Roman" charset="0"/>
              </a:rPr>
              <a:pPr eaLnBrk="1" hangingPunct="1"/>
              <a:t>36</a:t>
            </a:fld>
            <a:endParaRPr lang="en-US" sz="1200" dirty="0">
              <a:latin typeface="Times New Roman" charset="0"/>
              <a:cs typeface="Times New Roman" charset="0"/>
            </a:endParaRPr>
          </a:p>
        </p:txBody>
      </p:sp>
      <p:graphicFrame>
        <p:nvGraphicFramePr>
          <p:cNvPr id="9" name="Chart 8"/>
          <p:cNvGraphicFramePr>
            <a:graphicFrameLocks/>
          </p:cNvGraphicFramePr>
          <p:nvPr/>
        </p:nvGraphicFramePr>
        <p:xfrm>
          <a:off x="1447800" y="3733802"/>
          <a:ext cx="7086600" cy="25188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6174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upRight)">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strips(downLeft)">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latin typeface="Rockwell" charset="0"/>
              </a:rPr>
              <a:t>Cash Flow Budget Example</a:t>
            </a:r>
          </a:p>
        </p:txBody>
      </p:sp>
      <p:sp>
        <p:nvSpPr>
          <p:cNvPr id="24578"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2255E4-ACA9-E74F-9FBB-49C587C73EBC}" type="slidenum">
              <a:rPr lang="en-US" sz="1200">
                <a:latin typeface="Times New Roman" charset="0"/>
                <a:cs typeface="Times New Roman" charset="0"/>
              </a:rPr>
              <a:pPr eaLnBrk="1" hangingPunct="1"/>
              <a:t>37</a:t>
            </a:fld>
            <a:endParaRPr lang="en-US" sz="1200" dirty="0">
              <a:latin typeface="Times New Roman" charset="0"/>
              <a:cs typeface="Times New Roman" charset="0"/>
            </a:endParaRPr>
          </a:p>
        </p:txBody>
      </p:sp>
      <p:graphicFrame>
        <p:nvGraphicFramePr>
          <p:cNvPr id="7" name="Chart 6"/>
          <p:cNvGraphicFramePr>
            <a:graphicFrameLocks/>
          </p:cNvGraphicFramePr>
          <p:nvPr/>
        </p:nvGraphicFramePr>
        <p:xfrm>
          <a:off x="2514601" y="3505200"/>
          <a:ext cx="6443133"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nvGraphicFramePr>
        <p:xfrm>
          <a:off x="152400" y="1219202"/>
          <a:ext cx="7086600" cy="25188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7802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304800"/>
            <a:ext cx="8229600" cy="1143000"/>
          </a:xfrm>
        </p:spPr>
        <p:txBody>
          <a:bodyPr/>
          <a:lstStyle/>
          <a:p>
            <a:r>
              <a:rPr lang="en-US" dirty="0">
                <a:latin typeface="Rockwell" charset="0"/>
              </a:rPr>
              <a:t>More information?</a:t>
            </a:r>
          </a:p>
        </p:txBody>
      </p:sp>
      <p:sp>
        <p:nvSpPr>
          <p:cNvPr id="26626"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AF5A58-6BF3-7F44-AC17-AE2C96109EF8}" type="slidenum">
              <a:rPr lang="en-US" sz="1200">
                <a:latin typeface="Times New Roman" charset="0"/>
                <a:cs typeface="Times New Roman" charset="0"/>
              </a:rPr>
              <a:pPr eaLnBrk="1" hangingPunct="1"/>
              <a:t>38</a:t>
            </a:fld>
            <a:endParaRPr lang="en-US" sz="1200" dirty="0">
              <a:latin typeface="Times New Roman" charset="0"/>
              <a:cs typeface="Times New Roman" charset="0"/>
            </a:endParaRPr>
          </a:p>
        </p:txBody>
      </p:sp>
      <p:graphicFrame>
        <p:nvGraphicFramePr>
          <p:cNvPr id="26627" name="Object 5"/>
          <p:cNvGraphicFramePr>
            <a:graphicFrameLocks noChangeAspect="1"/>
          </p:cNvGraphicFramePr>
          <p:nvPr/>
        </p:nvGraphicFramePr>
        <p:xfrm>
          <a:off x="685800" y="1600200"/>
          <a:ext cx="8029575" cy="4648200"/>
        </p:xfrm>
        <a:graphic>
          <a:graphicData uri="http://schemas.openxmlformats.org/presentationml/2006/ole">
            <mc:AlternateContent xmlns:mc="http://schemas.openxmlformats.org/markup-compatibility/2006">
              <mc:Choice xmlns:v="urn:schemas-microsoft-com:vml" Requires="v">
                <p:oleObj spid="_x0000_s16437" name="Document" r:id="rId3" imgW="5638592" imgH="3263780" progId="Word.Document.12">
                  <p:embed/>
                </p:oleObj>
              </mc:Choice>
              <mc:Fallback>
                <p:oleObj name="Document" r:id="rId3" imgW="5638592" imgH="326378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00200"/>
                        <a:ext cx="80295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7549136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dirty="0">
                <a:latin typeface="Rockwell" charset="0"/>
              </a:rPr>
              <a:t>Example: Holy Cross Income</a:t>
            </a:r>
          </a:p>
        </p:txBody>
      </p:sp>
      <p:sp>
        <p:nvSpPr>
          <p:cNvPr id="2765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3BE6FF-D098-9B4D-8C04-BD81E8E7F0E7}" type="slidenum">
              <a:rPr lang="en-US" sz="1200">
                <a:latin typeface="Times New Roman" charset="0"/>
                <a:cs typeface="Times New Roman" charset="0"/>
              </a:rPr>
              <a:pPr eaLnBrk="1" hangingPunct="1"/>
              <a:t>39</a:t>
            </a:fld>
            <a:endParaRPr lang="en-US" sz="1200" dirty="0">
              <a:latin typeface="Times New Roman" charset="0"/>
              <a:cs typeface="Times New Roman" charset="0"/>
            </a:endParaRPr>
          </a:p>
        </p:txBody>
      </p:sp>
      <p:graphicFrame>
        <p:nvGraphicFramePr>
          <p:cNvPr id="8" name="Chart 7"/>
          <p:cNvGraphicFramePr>
            <a:graphicFrameLocks/>
          </p:cNvGraphicFramePr>
          <p:nvPr/>
        </p:nvGraphicFramePr>
        <p:xfrm>
          <a:off x="381000" y="1219200"/>
          <a:ext cx="8077200" cy="4740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474160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pPr eaLnBrk="1" hangingPunct="1"/>
            <a:r>
              <a:rPr lang="en-US">
                <a:latin typeface="Rockwell" charset="0"/>
              </a:rPr>
              <a:t>The Gospel as our Guide</a:t>
            </a:r>
          </a:p>
        </p:txBody>
      </p:sp>
      <p:sp>
        <p:nvSpPr>
          <p:cNvPr id="24578" name="Content Placeholder 2"/>
          <p:cNvSpPr>
            <a:spLocks noGrp="1"/>
          </p:cNvSpPr>
          <p:nvPr>
            <p:ph idx="1"/>
          </p:nvPr>
        </p:nvSpPr>
        <p:spPr>
          <a:xfrm>
            <a:off x="533400" y="1390650"/>
            <a:ext cx="6400800" cy="4525963"/>
          </a:xfrm>
        </p:spPr>
        <p:txBody>
          <a:bodyPr/>
          <a:lstStyle/>
          <a:p>
            <a:pPr eaLnBrk="1" hangingPunct="1">
              <a:buFont typeface="Arial" charset="0"/>
              <a:buNone/>
            </a:pPr>
            <a:r>
              <a:rPr lang="ja-JP" altLang="en-US" sz="3200">
                <a:latin typeface="Rockwell" charset="0"/>
              </a:rPr>
              <a:t>“</a:t>
            </a:r>
            <a:r>
              <a:rPr lang="en-US" altLang="ja-JP" sz="3200">
                <a:latin typeface="Rockwell" charset="0"/>
              </a:rPr>
              <a:t>The best organizational practices are consistent with Gospel values.  They balance the goals and needs of the organization, its workers and the community in which it is located.</a:t>
            </a:r>
            <a:r>
              <a:rPr lang="ja-JP" altLang="en-US" sz="3200">
                <a:latin typeface="Rockwell" charset="0"/>
              </a:rPr>
              <a:t>”</a:t>
            </a:r>
            <a:r>
              <a:rPr lang="en-US" altLang="ja-JP" sz="3200">
                <a:latin typeface="Rockwell" charset="0"/>
              </a:rPr>
              <a:t> </a:t>
            </a:r>
          </a:p>
          <a:p>
            <a:pPr eaLnBrk="1" hangingPunct="1">
              <a:buFont typeface="Arial" charset="0"/>
              <a:buNone/>
            </a:pPr>
            <a:r>
              <a:rPr lang="en-US" sz="1400">
                <a:latin typeface="Rockwell" charset="0"/>
              </a:rPr>
              <a:t>	</a:t>
            </a:r>
            <a:r>
              <a:rPr lang="en-US" sz="2000">
                <a:latin typeface="Rockwell" charset="0"/>
              </a:rPr>
              <a:t>Source: United States Conference of Catholic Bishops (USCCB), </a:t>
            </a:r>
            <a:r>
              <a:rPr lang="en-US" sz="2000" i="1">
                <a:latin typeface="Rockwell" charset="0"/>
              </a:rPr>
              <a:t>Co-Workers in the Vineyard of the Lord</a:t>
            </a:r>
            <a:r>
              <a:rPr lang="en-US" sz="2000">
                <a:latin typeface="Rockwell" charset="0"/>
              </a:rPr>
              <a:t> (Washington, DC: USCCB, 2005), 61.</a:t>
            </a:r>
          </a:p>
          <a:p>
            <a:pPr>
              <a:buFont typeface="Arial" charset="0"/>
              <a:buNone/>
            </a:pPr>
            <a:endParaRPr lang="en-US" sz="1800" u="sng">
              <a:latin typeface="Rockwell" charset="0"/>
            </a:endParaRPr>
          </a:p>
          <a:p>
            <a:pPr lvl="3" eaLnBrk="1" hangingPunct="1">
              <a:buFont typeface="Arial" charset="0"/>
              <a:buNone/>
            </a:pPr>
            <a:endParaRPr lang="en-US" sz="1400">
              <a:latin typeface="Rockwell" charset="0"/>
            </a:endParaRPr>
          </a:p>
        </p:txBody>
      </p:sp>
      <p:sp>
        <p:nvSpPr>
          <p:cNvPr id="24579" name="Line 4"/>
          <p:cNvSpPr>
            <a:spLocks noChangeShapeType="1"/>
          </p:cNvSpPr>
          <p:nvPr/>
        </p:nvSpPr>
        <p:spPr bwMode="auto">
          <a:xfrm>
            <a:off x="533400" y="1219200"/>
            <a:ext cx="8229600" cy="0"/>
          </a:xfrm>
          <a:prstGeom prst="line">
            <a:avLst/>
          </a:prstGeom>
          <a:noFill/>
          <a:ln w="63500" cmpd="thinThick">
            <a:solidFill>
              <a:schemeClr val="tx1"/>
            </a:solidFill>
            <a:round/>
            <a:headEnd/>
            <a:tailEnd/>
          </a:ln>
          <a:extLst>
            <a:ext uri="{909E8E84-426E-40dd-AFC4-6F175D3DCCD1}">
              <a14:hiddenFill xmlns:a14="http://schemas.microsoft.com/office/drawing/2010/main">
                <a:noFill/>
              </a14:hiddenFill>
            </a:ext>
          </a:extLst>
        </p:spPr>
        <p:txBody>
          <a:bodyPr wrap="none" lIns="45720" rIns="45720" anchor="ctr"/>
          <a:lstStyle/>
          <a:p>
            <a:endParaRPr lang="en-US"/>
          </a:p>
        </p:txBody>
      </p:sp>
      <p:sp>
        <p:nvSpPr>
          <p:cNvPr id="24580"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3EE57C-618E-284F-9282-CF42D08258E9}" type="slidenum">
              <a:rPr lang="en-US" sz="1200">
                <a:latin typeface="Times New Roman" charset="0"/>
                <a:cs typeface="Times New Roman" charset="0"/>
              </a:rPr>
              <a:pPr eaLnBrk="1" hangingPunct="1"/>
              <a:t>4</a:t>
            </a:fld>
            <a:endParaRPr lang="en-US" sz="1200">
              <a:latin typeface="Times New Roman" charset="0"/>
              <a:cs typeface="Times New Roman" charset="0"/>
            </a:endParaRPr>
          </a:p>
        </p:txBody>
      </p:sp>
      <p:pic>
        <p:nvPicPr>
          <p:cNvPr id="24581" name="Picture 5" descr="adve03la.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2286000"/>
            <a:ext cx="2005013"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21012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dirty="0">
                <a:latin typeface="Rockwell" charset="0"/>
              </a:rPr>
              <a:t>Cash Flow Strategy</a:t>
            </a:r>
          </a:p>
        </p:txBody>
      </p:sp>
      <p:graphicFrame>
        <p:nvGraphicFramePr>
          <p:cNvPr id="5" name="Content Placeholder 4"/>
          <p:cNvGraphicFramePr>
            <a:graphicFrameLocks noGrp="1"/>
          </p:cNvGraphicFramePr>
          <p:nvPr>
            <p:ph idx="1"/>
          </p:nvPr>
        </p:nvGraphicFramePr>
        <p:xfrm>
          <a:off x="457200" y="1600202"/>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67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2FF4B24-2FE3-E443-A97C-A1C9473C1830}" type="slidenum">
              <a:rPr lang="en-US" sz="1200">
                <a:latin typeface="Times New Roman" charset="0"/>
                <a:cs typeface="Times New Roman" charset="0"/>
              </a:rPr>
              <a:pPr eaLnBrk="1" hangingPunct="1"/>
              <a:t>40</a:t>
            </a:fld>
            <a:endParaRPr lang="en-US" sz="1200" dirty="0">
              <a:latin typeface="Times New Roman" charset="0"/>
              <a:cs typeface="Times New Roman" charset="0"/>
            </a:endParaRPr>
          </a:p>
        </p:txBody>
      </p:sp>
    </p:spTree>
    <p:extLst>
      <p:ext uri="{BB962C8B-B14F-4D97-AF65-F5344CB8AC3E}">
        <p14:creationId xmlns:p14="http://schemas.microsoft.com/office/powerpoint/2010/main" val="2449688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graphicEl>
                                              <a:dgm id="{C09DE728-CDB2-D342-B7EF-061F02F905FA}"/>
                                            </p:graphicEl>
                                          </p:spTgt>
                                        </p:tgtEl>
                                        <p:attrNameLst>
                                          <p:attrName>style.visibility</p:attrName>
                                        </p:attrNameLst>
                                      </p:cBhvr>
                                      <p:to>
                                        <p:strVal val="visible"/>
                                      </p:to>
                                    </p:set>
                                    <p:animEffect transition="in" filter="wipe(down)">
                                      <p:cBhvr>
                                        <p:cTn id="7" dur="500"/>
                                        <p:tgtEl>
                                          <p:spTgt spid="5">
                                            <p:graphicEl>
                                              <a:dgm id="{C09DE728-CDB2-D342-B7EF-061F02F905FA}"/>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graphicEl>
                                              <a:dgm id="{CE27AE50-4788-E842-AD0D-8B50D453356F}"/>
                                            </p:graphicEl>
                                          </p:spTgt>
                                        </p:tgtEl>
                                        <p:attrNameLst>
                                          <p:attrName>style.visibility</p:attrName>
                                        </p:attrNameLst>
                                      </p:cBhvr>
                                      <p:to>
                                        <p:strVal val="visible"/>
                                      </p:to>
                                    </p:set>
                                    <p:animEffect transition="in" filter="wipe(down)">
                                      <p:cBhvr>
                                        <p:cTn id="10" dur="500"/>
                                        <p:tgtEl>
                                          <p:spTgt spid="5">
                                            <p:graphicEl>
                                              <a:dgm id="{CE27AE50-4788-E842-AD0D-8B50D453356F}"/>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graphicEl>
                                              <a:dgm id="{B61B9901-BC9C-8E4E-B2FE-D413D086E1DE}"/>
                                            </p:graphicEl>
                                          </p:spTgt>
                                        </p:tgtEl>
                                        <p:attrNameLst>
                                          <p:attrName>style.visibility</p:attrName>
                                        </p:attrNameLst>
                                      </p:cBhvr>
                                      <p:to>
                                        <p:strVal val="visible"/>
                                      </p:to>
                                    </p:set>
                                    <p:animEffect transition="in" filter="wipe(down)">
                                      <p:cBhvr>
                                        <p:cTn id="13" dur="500"/>
                                        <p:tgtEl>
                                          <p:spTgt spid="5">
                                            <p:graphicEl>
                                              <a:dgm id="{B61B9901-BC9C-8E4E-B2FE-D413D086E1D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graphicEl>
                                              <a:dgm id="{7F8F180A-87A9-444D-95F1-C4A4F6CEE69F}"/>
                                            </p:graphicEl>
                                          </p:spTgt>
                                        </p:tgtEl>
                                        <p:attrNameLst>
                                          <p:attrName>style.visibility</p:attrName>
                                        </p:attrNameLst>
                                      </p:cBhvr>
                                      <p:to>
                                        <p:strVal val="visible"/>
                                      </p:to>
                                    </p:set>
                                    <p:animEffect transition="in" filter="wipe(down)">
                                      <p:cBhvr>
                                        <p:cTn id="18" dur="500"/>
                                        <p:tgtEl>
                                          <p:spTgt spid="5">
                                            <p:graphicEl>
                                              <a:dgm id="{7F8F180A-87A9-444D-95F1-C4A4F6CEE69F}"/>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graphicEl>
                                              <a:dgm id="{09D741D2-4FDD-3F4E-AC84-ED120986EAB8}"/>
                                            </p:graphicEl>
                                          </p:spTgt>
                                        </p:tgtEl>
                                        <p:attrNameLst>
                                          <p:attrName>style.visibility</p:attrName>
                                        </p:attrNameLst>
                                      </p:cBhvr>
                                      <p:to>
                                        <p:strVal val="visible"/>
                                      </p:to>
                                    </p:set>
                                    <p:animEffect transition="in" filter="wipe(down)">
                                      <p:cBhvr>
                                        <p:cTn id="21" dur="500"/>
                                        <p:tgtEl>
                                          <p:spTgt spid="5">
                                            <p:graphicEl>
                                              <a:dgm id="{09D741D2-4FDD-3F4E-AC84-ED120986EAB8}"/>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5">
                                            <p:graphicEl>
                                              <a:dgm id="{1931EFD8-C3BF-284C-B049-3AF6FE79D782}"/>
                                            </p:graphicEl>
                                          </p:spTgt>
                                        </p:tgtEl>
                                        <p:attrNameLst>
                                          <p:attrName>style.visibility</p:attrName>
                                        </p:attrNameLst>
                                      </p:cBhvr>
                                      <p:to>
                                        <p:strVal val="visible"/>
                                      </p:to>
                                    </p:set>
                                    <p:animEffect transition="in" filter="wipe(down)">
                                      <p:cBhvr>
                                        <p:cTn id="24" dur="500"/>
                                        <p:tgtEl>
                                          <p:spTgt spid="5">
                                            <p:graphicEl>
                                              <a:dgm id="{1931EFD8-C3BF-284C-B049-3AF6FE79D782}"/>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graphicEl>
                                              <a:dgm id="{0F5C233C-B4F4-4949-B6F2-2CB6289FB7F9}"/>
                                            </p:graphicEl>
                                          </p:spTgt>
                                        </p:tgtEl>
                                        <p:attrNameLst>
                                          <p:attrName>style.visibility</p:attrName>
                                        </p:attrNameLst>
                                      </p:cBhvr>
                                      <p:to>
                                        <p:strVal val="visible"/>
                                      </p:to>
                                    </p:set>
                                    <p:animEffect transition="in" filter="wipe(down)">
                                      <p:cBhvr>
                                        <p:cTn id="29" dur="500"/>
                                        <p:tgtEl>
                                          <p:spTgt spid="5">
                                            <p:graphicEl>
                                              <a:dgm id="{0F5C233C-B4F4-4949-B6F2-2CB6289FB7F9}"/>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5">
                                            <p:graphicEl>
                                              <a:dgm id="{DB43E9B2-EB77-9549-B133-966579BC61FD}"/>
                                            </p:graphicEl>
                                          </p:spTgt>
                                        </p:tgtEl>
                                        <p:attrNameLst>
                                          <p:attrName>style.visibility</p:attrName>
                                        </p:attrNameLst>
                                      </p:cBhvr>
                                      <p:to>
                                        <p:strVal val="visible"/>
                                      </p:to>
                                    </p:set>
                                    <p:animEffect transition="in" filter="wipe(down)">
                                      <p:cBhvr>
                                        <p:cTn id="32" dur="500"/>
                                        <p:tgtEl>
                                          <p:spTgt spid="5">
                                            <p:graphicEl>
                                              <a:dgm id="{DB43E9B2-EB77-9549-B133-966579BC61FD}"/>
                                            </p:graphic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graphicEl>
                                              <a:dgm id="{29B94FB5-1E77-D74F-BF2A-CF9BDB91D18B}"/>
                                            </p:graphicEl>
                                          </p:spTgt>
                                        </p:tgtEl>
                                        <p:attrNameLst>
                                          <p:attrName>style.visibility</p:attrName>
                                        </p:attrNameLst>
                                      </p:cBhvr>
                                      <p:to>
                                        <p:strVal val="visible"/>
                                      </p:to>
                                    </p:set>
                                    <p:animEffect transition="in" filter="wipe(down)">
                                      <p:cBhvr>
                                        <p:cTn id="35" dur="500"/>
                                        <p:tgtEl>
                                          <p:spTgt spid="5">
                                            <p:graphicEl>
                                              <a:dgm id="{29B94FB5-1E77-D74F-BF2A-CF9BDB91D18B}"/>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
                                            <p:graphicEl>
                                              <a:dgm id="{7FA008FE-EA4F-6D46-8A50-638D6CCDB228}"/>
                                            </p:graphicEl>
                                          </p:spTgt>
                                        </p:tgtEl>
                                        <p:attrNameLst>
                                          <p:attrName>style.visibility</p:attrName>
                                        </p:attrNameLst>
                                      </p:cBhvr>
                                      <p:to>
                                        <p:strVal val="visible"/>
                                      </p:to>
                                    </p:set>
                                    <p:animEffect transition="in" filter="wipe(down)">
                                      <p:cBhvr>
                                        <p:cTn id="40" dur="500"/>
                                        <p:tgtEl>
                                          <p:spTgt spid="5">
                                            <p:graphicEl>
                                              <a:dgm id="{7FA008FE-EA4F-6D46-8A50-638D6CCDB228}"/>
                                            </p:graphicEl>
                                          </p:spTgt>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
                                            <p:graphicEl>
                                              <a:dgm id="{AA365A4D-A39F-4247-9CA0-96D71FC57526}"/>
                                            </p:graphicEl>
                                          </p:spTgt>
                                        </p:tgtEl>
                                        <p:attrNameLst>
                                          <p:attrName>style.visibility</p:attrName>
                                        </p:attrNameLst>
                                      </p:cBhvr>
                                      <p:to>
                                        <p:strVal val="visible"/>
                                      </p:to>
                                    </p:set>
                                    <p:animEffect transition="in" filter="wipe(down)">
                                      <p:cBhvr>
                                        <p:cTn id="43" dur="500"/>
                                        <p:tgtEl>
                                          <p:spTgt spid="5">
                                            <p:graphicEl>
                                              <a:dgm id="{AA365A4D-A39F-4247-9CA0-96D71FC575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ckwell" charset="0"/>
              </a:rPr>
              <a:t>Step 1: Collect Data and Prioritize Time</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latin typeface="Rockwell" charset="0"/>
              </a:rPr>
              <a:t>Review past budgets</a:t>
            </a:r>
          </a:p>
          <a:p>
            <a:pPr lvl="1"/>
            <a:r>
              <a:rPr lang="en-US" dirty="0" smtClean="0">
                <a:latin typeface="Rockwell" charset="0"/>
              </a:rPr>
              <a:t>Prior Year Budget and Actuals</a:t>
            </a:r>
          </a:p>
          <a:p>
            <a:pPr lvl="1"/>
            <a:r>
              <a:rPr lang="en-US" dirty="0" smtClean="0">
                <a:latin typeface="Rockwell" charset="0"/>
              </a:rPr>
              <a:t>Data from other years</a:t>
            </a:r>
          </a:p>
          <a:p>
            <a:r>
              <a:rPr lang="en-US" dirty="0" smtClean="0">
                <a:latin typeface="Rockwell" charset="0"/>
              </a:rPr>
              <a:t>Divide and conquer</a:t>
            </a:r>
          </a:p>
          <a:p>
            <a:r>
              <a:rPr lang="en-US" dirty="0" smtClean="0">
                <a:latin typeface="Rockwell" charset="0"/>
              </a:rPr>
              <a:t>Formulate questions</a:t>
            </a:r>
          </a:p>
          <a:p>
            <a:r>
              <a:rPr lang="en-US" dirty="0" smtClean="0">
                <a:latin typeface="Rockwell" charset="0"/>
              </a:rPr>
              <a:t>Prioritize your time – invest your scarce resources</a:t>
            </a:r>
          </a:p>
          <a:p>
            <a:endParaRPr lang="en-US" dirty="0" smtClean="0">
              <a:latin typeface="Rockwell" charset="0"/>
            </a:endParaRPr>
          </a:p>
          <a:p>
            <a:pPr marL="457200" lvl="1" indent="0">
              <a:buNone/>
            </a:pPr>
            <a:endParaRPr lang="en-US" dirty="0" smtClean="0"/>
          </a:p>
          <a:p>
            <a:pPr lvl="2"/>
            <a:endParaRPr lang="en-US" dirty="0"/>
          </a:p>
        </p:txBody>
      </p:sp>
      <p:sp>
        <p:nvSpPr>
          <p:cNvPr id="4" name="Slide Number Placeholder 3"/>
          <p:cNvSpPr>
            <a:spLocks noGrp="1"/>
          </p:cNvSpPr>
          <p:nvPr>
            <p:ph type="sldNum" sz="quarter" idx="11"/>
          </p:nvPr>
        </p:nvSpPr>
        <p:spPr/>
        <p:txBody>
          <a:bodyPr/>
          <a:lstStyle/>
          <a:p>
            <a:pPr>
              <a:defRPr/>
            </a:pPr>
            <a:fld id="{065B3FCD-B974-6042-8050-151F86946B69}" type="slidenum">
              <a:rPr lang="en-US" smtClean="0"/>
              <a:pPr>
                <a:defRPr/>
              </a:pPr>
              <a:t>41</a:t>
            </a:fld>
            <a:endParaRPr lang="en-US" dirty="0"/>
          </a:p>
        </p:txBody>
      </p:sp>
    </p:spTree>
    <p:extLst>
      <p:ext uri="{BB962C8B-B14F-4D97-AF65-F5344CB8AC3E}">
        <p14:creationId xmlns:p14="http://schemas.microsoft.com/office/powerpoint/2010/main" val="154316323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a:xfrm>
            <a:off x="381000" y="152400"/>
            <a:ext cx="9220200" cy="1143000"/>
          </a:xfrm>
        </p:spPr>
        <p:txBody>
          <a:bodyPr/>
          <a:lstStyle/>
          <a:p>
            <a:r>
              <a:rPr lang="en-US" dirty="0">
                <a:latin typeface="Rockwell" charset="0"/>
              </a:rPr>
              <a:t>Calculate the Budget Category Impact %</a:t>
            </a:r>
          </a:p>
        </p:txBody>
      </p:sp>
      <p:sp>
        <p:nvSpPr>
          <p:cNvPr id="3" name="Content Placeholder 2"/>
          <p:cNvSpPr>
            <a:spLocks noGrp="1"/>
          </p:cNvSpPr>
          <p:nvPr>
            <p:ph idx="1"/>
          </p:nvPr>
        </p:nvSpPr>
        <p:spPr>
          <a:xfrm>
            <a:off x="304800" y="1371600"/>
            <a:ext cx="8229600" cy="4525963"/>
          </a:xfrm>
        </p:spPr>
        <p:txBody>
          <a:bodyPr/>
          <a:lstStyle/>
          <a:p>
            <a:pPr marL="0" indent="0">
              <a:buFont typeface="Arial" charset="0"/>
              <a:buNone/>
              <a:defRPr/>
            </a:pPr>
            <a:r>
              <a:rPr lang="en-US" dirty="0" smtClean="0"/>
              <a:t>With limited time, focus on income and spending categories with a largest impact on budget</a:t>
            </a:r>
          </a:p>
          <a:p>
            <a:pPr marL="0" indent="0">
              <a:buFont typeface="Arial" charset="0"/>
              <a:buNone/>
              <a:defRPr/>
            </a:pPr>
            <a:endParaRPr lang="en-US" dirty="0" smtClean="0"/>
          </a:p>
          <a:p>
            <a:pPr marL="514350" indent="-514350">
              <a:buFont typeface="+mj-lt"/>
              <a:buAutoNum type="arabicPeriod"/>
              <a:defRPr/>
            </a:pPr>
            <a:r>
              <a:rPr lang="en-US" dirty="0" smtClean="0"/>
              <a:t>Calculate the % of Impact = </a:t>
            </a:r>
          </a:p>
          <a:p>
            <a:pPr marL="0" indent="0">
              <a:buFont typeface="Arial" charset="0"/>
              <a:buNone/>
              <a:defRPr/>
            </a:pPr>
            <a:r>
              <a:rPr lang="en-US" dirty="0"/>
              <a:t>	</a:t>
            </a:r>
            <a:r>
              <a:rPr lang="en-US" dirty="0" smtClean="0"/>
              <a:t>		</a:t>
            </a:r>
            <a:r>
              <a:rPr lang="en-US" u="sng" dirty="0" smtClean="0"/>
              <a:t>Spending </a:t>
            </a:r>
            <a:r>
              <a:rPr lang="en-US" u="sng" dirty="0"/>
              <a:t>Category Total </a:t>
            </a:r>
            <a:endParaRPr lang="en-US" dirty="0"/>
          </a:p>
          <a:p>
            <a:pPr marL="0" indent="0">
              <a:buFont typeface="Arial" charset="0"/>
              <a:buNone/>
              <a:defRPr/>
            </a:pPr>
            <a:r>
              <a:rPr lang="en-US" dirty="0" smtClean="0">
                <a:latin typeface="Rockwell"/>
                <a:cs typeface="Rockwell"/>
              </a:rPr>
              <a:t>			          Total Budget</a:t>
            </a:r>
          </a:p>
          <a:p>
            <a:pPr marL="0" indent="0">
              <a:buFont typeface="Arial" charset="0"/>
              <a:buNone/>
              <a:defRPr/>
            </a:pPr>
            <a:r>
              <a:rPr lang="en-US" dirty="0" smtClean="0">
                <a:latin typeface="Rockwell"/>
                <a:cs typeface="Rockwell"/>
              </a:rPr>
              <a:t>2. 	Determine Breakpoints and Highlight 	Priority Categories for Review</a:t>
            </a:r>
          </a:p>
          <a:p>
            <a:pPr marL="0" indent="0">
              <a:buFont typeface="Arial" charset="0"/>
              <a:buNone/>
              <a:defRPr/>
            </a:pPr>
            <a:r>
              <a:rPr lang="en-US" dirty="0" smtClean="0">
                <a:latin typeface="Rockwell"/>
                <a:cs typeface="Rockwell"/>
              </a:rPr>
              <a:t>3. 	Review/Focus on Priority Categories</a:t>
            </a:r>
            <a:endParaRPr lang="en-US" dirty="0">
              <a:latin typeface="Rockwell"/>
              <a:cs typeface="Rockwell"/>
            </a:endParaRPr>
          </a:p>
        </p:txBody>
      </p:sp>
      <p:sp>
        <p:nvSpPr>
          <p:cNvPr id="3072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A7B4F2-6ECE-5244-B676-515A338BEEC1}" type="slidenum">
              <a:rPr lang="en-US" sz="1200">
                <a:latin typeface="Times New Roman" charset="0"/>
                <a:cs typeface="Times New Roman" charset="0"/>
              </a:rPr>
              <a:pPr eaLnBrk="1" hangingPunct="1"/>
              <a:t>42</a:t>
            </a:fld>
            <a:endParaRPr lang="en-US" sz="1200" dirty="0">
              <a:latin typeface="Times New Roman" charset="0"/>
              <a:cs typeface="Times New Roman" charset="0"/>
            </a:endParaRPr>
          </a:p>
        </p:txBody>
      </p:sp>
    </p:spTree>
    <p:extLst>
      <p:ext uri="{BB962C8B-B14F-4D97-AF65-F5344CB8AC3E}">
        <p14:creationId xmlns:p14="http://schemas.microsoft.com/office/powerpoint/2010/main" val="15128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additive="base">
                                        <p:cTn id="2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r>
              <a:rPr lang="en-US" dirty="0">
                <a:latin typeface="Rockwell" charset="0"/>
              </a:rPr>
              <a:t>Step 2: Analyze and Visualize</a:t>
            </a:r>
          </a:p>
        </p:txBody>
      </p:sp>
      <p:sp>
        <p:nvSpPr>
          <p:cNvPr id="3" name="Content Placeholder 2"/>
          <p:cNvSpPr>
            <a:spLocks noGrp="1"/>
          </p:cNvSpPr>
          <p:nvPr>
            <p:ph idx="1"/>
          </p:nvPr>
        </p:nvSpPr>
        <p:spPr>
          <a:xfrm>
            <a:off x="457200" y="1524000"/>
            <a:ext cx="8229600" cy="4525963"/>
          </a:xfrm>
        </p:spPr>
        <p:txBody>
          <a:bodyPr/>
          <a:lstStyle/>
          <a:p>
            <a:r>
              <a:rPr lang="en-US" dirty="0">
                <a:latin typeface="Rockwell" charset="0"/>
              </a:rPr>
              <a:t>Where do we see “Bumpiness”</a:t>
            </a:r>
          </a:p>
          <a:p>
            <a:r>
              <a:rPr lang="en-US" dirty="0">
                <a:latin typeface="Rockwell" charset="0"/>
              </a:rPr>
              <a:t>Review variances by comparing budgeted to actuals</a:t>
            </a:r>
          </a:p>
          <a:p>
            <a:r>
              <a:rPr lang="en-US" dirty="0">
                <a:latin typeface="Rockwell" charset="0"/>
              </a:rPr>
              <a:t>Visualize information</a:t>
            </a:r>
          </a:p>
          <a:p>
            <a:r>
              <a:rPr lang="en-US" dirty="0">
                <a:latin typeface="Rockwell" charset="0"/>
              </a:rPr>
              <a:t>Assess challenges and opportunities</a:t>
            </a:r>
          </a:p>
          <a:p>
            <a:endParaRPr lang="en-US" dirty="0">
              <a:latin typeface="Rockwell" charset="0"/>
            </a:endParaRPr>
          </a:p>
          <a:p>
            <a:endParaRPr lang="en-US" dirty="0">
              <a:latin typeface="Rockwell" charset="0"/>
            </a:endParaRPr>
          </a:p>
        </p:txBody>
      </p:sp>
      <p:sp>
        <p:nvSpPr>
          <p:cNvPr id="3174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B0DFDC-668D-A645-9EE2-BCE394E570BC}" type="slidenum">
              <a:rPr lang="en-US" sz="1200">
                <a:latin typeface="Times New Roman" charset="0"/>
                <a:cs typeface="Times New Roman" charset="0"/>
              </a:rPr>
              <a:pPr eaLnBrk="1" hangingPunct="1"/>
              <a:t>43</a:t>
            </a:fld>
            <a:endParaRPr lang="en-US" sz="1200" dirty="0">
              <a:latin typeface="Times New Roman" charset="0"/>
              <a:cs typeface="Times New Roman" charset="0"/>
            </a:endParaRPr>
          </a:p>
        </p:txBody>
      </p:sp>
    </p:spTree>
    <p:extLst>
      <p:ext uri="{BB962C8B-B14F-4D97-AF65-F5344CB8AC3E}">
        <p14:creationId xmlns:p14="http://schemas.microsoft.com/office/powerpoint/2010/main" val="40555399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a:latin typeface="Rockwell" charset="0"/>
              </a:rPr>
              <a:t>Example: Holy Cross Income</a:t>
            </a:r>
          </a:p>
        </p:txBody>
      </p:sp>
      <p:sp>
        <p:nvSpPr>
          <p:cNvPr id="3277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CF10B8-1A95-CC4D-AA0E-0DBE76383A36}" type="slidenum">
              <a:rPr lang="en-US" sz="1200">
                <a:latin typeface="Times New Roman" charset="0"/>
                <a:cs typeface="Times New Roman" charset="0"/>
              </a:rPr>
              <a:pPr eaLnBrk="1" hangingPunct="1"/>
              <a:t>44</a:t>
            </a:fld>
            <a:endParaRPr lang="en-US" sz="1200" dirty="0">
              <a:latin typeface="Times New Roman" charset="0"/>
              <a:cs typeface="Times New Roman" charset="0"/>
            </a:endParaRPr>
          </a:p>
        </p:txBody>
      </p:sp>
      <p:graphicFrame>
        <p:nvGraphicFramePr>
          <p:cNvPr id="8" name="Chart 7"/>
          <p:cNvGraphicFramePr>
            <a:graphicFrameLocks/>
          </p:cNvGraphicFramePr>
          <p:nvPr/>
        </p:nvGraphicFramePr>
        <p:xfrm>
          <a:off x="381000" y="1371600"/>
          <a:ext cx="8077200" cy="4740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49113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457200" y="274638"/>
            <a:ext cx="8686800" cy="1143000"/>
          </a:xfrm>
        </p:spPr>
        <p:txBody>
          <a:bodyPr/>
          <a:lstStyle/>
          <a:p>
            <a:r>
              <a:rPr lang="en-US" dirty="0">
                <a:latin typeface="Rockwell" charset="0"/>
              </a:rPr>
              <a:t>Step 3: Forecast and Document Assumptions </a:t>
            </a:r>
          </a:p>
        </p:txBody>
      </p:sp>
      <p:sp>
        <p:nvSpPr>
          <p:cNvPr id="3" name="Content Placeholder 2"/>
          <p:cNvSpPr>
            <a:spLocks noGrp="1"/>
          </p:cNvSpPr>
          <p:nvPr>
            <p:ph idx="1"/>
          </p:nvPr>
        </p:nvSpPr>
        <p:spPr/>
        <p:txBody>
          <a:bodyPr/>
          <a:lstStyle/>
          <a:p>
            <a:r>
              <a:rPr lang="en-US" dirty="0">
                <a:latin typeface="Rockwell" charset="0"/>
              </a:rPr>
              <a:t>Forecast as Informed/Educated Guess</a:t>
            </a:r>
          </a:p>
          <a:p>
            <a:r>
              <a:rPr lang="en-US" dirty="0">
                <a:latin typeface="Rockwell" charset="0"/>
              </a:rPr>
              <a:t>Historical Data</a:t>
            </a:r>
          </a:p>
          <a:p>
            <a:pPr lvl="1"/>
            <a:r>
              <a:rPr lang="en-US" dirty="0">
                <a:latin typeface="Rockwell" charset="0"/>
              </a:rPr>
              <a:t>Data series</a:t>
            </a:r>
          </a:p>
          <a:p>
            <a:pPr lvl="1"/>
            <a:r>
              <a:rPr lang="en-US" dirty="0">
                <a:latin typeface="Rockwell" charset="0"/>
              </a:rPr>
              <a:t>Incremental</a:t>
            </a:r>
          </a:p>
          <a:p>
            <a:pPr lvl="1"/>
            <a:r>
              <a:rPr lang="en-US" dirty="0">
                <a:latin typeface="Rockwell" charset="0"/>
              </a:rPr>
              <a:t>Regression</a:t>
            </a:r>
          </a:p>
          <a:p>
            <a:r>
              <a:rPr lang="en-US" dirty="0">
                <a:latin typeface="Rockwell" charset="0"/>
              </a:rPr>
              <a:t>Techniques when Historical Data Not Available</a:t>
            </a:r>
          </a:p>
          <a:p>
            <a:pPr lvl="1"/>
            <a:r>
              <a:rPr lang="en-US" dirty="0">
                <a:latin typeface="Rockwell" charset="0"/>
              </a:rPr>
              <a:t>Nominal Group</a:t>
            </a:r>
          </a:p>
          <a:p>
            <a:pPr lvl="1"/>
            <a:r>
              <a:rPr lang="en-US" dirty="0">
                <a:latin typeface="Rockwell" charset="0"/>
              </a:rPr>
              <a:t>Delphi Methods</a:t>
            </a:r>
          </a:p>
          <a:p>
            <a:pPr lvl="1"/>
            <a:endParaRPr lang="en-US" dirty="0">
              <a:latin typeface="Rockwell" charset="0"/>
            </a:endParaRPr>
          </a:p>
        </p:txBody>
      </p:sp>
      <p:sp>
        <p:nvSpPr>
          <p:cNvPr id="3379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35469D-8DC0-3A4C-B83F-D857C9432B34}" type="slidenum">
              <a:rPr lang="en-US" sz="1200">
                <a:latin typeface="Times New Roman" charset="0"/>
                <a:cs typeface="Times New Roman" charset="0"/>
              </a:rPr>
              <a:pPr eaLnBrk="1" hangingPunct="1"/>
              <a:t>45</a:t>
            </a:fld>
            <a:endParaRPr lang="en-US" sz="1200" dirty="0">
              <a:latin typeface="Times New Roman" charset="0"/>
              <a:cs typeface="Times New Roman" charset="0"/>
            </a:endParaRPr>
          </a:p>
        </p:txBody>
      </p:sp>
      <p:pic>
        <p:nvPicPr>
          <p:cNvPr id="33796" name="Picture 2" descr="C:\Users\Michael Castrilli\AppData\Local\Microsoft\Windows\Temporary Internet Files\Content.IE5\UH48D6AW\MC900287311[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676400"/>
            <a:ext cx="2246313"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201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r>
              <a:rPr lang="en-US" dirty="0">
                <a:latin typeface="Rockwell" charset="0"/>
              </a:rPr>
              <a:t>Church Income Categories</a:t>
            </a:r>
          </a:p>
        </p:txBody>
      </p:sp>
      <p:sp>
        <p:nvSpPr>
          <p:cNvPr id="43010" name="Content Placeholder 2"/>
          <p:cNvSpPr>
            <a:spLocks noGrp="1"/>
          </p:cNvSpPr>
          <p:nvPr>
            <p:ph idx="1"/>
          </p:nvPr>
        </p:nvSpPr>
        <p:spPr/>
        <p:txBody>
          <a:bodyPr/>
          <a:lstStyle/>
          <a:p>
            <a:r>
              <a:rPr lang="en-US" dirty="0">
                <a:latin typeface="Rockwell" charset="0"/>
              </a:rPr>
              <a:t>Collections </a:t>
            </a:r>
          </a:p>
          <a:p>
            <a:pPr lvl="1"/>
            <a:r>
              <a:rPr lang="en-US" sz="2000" dirty="0">
                <a:latin typeface="Rockwell" charset="0"/>
              </a:rPr>
              <a:t>Sunday, Holy Day, Church Needs</a:t>
            </a:r>
          </a:p>
          <a:p>
            <a:r>
              <a:rPr lang="en-US" dirty="0">
                <a:latin typeface="Rockwell" charset="0"/>
              </a:rPr>
              <a:t>Liturgical and Sacramental Income</a:t>
            </a:r>
          </a:p>
          <a:p>
            <a:r>
              <a:rPr lang="en-US" dirty="0">
                <a:latin typeface="Rockwell" charset="0"/>
              </a:rPr>
              <a:t>Other Operating Income</a:t>
            </a:r>
          </a:p>
          <a:p>
            <a:pPr lvl="1"/>
            <a:r>
              <a:rPr lang="en-US" sz="2000" dirty="0">
                <a:latin typeface="Rockwell" charset="0"/>
              </a:rPr>
              <a:t>Bulletin, Publications, Gift Store, Rental Income</a:t>
            </a:r>
          </a:p>
          <a:p>
            <a:r>
              <a:rPr lang="en-US" dirty="0">
                <a:latin typeface="Rockwell" charset="0"/>
              </a:rPr>
              <a:t>Development Income</a:t>
            </a:r>
          </a:p>
          <a:p>
            <a:r>
              <a:rPr lang="en-US" dirty="0">
                <a:latin typeface="Rockwell" charset="0"/>
              </a:rPr>
              <a:t>Subsidies and Grants</a:t>
            </a:r>
          </a:p>
          <a:p>
            <a:r>
              <a:rPr lang="en-US" dirty="0">
                <a:latin typeface="Rockwell" charset="0"/>
              </a:rPr>
              <a:t>Account Interest</a:t>
            </a:r>
          </a:p>
        </p:txBody>
      </p:sp>
      <p:sp>
        <p:nvSpPr>
          <p:cNvPr id="5529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D01601-FF47-C341-BECF-2AD48F0D97A1}" type="slidenum">
              <a:rPr lang="en-US" sz="1200">
                <a:latin typeface="Times New Roman" charset="0"/>
                <a:cs typeface="Times New Roman" charset="0"/>
              </a:rPr>
              <a:pPr eaLnBrk="1" hangingPunct="1"/>
              <a:t>46</a:t>
            </a:fld>
            <a:endParaRPr lang="en-US" sz="1200" dirty="0">
              <a:latin typeface="Times New Roman" charset="0"/>
              <a:cs typeface="Times New Roman" charset="0"/>
            </a:endParaRPr>
          </a:p>
        </p:txBody>
      </p:sp>
      <p:pic>
        <p:nvPicPr>
          <p:cNvPr id="55300" name="Picture 2" descr="C:\Users\Treasurer\AppData\Local\Microsoft\Windows\Temporary Internet Files\Content.IE5\VZOTTL5D\MC910216326[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3962400"/>
            <a:ext cx="1338263"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776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down)">
                                      <p:cBhvr>
                                        <p:cTn id="7" dur="580">
                                          <p:stCondLst>
                                            <p:cond delay="0"/>
                                          </p:stCondLst>
                                        </p:cTn>
                                        <p:tgtEl>
                                          <p:spTgt spid="43010">
                                            <p:txEl>
                                              <p:pRg st="0" end="0"/>
                                            </p:txEl>
                                          </p:spTgt>
                                        </p:tgtEl>
                                      </p:cBhvr>
                                    </p:animEffect>
                                    <p:anim calcmode="lin" valueType="num">
                                      <p:cBhvr>
                                        <p:cTn id="8" dur="1822" tmFilter="0,0; 0.14,0.36; 0.43,0.73; 0.71,0.91; 1.0,1.0">
                                          <p:stCondLst>
                                            <p:cond delay="0"/>
                                          </p:stCondLst>
                                        </p:cTn>
                                        <p:tgtEl>
                                          <p:spTgt spid="4301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01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01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01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01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3010">
                                            <p:txEl>
                                              <p:pRg st="0" end="0"/>
                                            </p:txEl>
                                          </p:spTgt>
                                        </p:tgtEl>
                                      </p:cBhvr>
                                      <p:to x="100000" y="60000"/>
                                    </p:animScale>
                                    <p:animScale>
                                      <p:cBhvr>
                                        <p:cTn id="14" dur="166" decel="50000">
                                          <p:stCondLst>
                                            <p:cond delay="676"/>
                                          </p:stCondLst>
                                        </p:cTn>
                                        <p:tgtEl>
                                          <p:spTgt spid="43010">
                                            <p:txEl>
                                              <p:pRg st="0" end="0"/>
                                            </p:txEl>
                                          </p:spTgt>
                                        </p:tgtEl>
                                      </p:cBhvr>
                                      <p:to x="100000" y="100000"/>
                                    </p:animScale>
                                    <p:animScale>
                                      <p:cBhvr>
                                        <p:cTn id="15" dur="26">
                                          <p:stCondLst>
                                            <p:cond delay="1312"/>
                                          </p:stCondLst>
                                        </p:cTn>
                                        <p:tgtEl>
                                          <p:spTgt spid="43010">
                                            <p:txEl>
                                              <p:pRg st="0" end="0"/>
                                            </p:txEl>
                                          </p:spTgt>
                                        </p:tgtEl>
                                      </p:cBhvr>
                                      <p:to x="100000" y="80000"/>
                                    </p:animScale>
                                    <p:animScale>
                                      <p:cBhvr>
                                        <p:cTn id="16" dur="166" decel="50000">
                                          <p:stCondLst>
                                            <p:cond delay="1338"/>
                                          </p:stCondLst>
                                        </p:cTn>
                                        <p:tgtEl>
                                          <p:spTgt spid="43010">
                                            <p:txEl>
                                              <p:pRg st="0" end="0"/>
                                            </p:txEl>
                                          </p:spTgt>
                                        </p:tgtEl>
                                      </p:cBhvr>
                                      <p:to x="100000" y="100000"/>
                                    </p:animScale>
                                    <p:animScale>
                                      <p:cBhvr>
                                        <p:cTn id="17" dur="26">
                                          <p:stCondLst>
                                            <p:cond delay="1642"/>
                                          </p:stCondLst>
                                        </p:cTn>
                                        <p:tgtEl>
                                          <p:spTgt spid="43010">
                                            <p:txEl>
                                              <p:pRg st="0" end="0"/>
                                            </p:txEl>
                                          </p:spTgt>
                                        </p:tgtEl>
                                      </p:cBhvr>
                                      <p:to x="100000" y="90000"/>
                                    </p:animScale>
                                    <p:animScale>
                                      <p:cBhvr>
                                        <p:cTn id="18" dur="166" decel="50000">
                                          <p:stCondLst>
                                            <p:cond delay="1668"/>
                                          </p:stCondLst>
                                        </p:cTn>
                                        <p:tgtEl>
                                          <p:spTgt spid="43010">
                                            <p:txEl>
                                              <p:pRg st="0" end="0"/>
                                            </p:txEl>
                                          </p:spTgt>
                                        </p:tgtEl>
                                      </p:cBhvr>
                                      <p:to x="100000" y="100000"/>
                                    </p:animScale>
                                    <p:animScale>
                                      <p:cBhvr>
                                        <p:cTn id="19" dur="26">
                                          <p:stCondLst>
                                            <p:cond delay="1808"/>
                                          </p:stCondLst>
                                        </p:cTn>
                                        <p:tgtEl>
                                          <p:spTgt spid="43010">
                                            <p:txEl>
                                              <p:pRg st="0" end="0"/>
                                            </p:txEl>
                                          </p:spTgt>
                                        </p:tgtEl>
                                      </p:cBhvr>
                                      <p:to x="100000" y="95000"/>
                                    </p:animScale>
                                    <p:animScale>
                                      <p:cBhvr>
                                        <p:cTn id="20" dur="166" decel="50000">
                                          <p:stCondLst>
                                            <p:cond delay="1834"/>
                                          </p:stCondLst>
                                        </p:cTn>
                                        <p:tgtEl>
                                          <p:spTgt spid="43010">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3010">
                                            <p:txEl>
                                              <p:pRg st="1" end="1"/>
                                            </p:txEl>
                                          </p:spTgt>
                                        </p:tgtEl>
                                        <p:attrNameLst>
                                          <p:attrName>style.visibility</p:attrName>
                                        </p:attrNameLst>
                                      </p:cBhvr>
                                      <p:to>
                                        <p:strVal val="visible"/>
                                      </p:to>
                                    </p:set>
                                    <p:animEffect transition="in" filter="wipe(down)">
                                      <p:cBhvr>
                                        <p:cTn id="24" dur="580">
                                          <p:stCondLst>
                                            <p:cond delay="0"/>
                                          </p:stCondLst>
                                        </p:cTn>
                                        <p:tgtEl>
                                          <p:spTgt spid="43010">
                                            <p:txEl>
                                              <p:pRg st="1" end="1"/>
                                            </p:txEl>
                                          </p:spTgt>
                                        </p:tgtEl>
                                      </p:cBhvr>
                                    </p:animEffect>
                                    <p:anim calcmode="lin" valueType="num">
                                      <p:cBhvr>
                                        <p:cTn id="25" dur="1822" tmFilter="0,0; 0.14,0.36; 0.43,0.73; 0.71,0.91; 1.0,1.0">
                                          <p:stCondLst>
                                            <p:cond delay="0"/>
                                          </p:stCondLst>
                                        </p:cTn>
                                        <p:tgtEl>
                                          <p:spTgt spid="43010">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3010">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3010">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3010">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3010">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43010">
                                            <p:txEl>
                                              <p:pRg st="1" end="1"/>
                                            </p:txEl>
                                          </p:spTgt>
                                        </p:tgtEl>
                                      </p:cBhvr>
                                      <p:to x="100000" y="60000"/>
                                    </p:animScale>
                                    <p:animScale>
                                      <p:cBhvr>
                                        <p:cTn id="31" dur="166" decel="50000">
                                          <p:stCondLst>
                                            <p:cond delay="676"/>
                                          </p:stCondLst>
                                        </p:cTn>
                                        <p:tgtEl>
                                          <p:spTgt spid="43010">
                                            <p:txEl>
                                              <p:pRg st="1" end="1"/>
                                            </p:txEl>
                                          </p:spTgt>
                                        </p:tgtEl>
                                      </p:cBhvr>
                                      <p:to x="100000" y="100000"/>
                                    </p:animScale>
                                    <p:animScale>
                                      <p:cBhvr>
                                        <p:cTn id="32" dur="26">
                                          <p:stCondLst>
                                            <p:cond delay="1312"/>
                                          </p:stCondLst>
                                        </p:cTn>
                                        <p:tgtEl>
                                          <p:spTgt spid="43010">
                                            <p:txEl>
                                              <p:pRg st="1" end="1"/>
                                            </p:txEl>
                                          </p:spTgt>
                                        </p:tgtEl>
                                      </p:cBhvr>
                                      <p:to x="100000" y="80000"/>
                                    </p:animScale>
                                    <p:animScale>
                                      <p:cBhvr>
                                        <p:cTn id="33" dur="166" decel="50000">
                                          <p:stCondLst>
                                            <p:cond delay="1338"/>
                                          </p:stCondLst>
                                        </p:cTn>
                                        <p:tgtEl>
                                          <p:spTgt spid="43010">
                                            <p:txEl>
                                              <p:pRg st="1" end="1"/>
                                            </p:txEl>
                                          </p:spTgt>
                                        </p:tgtEl>
                                      </p:cBhvr>
                                      <p:to x="100000" y="100000"/>
                                    </p:animScale>
                                    <p:animScale>
                                      <p:cBhvr>
                                        <p:cTn id="34" dur="26">
                                          <p:stCondLst>
                                            <p:cond delay="1642"/>
                                          </p:stCondLst>
                                        </p:cTn>
                                        <p:tgtEl>
                                          <p:spTgt spid="43010">
                                            <p:txEl>
                                              <p:pRg st="1" end="1"/>
                                            </p:txEl>
                                          </p:spTgt>
                                        </p:tgtEl>
                                      </p:cBhvr>
                                      <p:to x="100000" y="90000"/>
                                    </p:animScale>
                                    <p:animScale>
                                      <p:cBhvr>
                                        <p:cTn id="35" dur="166" decel="50000">
                                          <p:stCondLst>
                                            <p:cond delay="1668"/>
                                          </p:stCondLst>
                                        </p:cTn>
                                        <p:tgtEl>
                                          <p:spTgt spid="43010">
                                            <p:txEl>
                                              <p:pRg st="1" end="1"/>
                                            </p:txEl>
                                          </p:spTgt>
                                        </p:tgtEl>
                                      </p:cBhvr>
                                      <p:to x="100000" y="100000"/>
                                    </p:animScale>
                                    <p:animScale>
                                      <p:cBhvr>
                                        <p:cTn id="36" dur="26">
                                          <p:stCondLst>
                                            <p:cond delay="1808"/>
                                          </p:stCondLst>
                                        </p:cTn>
                                        <p:tgtEl>
                                          <p:spTgt spid="43010">
                                            <p:txEl>
                                              <p:pRg st="1" end="1"/>
                                            </p:txEl>
                                          </p:spTgt>
                                        </p:tgtEl>
                                      </p:cBhvr>
                                      <p:to x="100000" y="95000"/>
                                    </p:animScale>
                                    <p:animScale>
                                      <p:cBhvr>
                                        <p:cTn id="37" dur="166" decel="50000">
                                          <p:stCondLst>
                                            <p:cond delay="1834"/>
                                          </p:stCondLst>
                                        </p:cTn>
                                        <p:tgtEl>
                                          <p:spTgt spid="43010">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43010">
                                            <p:txEl>
                                              <p:pRg st="2" end="2"/>
                                            </p:txEl>
                                          </p:spTgt>
                                        </p:tgtEl>
                                        <p:attrNameLst>
                                          <p:attrName>style.visibility</p:attrName>
                                        </p:attrNameLst>
                                      </p:cBhvr>
                                      <p:to>
                                        <p:strVal val="visible"/>
                                      </p:to>
                                    </p:set>
                                    <p:animEffect transition="in" filter="wipe(down)">
                                      <p:cBhvr>
                                        <p:cTn id="41" dur="580">
                                          <p:stCondLst>
                                            <p:cond delay="0"/>
                                          </p:stCondLst>
                                        </p:cTn>
                                        <p:tgtEl>
                                          <p:spTgt spid="43010">
                                            <p:txEl>
                                              <p:pRg st="2" end="2"/>
                                            </p:txEl>
                                          </p:spTgt>
                                        </p:tgtEl>
                                      </p:cBhvr>
                                    </p:animEffect>
                                    <p:anim calcmode="lin" valueType="num">
                                      <p:cBhvr>
                                        <p:cTn id="42" dur="1822" tmFilter="0,0; 0.14,0.36; 0.43,0.73; 0.71,0.91; 1.0,1.0">
                                          <p:stCondLst>
                                            <p:cond delay="0"/>
                                          </p:stCondLst>
                                        </p:cTn>
                                        <p:tgtEl>
                                          <p:spTgt spid="43010">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3010">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3010">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3010">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3010">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3010">
                                            <p:txEl>
                                              <p:pRg st="2" end="2"/>
                                            </p:txEl>
                                          </p:spTgt>
                                        </p:tgtEl>
                                      </p:cBhvr>
                                      <p:to x="100000" y="60000"/>
                                    </p:animScale>
                                    <p:animScale>
                                      <p:cBhvr>
                                        <p:cTn id="48" dur="166" decel="50000">
                                          <p:stCondLst>
                                            <p:cond delay="676"/>
                                          </p:stCondLst>
                                        </p:cTn>
                                        <p:tgtEl>
                                          <p:spTgt spid="43010">
                                            <p:txEl>
                                              <p:pRg st="2" end="2"/>
                                            </p:txEl>
                                          </p:spTgt>
                                        </p:tgtEl>
                                      </p:cBhvr>
                                      <p:to x="100000" y="100000"/>
                                    </p:animScale>
                                    <p:animScale>
                                      <p:cBhvr>
                                        <p:cTn id="49" dur="26">
                                          <p:stCondLst>
                                            <p:cond delay="1312"/>
                                          </p:stCondLst>
                                        </p:cTn>
                                        <p:tgtEl>
                                          <p:spTgt spid="43010">
                                            <p:txEl>
                                              <p:pRg st="2" end="2"/>
                                            </p:txEl>
                                          </p:spTgt>
                                        </p:tgtEl>
                                      </p:cBhvr>
                                      <p:to x="100000" y="80000"/>
                                    </p:animScale>
                                    <p:animScale>
                                      <p:cBhvr>
                                        <p:cTn id="50" dur="166" decel="50000">
                                          <p:stCondLst>
                                            <p:cond delay="1338"/>
                                          </p:stCondLst>
                                        </p:cTn>
                                        <p:tgtEl>
                                          <p:spTgt spid="43010">
                                            <p:txEl>
                                              <p:pRg st="2" end="2"/>
                                            </p:txEl>
                                          </p:spTgt>
                                        </p:tgtEl>
                                      </p:cBhvr>
                                      <p:to x="100000" y="100000"/>
                                    </p:animScale>
                                    <p:animScale>
                                      <p:cBhvr>
                                        <p:cTn id="51" dur="26">
                                          <p:stCondLst>
                                            <p:cond delay="1642"/>
                                          </p:stCondLst>
                                        </p:cTn>
                                        <p:tgtEl>
                                          <p:spTgt spid="43010">
                                            <p:txEl>
                                              <p:pRg st="2" end="2"/>
                                            </p:txEl>
                                          </p:spTgt>
                                        </p:tgtEl>
                                      </p:cBhvr>
                                      <p:to x="100000" y="90000"/>
                                    </p:animScale>
                                    <p:animScale>
                                      <p:cBhvr>
                                        <p:cTn id="52" dur="166" decel="50000">
                                          <p:stCondLst>
                                            <p:cond delay="1668"/>
                                          </p:stCondLst>
                                        </p:cTn>
                                        <p:tgtEl>
                                          <p:spTgt spid="43010">
                                            <p:txEl>
                                              <p:pRg st="2" end="2"/>
                                            </p:txEl>
                                          </p:spTgt>
                                        </p:tgtEl>
                                      </p:cBhvr>
                                      <p:to x="100000" y="100000"/>
                                    </p:animScale>
                                    <p:animScale>
                                      <p:cBhvr>
                                        <p:cTn id="53" dur="26">
                                          <p:stCondLst>
                                            <p:cond delay="1808"/>
                                          </p:stCondLst>
                                        </p:cTn>
                                        <p:tgtEl>
                                          <p:spTgt spid="43010">
                                            <p:txEl>
                                              <p:pRg st="2" end="2"/>
                                            </p:txEl>
                                          </p:spTgt>
                                        </p:tgtEl>
                                      </p:cBhvr>
                                      <p:to x="100000" y="95000"/>
                                    </p:animScale>
                                    <p:animScale>
                                      <p:cBhvr>
                                        <p:cTn id="54" dur="166" decel="50000">
                                          <p:stCondLst>
                                            <p:cond delay="1834"/>
                                          </p:stCondLst>
                                        </p:cTn>
                                        <p:tgtEl>
                                          <p:spTgt spid="43010">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43010">
                                            <p:txEl>
                                              <p:pRg st="3" end="3"/>
                                            </p:txEl>
                                          </p:spTgt>
                                        </p:tgtEl>
                                        <p:attrNameLst>
                                          <p:attrName>style.visibility</p:attrName>
                                        </p:attrNameLst>
                                      </p:cBhvr>
                                      <p:to>
                                        <p:strVal val="visible"/>
                                      </p:to>
                                    </p:set>
                                    <p:animEffect transition="in" filter="wipe(down)">
                                      <p:cBhvr>
                                        <p:cTn id="58" dur="580">
                                          <p:stCondLst>
                                            <p:cond delay="0"/>
                                          </p:stCondLst>
                                        </p:cTn>
                                        <p:tgtEl>
                                          <p:spTgt spid="43010">
                                            <p:txEl>
                                              <p:pRg st="3" end="3"/>
                                            </p:txEl>
                                          </p:spTgt>
                                        </p:tgtEl>
                                      </p:cBhvr>
                                    </p:animEffect>
                                    <p:anim calcmode="lin" valueType="num">
                                      <p:cBhvr>
                                        <p:cTn id="59" dur="1822" tmFilter="0,0; 0.14,0.36; 0.43,0.73; 0.71,0.91; 1.0,1.0">
                                          <p:stCondLst>
                                            <p:cond delay="0"/>
                                          </p:stCondLst>
                                        </p:cTn>
                                        <p:tgtEl>
                                          <p:spTgt spid="43010">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3010">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3010">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3010">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3010">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43010">
                                            <p:txEl>
                                              <p:pRg st="3" end="3"/>
                                            </p:txEl>
                                          </p:spTgt>
                                        </p:tgtEl>
                                      </p:cBhvr>
                                      <p:to x="100000" y="60000"/>
                                    </p:animScale>
                                    <p:animScale>
                                      <p:cBhvr>
                                        <p:cTn id="65" dur="166" decel="50000">
                                          <p:stCondLst>
                                            <p:cond delay="676"/>
                                          </p:stCondLst>
                                        </p:cTn>
                                        <p:tgtEl>
                                          <p:spTgt spid="43010">
                                            <p:txEl>
                                              <p:pRg st="3" end="3"/>
                                            </p:txEl>
                                          </p:spTgt>
                                        </p:tgtEl>
                                      </p:cBhvr>
                                      <p:to x="100000" y="100000"/>
                                    </p:animScale>
                                    <p:animScale>
                                      <p:cBhvr>
                                        <p:cTn id="66" dur="26">
                                          <p:stCondLst>
                                            <p:cond delay="1312"/>
                                          </p:stCondLst>
                                        </p:cTn>
                                        <p:tgtEl>
                                          <p:spTgt spid="43010">
                                            <p:txEl>
                                              <p:pRg st="3" end="3"/>
                                            </p:txEl>
                                          </p:spTgt>
                                        </p:tgtEl>
                                      </p:cBhvr>
                                      <p:to x="100000" y="80000"/>
                                    </p:animScale>
                                    <p:animScale>
                                      <p:cBhvr>
                                        <p:cTn id="67" dur="166" decel="50000">
                                          <p:stCondLst>
                                            <p:cond delay="1338"/>
                                          </p:stCondLst>
                                        </p:cTn>
                                        <p:tgtEl>
                                          <p:spTgt spid="43010">
                                            <p:txEl>
                                              <p:pRg st="3" end="3"/>
                                            </p:txEl>
                                          </p:spTgt>
                                        </p:tgtEl>
                                      </p:cBhvr>
                                      <p:to x="100000" y="100000"/>
                                    </p:animScale>
                                    <p:animScale>
                                      <p:cBhvr>
                                        <p:cTn id="68" dur="26">
                                          <p:stCondLst>
                                            <p:cond delay="1642"/>
                                          </p:stCondLst>
                                        </p:cTn>
                                        <p:tgtEl>
                                          <p:spTgt spid="43010">
                                            <p:txEl>
                                              <p:pRg st="3" end="3"/>
                                            </p:txEl>
                                          </p:spTgt>
                                        </p:tgtEl>
                                      </p:cBhvr>
                                      <p:to x="100000" y="90000"/>
                                    </p:animScale>
                                    <p:animScale>
                                      <p:cBhvr>
                                        <p:cTn id="69" dur="166" decel="50000">
                                          <p:stCondLst>
                                            <p:cond delay="1668"/>
                                          </p:stCondLst>
                                        </p:cTn>
                                        <p:tgtEl>
                                          <p:spTgt spid="43010">
                                            <p:txEl>
                                              <p:pRg st="3" end="3"/>
                                            </p:txEl>
                                          </p:spTgt>
                                        </p:tgtEl>
                                      </p:cBhvr>
                                      <p:to x="100000" y="100000"/>
                                    </p:animScale>
                                    <p:animScale>
                                      <p:cBhvr>
                                        <p:cTn id="70" dur="26">
                                          <p:stCondLst>
                                            <p:cond delay="1808"/>
                                          </p:stCondLst>
                                        </p:cTn>
                                        <p:tgtEl>
                                          <p:spTgt spid="43010">
                                            <p:txEl>
                                              <p:pRg st="3" end="3"/>
                                            </p:txEl>
                                          </p:spTgt>
                                        </p:tgtEl>
                                      </p:cBhvr>
                                      <p:to x="100000" y="95000"/>
                                    </p:animScale>
                                    <p:animScale>
                                      <p:cBhvr>
                                        <p:cTn id="71" dur="166" decel="50000">
                                          <p:stCondLst>
                                            <p:cond delay="1834"/>
                                          </p:stCondLst>
                                        </p:cTn>
                                        <p:tgtEl>
                                          <p:spTgt spid="43010">
                                            <p:txEl>
                                              <p:pRg st="3" end="3"/>
                                            </p:txEl>
                                          </p:spTgt>
                                        </p:tgtEl>
                                      </p:cBhvr>
                                      <p:to x="100000" y="100000"/>
                                    </p:animScale>
                                  </p:childTnLst>
                                </p:cTn>
                              </p:par>
                            </p:childTnLst>
                          </p:cTn>
                        </p:par>
                        <p:par>
                          <p:cTn id="72" fill="hold" nodeType="afterGroup">
                            <p:stCondLst>
                              <p:cond delay="8000"/>
                            </p:stCondLst>
                            <p:childTnLst>
                              <p:par>
                                <p:cTn id="73" presetID="26" presetClass="entr" presetSubtype="0" fill="hold" nodeType="afterEffect">
                                  <p:stCondLst>
                                    <p:cond delay="0"/>
                                  </p:stCondLst>
                                  <p:childTnLst>
                                    <p:set>
                                      <p:cBhvr>
                                        <p:cTn id="74" dur="1" fill="hold">
                                          <p:stCondLst>
                                            <p:cond delay="0"/>
                                          </p:stCondLst>
                                        </p:cTn>
                                        <p:tgtEl>
                                          <p:spTgt spid="43010">
                                            <p:txEl>
                                              <p:pRg st="4" end="4"/>
                                            </p:txEl>
                                          </p:spTgt>
                                        </p:tgtEl>
                                        <p:attrNameLst>
                                          <p:attrName>style.visibility</p:attrName>
                                        </p:attrNameLst>
                                      </p:cBhvr>
                                      <p:to>
                                        <p:strVal val="visible"/>
                                      </p:to>
                                    </p:set>
                                    <p:animEffect transition="in" filter="wipe(down)">
                                      <p:cBhvr>
                                        <p:cTn id="75" dur="580">
                                          <p:stCondLst>
                                            <p:cond delay="0"/>
                                          </p:stCondLst>
                                        </p:cTn>
                                        <p:tgtEl>
                                          <p:spTgt spid="43010">
                                            <p:txEl>
                                              <p:pRg st="4" end="4"/>
                                            </p:txEl>
                                          </p:spTgt>
                                        </p:tgtEl>
                                      </p:cBhvr>
                                    </p:animEffect>
                                    <p:anim calcmode="lin" valueType="num">
                                      <p:cBhvr>
                                        <p:cTn id="76" dur="1822" tmFilter="0,0; 0.14,0.36; 0.43,0.73; 0.71,0.91; 1.0,1.0">
                                          <p:stCondLst>
                                            <p:cond delay="0"/>
                                          </p:stCondLst>
                                        </p:cTn>
                                        <p:tgtEl>
                                          <p:spTgt spid="43010">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43010">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43010">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43010">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43010">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43010">
                                            <p:txEl>
                                              <p:pRg st="4" end="4"/>
                                            </p:txEl>
                                          </p:spTgt>
                                        </p:tgtEl>
                                      </p:cBhvr>
                                      <p:to x="100000" y="60000"/>
                                    </p:animScale>
                                    <p:animScale>
                                      <p:cBhvr>
                                        <p:cTn id="82" dur="166" decel="50000">
                                          <p:stCondLst>
                                            <p:cond delay="676"/>
                                          </p:stCondLst>
                                        </p:cTn>
                                        <p:tgtEl>
                                          <p:spTgt spid="43010">
                                            <p:txEl>
                                              <p:pRg st="4" end="4"/>
                                            </p:txEl>
                                          </p:spTgt>
                                        </p:tgtEl>
                                      </p:cBhvr>
                                      <p:to x="100000" y="100000"/>
                                    </p:animScale>
                                    <p:animScale>
                                      <p:cBhvr>
                                        <p:cTn id="83" dur="26">
                                          <p:stCondLst>
                                            <p:cond delay="1312"/>
                                          </p:stCondLst>
                                        </p:cTn>
                                        <p:tgtEl>
                                          <p:spTgt spid="43010">
                                            <p:txEl>
                                              <p:pRg st="4" end="4"/>
                                            </p:txEl>
                                          </p:spTgt>
                                        </p:tgtEl>
                                      </p:cBhvr>
                                      <p:to x="100000" y="80000"/>
                                    </p:animScale>
                                    <p:animScale>
                                      <p:cBhvr>
                                        <p:cTn id="84" dur="166" decel="50000">
                                          <p:stCondLst>
                                            <p:cond delay="1338"/>
                                          </p:stCondLst>
                                        </p:cTn>
                                        <p:tgtEl>
                                          <p:spTgt spid="43010">
                                            <p:txEl>
                                              <p:pRg st="4" end="4"/>
                                            </p:txEl>
                                          </p:spTgt>
                                        </p:tgtEl>
                                      </p:cBhvr>
                                      <p:to x="100000" y="100000"/>
                                    </p:animScale>
                                    <p:animScale>
                                      <p:cBhvr>
                                        <p:cTn id="85" dur="26">
                                          <p:stCondLst>
                                            <p:cond delay="1642"/>
                                          </p:stCondLst>
                                        </p:cTn>
                                        <p:tgtEl>
                                          <p:spTgt spid="43010">
                                            <p:txEl>
                                              <p:pRg st="4" end="4"/>
                                            </p:txEl>
                                          </p:spTgt>
                                        </p:tgtEl>
                                      </p:cBhvr>
                                      <p:to x="100000" y="90000"/>
                                    </p:animScale>
                                    <p:animScale>
                                      <p:cBhvr>
                                        <p:cTn id="86" dur="166" decel="50000">
                                          <p:stCondLst>
                                            <p:cond delay="1668"/>
                                          </p:stCondLst>
                                        </p:cTn>
                                        <p:tgtEl>
                                          <p:spTgt spid="43010">
                                            <p:txEl>
                                              <p:pRg st="4" end="4"/>
                                            </p:txEl>
                                          </p:spTgt>
                                        </p:tgtEl>
                                      </p:cBhvr>
                                      <p:to x="100000" y="100000"/>
                                    </p:animScale>
                                    <p:animScale>
                                      <p:cBhvr>
                                        <p:cTn id="87" dur="26">
                                          <p:stCondLst>
                                            <p:cond delay="1808"/>
                                          </p:stCondLst>
                                        </p:cTn>
                                        <p:tgtEl>
                                          <p:spTgt spid="43010">
                                            <p:txEl>
                                              <p:pRg st="4" end="4"/>
                                            </p:txEl>
                                          </p:spTgt>
                                        </p:tgtEl>
                                      </p:cBhvr>
                                      <p:to x="100000" y="95000"/>
                                    </p:animScale>
                                    <p:animScale>
                                      <p:cBhvr>
                                        <p:cTn id="88" dur="166" decel="50000">
                                          <p:stCondLst>
                                            <p:cond delay="1834"/>
                                          </p:stCondLst>
                                        </p:cTn>
                                        <p:tgtEl>
                                          <p:spTgt spid="43010">
                                            <p:txEl>
                                              <p:pRg st="4" end="4"/>
                                            </p:txEl>
                                          </p:spTgt>
                                        </p:tgtEl>
                                      </p:cBhvr>
                                      <p:to x="100000" y="100000"/>
                                    </p:animScale>
                                  </p:childTnLst>
                                </p:cTn>
                              </p:par>
                            </p:childTnLst>
                          </p:cTn>
                        </p:par>
                        <p:par>
                          <p:cTn id="89" fill="hold" nodeType="afterGroup">
                            <p:stCondLst>
                              <p:cond delay="10000"/>
                            </p:stCondLst>
                            <p:childTnLst>
                              <p:par>
                                <p:cTn id="90" presetID="26" presetClass="entr" presetSubtype="0" fill="hold" nodeType="afterEffect">
                                  <p:stCondLst>
                                    <p:cond delay="0"/>
                                  </p:stCondLst>
                                  <p:childTnLst>
                                    <p:set>
                                      <p:cBhvr>
                                        <p:cTn id="91" dur="1" fill="hold">
                                          <p:stCondLst>
                                            <p:cond delay="0"/>
                                          </p:stCondLst>
                                        </p:cTn>
                                        <p:tgtEl>
                                          <p:spTgt spid="43010">
                                            <p:txEl>
                                              <p:pRg st="5" end="5"/>
                                            </p:txEl>
                                          </p:spTgt>
                                        </p:tgtEl>
                                        <p:attrNameLst>
                                          <p:attrName>style.visibility</p:attrName>
                                        </p:attrNameLst>
                                      </p:cBhvr>
                                      <p:to>
                                        <p:strVal val="visible"/>
                                      </p:to>
                                    </p:set>
                                    <p:animEffect transition="in" filter="wipe(down)">
                                      <p:cBhvr>
                                        <p:cTn id="92" dur="580">
                                          <p:stCondLst>
                                            <p:cond delay="0"/>
                                          </p:stCondLst>
                                        </p:cTn>
                                        <p:tgtEl>
                                          <p:spTgt spid="43010">
                                            <p:txEl>
                                              <p:pRg st="5" end="5"/>
                                            </p:txEl>
                                          </p:spTgt>
                                        </p:tgtEl>
                                      </p:cBhvr>
                                    </p:animEffect>
                                    <p:anim calcmode="lin" valueType="num">
                                      <p:cBhvr>
                                        <p:cTn id="93" dur="1822" tmFilter="0,0; 0.14,0.36; 0.43,0.73; 0.71,0.91; 1.0,1.0">
                                          <p:stCondLst>
                                            <p:cond delay="0"/>
                                          </p:stCondLst>
                                        </p:cTn>
                                        <p:tgtEl>
                                          <p:spTgt spid="43010">
                                            <p:txEl>
                                              <p:pRg st="5" end="5"/>
                                            </p:txEl>
                                          </p:spTgt>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43010">
                                            <p:txEl>
                                              <p:pRg st="5" end="5"/>
                                            </p:txEl>
                                          </p:spTgt>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43010">
                                            <p:txEl>
                                              <p:pRg st="5" end="5"/>
                                            </p:txEl>
                                          </p:spTgt>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43010">
                                            <p:txEl>
                                              <p:pRg st="5" end="5"/>
                                            </p:txEl>
                                          </p:spTgt>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43010">
                                            <p:txEl>
                                              <p:pRg st="5" end="5"/>
                                            </p:txEl>
                                          </p:spTgt>
                                        </p:tgtEl>
                                        <p:attrNameLst>
                                          <p:attrName>ppt_y</p:attrName>
                                        </p:attrNameLst>
                                      </p:cBhvr>
                                      <p:tavLst>
                                        <p:tav tm="0" fmla="#ppt_y-sin(pi*$)/81">
                                          <p:val>
                                            <p:fltVal val="0"/>
                                          </p:val>
                                        </p:tav>
                                        <p:tav tm="100000">
                                          <p:val>
                                            <p:fltVal val="1"/>
                                          </p:val>
                                        </p:tav>
                                      </p:tavLst>
                                    </p:anim>
                                    <p:animScale>
                                      <p:cBhvr>
                                        <p:cTn id="98" dur="26">
                                          <p:stCondLst>
                                            <p:cond delay="650"/>
                                          </p:stCondLst>
                                        </p:cTn>
                                        <p:tgtEl>
                                          <p:spTgt spid="43010">
                                            <p:txEl>
                                              <p:pRg st="5" end="5"/>
                                            </p:txEl>
                                          </p:spTgt>
                                        </p:tgtEl>
                                      </p:cBhvr>
                                      <p:to x="100000" y="60000"/>
                                    </p:animScale>
                                    <p:animScale>
                                      <p:cBhvr>
                                        <p:cTn id="99" dur="166" decel="50000">
                                          <p:stCondLst>
                                            <p:cond delay="676"/>
                                          </p:stCondLst>
                                        </p:cTn>
                                        <p:tgtEl>
                                          <p:spTgt spid="43010">
                                            <p:txEl>
                                              <p:pRg st="5" end="5"/>
                                            </p:txEl>
                                          </p:spTgt>
                                        </p:tgtEl>
                                      </p:cBhvr>
                                      <p:to x="100000" y="100000"/>
                                    </p:animScale>
                                    <p:animScale>
                                      <p:cBhvr>
                                        <p:cTn id="100" dur="26">
                                          <p:stCondLst>
                                            <p:cond delay="1312"/>
                                          </p:stCondLst>
                                        </p:cTn>
                                        <p:tgtEl>
                                          <p:spTgt spid="43010">
                                            <p:txEl>
                                              <p:pRg st="5" end="5"/>
                                            </p:txEl>
                                          </p:spTgt>
                                        </p:tgtEl>
                                      </p:cBhvr>
                                      <p:to x="100000" y="80000"/>
                                    </p:animScale>
                                    <p:animScale>
                                      <p:cBhvr>
                                        <p:cTn id="101" dur="166" decel="50000">
                                          <p:stCondLst>
                                            <p:cond delay="1338"/>
                                          </p:stCondLst>
                                        </p:cTn>
                                        <p:tgtEl>
                                          <p:spTgt spid="43010">
                                            <p:txEl>
                                              <p:pRg st="5" end="5"/>
                                            </p:txEl>
                                          </p:spTgt>
                                        </p:tgtEl>
                                      </p:cBhvr>
                                      <p:to x="100000" y="100000"/>
                                    </p:animScale>
                                    <p:animScale>
                                      <p:cBhvr>
                                        <p:cTn id="102" dur="26">
                                          <p:stCondLst>
                                            <p:cond delay="1642"/>
                                          </p:stCondLst>
                                        </p:cTn>
                                        <p:tgtEl>
                                          <p:spTgt spid="43010">
                                            <p:txEl>
                                              <p:pRg st="5" end="5"/>
                                            </p:txEl>
                                          </p:spTgt>
                                        </p:tgtEl>
                                      </p:cBhvr>
                                      <p:to x="100000" y="90000"/>
                                    </p:animScale>
                                    <p:animScale>
                                      <p:cBhvr>
                                        <p:cTn id="103" dur="166" decel="50000">
                                          <p:stCondLst>
                                            <p:cond delay="1668"/>
                                          </p:stCondLst>
                                        </p:cTn>
                                        <p:tgtEl>
                                          <p:spTgt spid="43010">
                                            <p:txEl>
                                              <p:pRg st="5" end="5"/>
                                            </p:txEl>
                                          </p:spTgt>
                                        </p:tgtEl>
                                      </p:cBhvr>
                                      <p:to x="100000" y="100000"/>
                                    </p:animScale>
                                    <p:animScale>
                                      <p:cBhvr>
                                        <p:cTn id="104" dur="26">
                                          <p:stCondLst>
                                            <p:cond delay="1808"/>
                                          </p:stCondLst>
                                        </p:cTn>
                                        <p:tgtEl>
                                          <p:spTgt spid="43010">
                                            <p:txEl>
                                              <p:pRg st="5" end="5"/>
                                            </p:txEl>
                                          </p:spTgt>
                                        </p:tgtEl>
                                      </p:cBhvr>
                                      <p:to x="100000" y="95000"/>
                                    </p:animScale>
                                    <p:animScale>
                                      <p:cBhvr>
                                        <p:cTn id="105" dur="166" decel="50000">
                                          <p:stCondLst>
                                            <p:cond delay="1834"/>
                                          </p:stCondLst>
                                        </p:cTn>
                                        <p:tgtEl>
                                          <p:spTgt spid="43010">
                                            <p:txEl>
                                              <p:pRg st="5" end="5"/>
                                            </p:txEl>
                                          </p:spTgt>
                                        </p:tgtEl>
                                      </p:cBhvr>
                                      <p:to x="100000" y="100000"/>
                                    </p:animScale>
                                  </p:childTnLst>
                                </p:cTn>
                              </p:par>
                            </p:childTnLst>
                          </p:cTn>
                        </p:par>
                        <p:par>
                          <p:cTn id="106" fill="hold" nodeType="afterGroup">
                            <p:stCondLst>
                              <p:cond delay="12000"/>
                            </p:stCondLst>
                            <p:childTnLst>
                              <p:par>
                                <p:cTn id="107" presetID="26" presetClass="entr" presetSubtype="0" fill="hold" nodeType="afterEffect">
                                  <p:stCondLst>
                                    <p:cond delay="0"/>
                                  </p:stCondLst>
                                  <p:childTnLst>
                                    <p:set>
                                      <p:cBhvr>
                                        <p:cTn id="108" dur="1" fill="hold">
                                          <p:stCondLst>
                                            <p:cond delay="0"/>
                                          </p:stCondLst>
                                        </p:cTn>
                                        <p:tgtEl>
                                          <p:spTgt spid="43010">
                                            <p:txEl>
                                              <p:pRg st="6" end="6"/>
                                            </p:txEl>
                                          </p:spTgt>
                                        </p:tgtEl>
                                        <p:attrNameLst>
                                          <p:attrName>style.visibility</p:attrName>
                                        </p:attrNameLst>
                                      </p:cBhvr>
                                      <p:to>
                                        <p:strVal val="visible"/>
                                      </p:to>
                                    </p:set>
                                    <p:animEffect transition="in" filter="wipe(down)">
                                      <p:cBhvr>
                                        <p:cTn id="109" dur="580">
                                          <p:stCondLst>
                                            <p:cond delay="0"/>
                                          </p:stCondLst>
                                        </p:cTn>
                                        <p:tgtEl>
                                          <p:spTgt spid="43010">
                                            <p:txEl>
                                              <p:pRg st="6" end="6"/>
                                            </p:txEl>
                                          </p:spTgt>
                                        </p:tgtEl>
                                      </p:cBhvr>
                                    </p:animEffect>
                                    <p:anim calcmode="lin" valueType="num">
                                      <p:cBhvr>
                                        <p:cTn id="110" dur="1822" tmFilter="0,0; 0.14,0.36; 0.43,0.73; 0.71,0.91; 1.0,1.0">
                                          <p:stCondLst>
                                            <p:cond delay="0"/>
                                          </p:stCondLst>
                                        </p:cTn>
                                        <p:tgtEl>
                                          <p:spTgt spid="43010">
                                            <p:txEl>
                                              <p:pRg st="6" end="6"/>
                                            </p:txEl>
                                          </p:spTgt>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43010">
                                            <p:txEl>
                                              <p:pRg st="6" end="6"/>
                                            </p:txEl>
                                          </p:spTgt>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43010">
                                            <p:txEl>
                                              <p:pRg st="6" end="6"/>
                                            </p:txEl>
                                          </p:spTgt>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43010">
                                            <p:txEl>
                                              <p:pRg st="6" end="6"/>
                                            </p:txEl>
                                          </p:spTgt>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43010">
                                            <p:txEl>
                                              <p:pRg st="6" end="6"/>
                                            </p:txEl>
                                          </p:spTgt>
                                        </p:tgtEl>
                                        <p:attrNameLst>
                                          <p:attrName>ppt_y</p:attrName>
                                        </p:attrNameLst>
                                      </p:cBhvr>
                                      <p:tavLst>
                                        <p:tav tm="0" fmla="#ppt_y-sin(pi*$)/81">
                                          <p:val>
                                            <p:fltVal val="0"/>
                                          </p:val>
                                        </p:tav>
                                        <p:tav tm="100000">
                                          <p:val>
                                            <p:fltVal val="1"/>
                                          </p:val>
                                        </p:tav>
                                      </p:tavLst>
                                    </p:anim>
                                    <p:animScale>
                                      <p:cBhvr>
                                        <p:cTn id="115" dur="26">
                                          <p:stCondLst>
                                            <p:cond delay="650"/>
                                          </p:stCondLst>
                                        </p:cTn>
                                        <p:tgtEl>
                                          <p:spTgt spid="43010">
                                            <p:txEl>
                                              <p:pRg st="6" end="6"/>
                                            </p:txEl>
                                          </p:spTgt>
                                        </p:tgtEl>
                                      </p:cBhvr>
                                      <p:to x="100000" y="60000"/>
                                    </p:animScale>
                                    <p:animScale>
                                      <p:cBhvr>
                                        <p:cTn id="116" dur="166" decel="50000">
                                          <p:stCondLst>
                                            <p:cond delay="676"/>
                                          </p:stCondLst>
                                        </p:cTn>
                                        <p:tgtEl>
                                          <p:spTgt spid="43010">
                                            <p:txEl>
                                              <p:pRg st="6" end="6"/>
                                            </p:txEl>
                                          </p:spTgt>
                                        </p:tgtEl>
                                      </p:cBhvr>
                                      <p:to x="100000" y="100000"/>
                                    </p:animScale>
                                    <p:animScale>
                                      <p:cBhvr>
                                        <p:cTn id="117" dur="26">
                                          <p:stCondLst>
                                            <p:cond delay="1312"/>
                                          </p:stCondLst>
                                        </p:cTn>
                                        <p:tgtEl>
                                          <p:spTgt spid="43010">
                                            <p:txEl>
                                              <p:pRg st="6" end="6"/>
                                            </p:txEl>
                                          </p:spTgt>
                                        </p:tgtEl>
                                      </p:cBhvr>
                                      <p:to x="100000" y="80000"/>
                                    </p:animScale>
                                    <p:animScale>
                                      <p:cBhvr>
                                        <p:cTn id="118" dur="166" decel="50000">
                                          <p:stCondLst>
                                            <p:cond delay="1338"/>
                                          </p:stCondLst>
                                        </p:cTn>
                                        <p:tgtEl>
                                          <p:spTgt spid="43010">
                                            <p:txEl>
                                              <p:pRg st="6" end="6"/>
                                            </p:txEl>
                                          </p:spTgt>
                                        </p:tgtEl>
                                      </p:cBhvr>
                                      <p:to x="100000" y="100000"/>
                                    </p:animScale>
                                    <p:animScale>
                                      <p:cBhvr>
                                        <p:cTn id="119" dur="26">
                                          <p:stCondLst>
                                            <p:cond delay="1642"/>
                                          </p:stCondLst>
                                        </p:cTn>
                                        <p:tgtEl>
                                          <p:spTgt spid="43010">
                                            <p:txEl>
                                              <p:pRg st="6" end="6"/>
                                            </p:txEl>
                                          </p:spTgt>
                                        </p:tgtEl>
                                      </p:cBhvr>
                                      <p:to x="100000" y="90000"/>
                                    </p:animScale>
                                    <p:animScale>
                                      <p:cBhvr>
                                        <p:cTn id="120" dur="166" decel="50000">
                                          <p:stCondLst>
                                            <p:cond delay="1668"/>
                                          </p:stCondLst>
                                        </p:cTn>
                                        <p:tgtEl>
                                          <p:spTgt spid="43010">
                                            <p:txEl>
                                              <p:pRg st="6" end="6"/>
                                            </p:txEl>
                                          </p:spTgt>
                                        </p:tgtEl>
                                      </p:cBhvr>
                                      <p:to x="100000" y="100000"/>
                                    </p:animScale>
                                    <p:animScale>
                                      <p:cBhvr>
                                        <p:cTn id="121" dur="26">
                                          <p:stCondLst>
                                            <p:cond delay="1808"/>
                                          </p:stCondLst>
                                        </p:cTn>
                                        <p:tgtEl>
                                          <p:spTgt spid="43010">
                                            <p:txEl>
                                              <p:pRg st="6" end="6"/>
                                            </p:txEl>
                                          </p:spTgt>
                                        </p:tgtEl>
                                      </p:cBhvr>
                                      <p:to x="100000" y="95000"/>
                                    </p:animScale>
                                    <p:animScale>
                                      <p:cBhvr>
                                        <p:cTn id="122" dur="166" decel="50000">
                                          <p:stCondLst>
                                            <p:cond delay="1834"/>
                                          </p:stCondLst>
                                        </p:cTn>
                                        <p:tgtEl>
                                          <p:spTgt spid="43010">
                                            <p:txEl>
                                              <p:pRg st="6" end="6"/>
                                            </p:txEl>
                                          </p:spTgt>
                                        </p:tgtEl>
                                      </p:cBhvr>
                                      <p:to x="100000" y="100000"/>
                                    </p:animScale>
                                  </p:childTnLst>
                                </p:cTn>
                              </p:par>
                            </p:childTnLst>
                          </p:cTn>
                        </p:par>
                        <p:par>
                          <p:cTn id="123" fill="hold" nodeType="afterGroup">
                            <p:stCondLst>
                              <p:cond delay="14000"/>
                            </p:stCondLst>
                            <p:childTnLst>
                              <p:par>
                                <p:cTn id="124" presetID="26" presetClass="entr" presetSubtype="0" fill="hold" nodeType="afterEffect">
                                  <p:stCondLst>
                                    <p:cond delay="0"/>
                                  </p:stCondLst>
                                  <p:childTnLst>
                                    <p:set>
                                      <p:cBhvr>
                                        <p:cTn id="125" dur="1" fill="hold">
                                          <p:stCondLst>
                                            <p:cond delay="0"/>
                                          </p:stCondLst>
                                        </p:cTn>
                                        <p:tgtEl>
                                          <p:spTgt spid="43010">
                                            <p:txEl>
                                              <p:pRg st="7" end="7"/>
                                            </p:txEl>
                                          </p:spTgt>
                                        </p:tgtEl>
                                        <p:attrNameLst>
                                          <p:attrName>style.visibility</p:attrName>
                                        </p:attrNameLst>
                                      </p:cBhvr>
                                      <p:to>
                                        <p:strVal val="visible"/>
                                      </p:to>
                                    </p:set>
                                    <p:animEffect transition="in" filter="wipe(down)">
                                      <p:cBhvr>
                                        <p:cTn id="126" dur="580">
                                          <p:stCondLst>
                                            <p:cond delay="0"/>
                                          </p:stCondLst>
                                        </p:cTn>
                                        <p:tgtEl>
                                          <p:spTgt spid="43010">
                                            <p:txEl>
                                              <p:pRg st="7" end="7"/>
                                            </p:txEl>
                                          </p:spTgt>
                                        </p:tgtEl>
                                      </p:cBhvr>
                                    </p:animEffect>
                                    <p:anim calcmode="lin" valueType="num">
                                      <p:cBhvr>
                                        <p:cTn id="127" dur="1822" tmFilter="0,0; 0.14,0.36; 0.43,0.73; 0.71,0.91; 1.0,1.0">
                                          <p:stCondLst>
                                            <p:cond delay="0"/>
                                          </p:stCondLst>
                                        </p:cTn>
                                        <p:tgtEl>
                                          <p:spTgt spid="43010">
                                            <p:txEl>
                                              <p:pRg st="7" end="7"/>
                                            </p:txEl>
                                          </p:spTgt>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43010">
                                            <p:txEl>
                                              <p:pRg st="7" end="7"/>
                                            </p:txEl>
                                          </p:spTgt>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43010">
                                            <p:txEl>
                                              <p:pRg st="7" end="7"/>
                                            </p:txEl>
                                          </p:spTgt>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43010">
                                            <p:txEl>
                                              <p:pRg st="7" end="7"/>
                                            </p:txEl>
                                          </p:spTgt>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43010">
                                            <p:txEl>
                                              <p:pRg st="7" end="7"/>
                                            </p:txEl>
                                          </p:spTgt>
                                        </p:tgtEl>
                                        <p:attrNameLst>
                                          <p:attrName>ppt_y</p:attrName>
                                        </p:attrNameLst>
                                      </p:cBhvr>
                                      <p:tavLst>
                                        <p:tav tm="0" fmla="#ppt_y-sin(pi*$)/81">
                                          <p:val>
                                            <p:fltVal val="0"/>
                                          </p:val>
                                        </p:tav>
                                        <p:tav tm="100000">
                                          <p:val>
                                            <p:fltVal val="1"/>
                                          </p:val>
                                        </p:tav>
                                      </p:tavLst>
                                    </p:anim>
                                    <p:animScale>
                                      <p:cBhvr>
                                        <p:cTn id="132" dur="26">
                                          <p:stCondLst>
                                            <p:cond delay="650"/>
                                          </p:stCondLst>
                                        </p:cTn>
                                        <p:tgtEl>
                                          <p:spTgt spid="43010">
                                            <p:txEl>
                                              <p:pRg st="7" end="7"/>
                                            </p:txEl>
                                          </p:spTgt>
                                        </p:tgtEl>
                                      </p:cBhvr>
                                      <p:to x="100000" y="60000"/>
                                    </p:animScale>
                                    <p:animScale>
                                      <p:cBhvr>
                                        <p:cTn id="133" dur="166" decel="50000">
                                          <p:stCondLst>
                                            <p:cond delay="676"/>
                                          </p:stCondLst>
                                        </p:cTn>
                                        <p:tgtEl>
                                          <p:spTgt spid="43010">
                                            <p:txEl>
                                              <p:pRg st="7" end="7"/>
                                            </p:txEl>
                                          </p:spTgt>
                                        </p:tgtEl>
                                      </p:cBhvr>
                                      <p:to x="100000" y="100000"/>
                                    </p:animScale>
                                    <p:animScale>
                                      <p:cBhvr>
                                        <p:cTn id="134" dur="26">
                                          <p:stCondLst>
                                            <p:cond delay="1312"/>
                                          </p:stCondLst>
                                        </p:cTn>
                                        <p:tgtEl>
                                          <p:spTgt spid="43010">
                                            <p:txEl>
                                              <p:pRg st="7" end="7"/>
                                            </p:txEl>
                                          </p:spTgt>
                                        </p:tgtEl>
                                      </p:cBhvr>
                                      <p:to x="100000" y="80000"/>
                                    </p:animScale>
                                    <p:animScale>
                                      <p:cBhvr>
                                        <p:cTn id="135" dur="166" decel="50000">
                                          <p:stCondLst>
                                            <p:cond delay="1338"/>
                                          </p:stCondLst>
                                        </p:cTn>
                                        <p:tgtEl>
                                          <p:spTgt spid="43010">
                                            <p:txEl>
                                              <p:pRg st="7" end="7"/>
                                            </p:txEl>
                                          </p:spTgt>
                                        </p:tgtEl>
                                      </p:cBhvr>
                                      <p:to x="100000" y="100000"/>
                                    </p:animScale>
                                    <p:animScale>
                                      <p:cBhvr>
                                        <p:cTn id="136" dur="26">
                                          <p:stCondLst>
                                            <p:cond delay="1642"/>
                                          </p:stCondLst>
                                        </p:cTn>
                                        <p:tgtEl>
                                          <p:spTgt spid="43010">
                                            <p:txEl>
                                              <p:pRg st="7" end="7"/>
                                            </p:txEl>
                                          </p:spTgt>
                                        </p:tgtEl>
                                      </p:cBhvr>
                                      <p:to x="100000" y="90000"/>
                                    </p:animScale>
                                    <p:animScale>
                                      <p:cBhvr>
                                        <p:cTn id="137" dur="166" decel="50000">
                                          <p:stCondLst>
                                            <p:cond delay="1668"/>
                                          </p:stCondLst>
                                        </p:cTn>
                                        <p:tgtEl>
                                          <p:spTgt spid="43010">
                                            <p:txEl>
                                              <p:pRg st="7" end="7"/>
                                            </p:txEl>
                                          </p:spTgt>
                                        </p:tgtEl>
                                      </p:cBhvr>
                                      <p:to x="100000" y="100000"/>
                                    </p:animScale>
                                    <p:animScale>
                                      <p:cBhvr>
                                        <p:cTn id="138" dur="26">
                                          <p:stCondLst>
                                            <p:cond delay="1808"/>
                                          </p:stCondLst>
                                        </p:cTn>
                                        <p:tgtEl>
                                          <p:spTgt spid="43010">
                                            <p:txEl>
                                              <p:pRg st="7" end="7"/>
                                            </p:txEl>
                                          </p:spTgt>
                                        </p:tgtEl>
                                      </p:cBhvr>
                                      <p:to x="100000" y="95000"/>
                                    </p:animScale>
                                    <p:animScale>
                                      <p:cBhvr>
                                        <p:cTn id="139" dur="166" decel="50000">
                                          <p:stCondLst>
                                            <p:cond delay="1834"/>
                                          </p:stCondLst>
                                        </p:cTn>
                                        <p:tgtEl>
                                          <p:spTgt spid="43010">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r>
              <a:rPr lang="en-US" dirty="0">
                <a:latin typeface="Rockwell" charset="0"/>
              </a:rPr>
              <a:t>Church Income Categories (cont</a:t>
            </a:r>
            <a:r>
              <a:rPr lang="ja-JP" altLang="en-US" dirty="0">
                <a:latin typeface="Rockwell" charset="0"/>
              </a:rPr>
              <a:t>’</a:t>
            </a:r>
            <a:r>
              <a:rPr lang="en-US" altLang="ja-JP" dirty="0">
                <a:latin typeface="Rockwell" charset="0"/>
              </a:rPr>
              <a:t>d)</a:t>
            </a:r>
            <a:endParaRPr lang="en-US" dirty="0">
              <a:latin typeface="Rockwell" charset="0"/>
            </a:endParaRPr>
          </a:p>
        </p:txBody>
      </p:sp>
      <p:sp>
        <p:nvSpPr>
          <p:cNvPr id="44034" name="Content Placeholder 2"/>
          <p:cNvSpPr>
            <a:spLocks noGrp="1"/>
          </p:cNvSpPr>
          <p:nvPr>
            <p:ph idx="1"/>
          </p:nvPr>
        </p:nvSpPr>
        <p:spPr>
          <a:xfrm>
            <a:off x="533400" y="1524000"/>
            <a:ext cx="8229600" cy="4525963"/>
          </a:xfrm>
        </p:spPr>
        <p:txBody>
          <a:bodyPr/>
          <a:lstStyle/>
          <a:p>
            <a:r>
              <a:rPr lang="en-US" dirty="0">
                <a:latin typeface="Rockwell" charset="0"/>
              </a:rPr>
              <a:t>Restricted Income</a:t>
            </a:r>
          </a:p>
          <a:p>
            <a:pPr lvl="1"/>
            <a:r>
              <a:rPr lang="en-US" sz="2000" dirty="0">
                <a:latin typeface="Rockwell" charset="0"/>
              </a:rPr>
              <a:t>Interest – Restricted</a:t>
            </a:r>
          </a:p>
          <a:p>
            <a:pPr lvl="1"/>
            <a:r>
              <a:rPr lang="en-US" sz="2000" dirty="0">
                <a:latin typeface="Rockwell" charset="0"/>
              </a:rPr>
              <a:t>Donor - Restricted</a:t>
            </a:r>
          </a:p>
          <a:p>
            <a:r>
              <a:rPr lang="en-US" dirty="0">
                <a:latin typeface="Rockwell" charset="0"/>
              </a:rPr>
              <a:t>School Related Income</a:t>
            </a:r>
          </a:p>
          <a:p>
            <a:r>
              <a:rPr lang="en-US" dirty="0">
                <a:latin typeface="Rockwell" charset="0"/>
              </a:rPr>
              <a:t>Religious Education and Youth Ministry</a:t>
            </a:r>
          </a:p>
        </p:txBody>
      </p:sp>
      <p:sp>
        <p:nvSpPr>
          <p:cNvPr id="5632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BF78060-3D8C-F642-BB1F-55B9703D2C36}" type="slidenum">
              <a:rPr lang="en-US" sz="1200">
                <a:latin typeface="Times New Roman" charset="0"/>
                <a:cs typeface="Times New Roman" charset="0"/>
              </a:rPr>
              <a:pPr eaLnBrk="1" hangingPunct="1"/>
              <a:t>47</a:t>
            </a:fld>
            <a:endParaRPr lang="en-US" sz="1200" dirty="0">
              <a:latin typeface="Times New Roman" charset="0"/>
              <a:cs typeface="Times New Roman" charset="0"/>
            </a:endParaRPr>
          </a:p>
        </p:txBody>
      </p:sp>
      <p:pic>
        <p:nvPicPr>
          <p:cNvPr id="56324" name="Picture 5" descr="imagesCAVT8ZR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4267200"/>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077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Effect transition="in" filter="wipe(down)">
                                      <p:cBhvr>
                                        <p:cTn id="7" dur="580">
                                          <p:stCondLst>
                                            <p:cond delay="0"/>
                                          </p:stCondLst>
                                        </p:cTn>
                                        <p:tgtEl>
                                          <p:spTgt spid="44034">
                                            <p:txEl>
                                              <p:pRg st="0" end="0"/>
                                            </p:txEl>
                                          </p:spTgt>
                                        </p:tgtEl>
                                      </p:cBhvr>
                                    </p:animEffect>
                                    <p:anim calcmode="lin" valueType="num">
                                      <p:cBhvr>
                                        <p:cTn id="8" dur="1822" tmFilter="0,0; 0.14,0.36; 0.43,0.73; 0.71,0.91; 1.0,1.0">
                                          <p:stCondLst>
                                            <p:cond delay="0"/>
                                          </p:stCondLst>
                                        </p:cTn>
                                        <p:tgtEl>
                                          <p:spTgt spid="4403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03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03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03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03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4034">
                                            <p:txEl>
                                              <p:pRg st="0" end="0"/>
                                            </p:txEl>
                                          </p:spTgt>
                                        </p:tgtEl>
                                      </p:cBhvr>
                                      <p:to x="100000" y="60000"/>
                                    </p:animScale>
                                    <p:animScale>
                                      <p:cBhvr>
                                        <p:cTn id="14" dur="166" decel="50000">
                                          <p:stCondLst>
                                            <p:cond delay="676"/>
                                          </p:stCondLst>
                                        </p:cTn>
                                        <p:tgtEl>
                                          <p:spTgt spid="44034">
                                            <p:txEl>
                                              <p:pRg st="0" end="0"/>
                                            </p:txEl>
                                          </p:spTgt>
                                        </p:tgtEl>
                                      </p:cBhvr>
                                      <p:to x="100000" y="100000"/>
                                    </p:animScale>
                                    <p:animScale>
                                      <p:cBhvr>
                                        <p:cTn id="15" dur="26">
                                          <p:stCondLst>
                                            <p:cond delay="1312"/>
                                          </p:stCondLst>
                                        </p:cTn>
                                        <p:tgtEl>
                                          <p:spTgt spid="44034">
                                            <p:txEl>
                                              <p:pRg st="0" end="0"/>
                                            </p:txEl>
                                          </p:spTgt>
                                        </p:tgtEl>
                                      </p:cBhvr>
                                      <p:to x="100000" y="80000"/>
                                    </p:animScale>
                                    <p:animScale>
                                      <p:cBhvr>
                                        <p:cTn id="16" dur="166" decel="50000">
                                          <p:stCondLst>
                                            <p:cond delay="1338"/>
                                          </p:stCondLst>
                                        </p:cTn>
                                        <p:tgtEl>
                                          <p:spTgt spid="44034">
                                            <p:txEl>
                                              <p:pRg st="0" end="0"/>
                                            </p:txEl>
                                          </p:spTgt>
                                        </p:tgtEl>
                                      </p:cBhvr>
                                      <p:to x="100000" y="100000"/>
                                    </p:animScale>
                                    <p:animScale>
                                      <p:cBhvr>
                                        <p:cTn id="17" dur="26">
                                          <p:stCondLst>
                                            <p:cond delay="1642"/>
                                          </p:stCondLst>
                                        </p:cTn>
                                        <p:tgtEl>
                                          <p:spTgt spid="44034">
                                            <p:txEl>
                                              <p:pRg st="0" end="0"/>
                                            </p:txEl>
                                          </p:spTgt>
                                        </p:tgtEl>
                                      </p:cBhvr>
                                      <p:to x="100000" y="90000"/>
                                    </p:animScale>
                                    <p:animScale>
                                      <p:cBhvr>
                                        <p:cTn id="18" dur="166" decel="50000">
                                          <p:stCondLst>
                                            <p:cond delay="1668"/>
                                          </p:stCondLst>
                                        </p:cTn>
                                        <p:tgtEl>
                                          <p:spTgt spid="44034">
                                            <p:txEl>
                                              <p:pRg st="0" end="0"/>
                                            </p:txEl>
                                          </p:spTgt>
                                        </p:tgtEl>
                                      </p:cBhvr>
                                      <p:to x="100000" y="100000"/>
                                    </p:animScale>
                                    <p:animScale>
                                      <p:cBhvr>
                                        <p:cTn id="19" dur="26">
                                          <p:stCondLst>
                                            <p:cond delay="1808"/>
                                          </p:stCondLst>
                                        </p:cTn>
                                        <p:tgtEl>
                                          <p:spTgt spid="44034">
                                            <p:txEl>
                                              <p:pRg st="0" end="0"/>
                                            </p:txEl>
                                          </p:spTgt>
                                        </p:tgtEl>
                                      </p:cBhvr>
                                      <p:to x="100000" y="95000"/>
                                    </p:animScale>
                                    <p:animScale>
                                      <p:cBhvr>
                                        <p:cTn id="20" dur="166" decel="50000">
                                          <p:stCondLst>
                                            <p:cond delay="1834"/>
                                          </p:stCondLst>
                                        </p:cTn>
                                        <p:tgtEl>
                                          <p:spTgt spid="44034">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44034">
                                            <p:txEl>
                                              <p:pRg st="1" end="1"/>
                                            </p:txEl>
                                          </p:spTgt>
                                        </p:tgtEl>
                                        <p:attrNameLst>
                                          <p:attrName>style.visibility</p:attrName>
                                        </p:attrNameLst>
                                      </p:cBhvr>
                                      <p:to>
                                        <p:strVal val="visible"/>
                                      </p:to>
                                    </p:set>
                                    <p:animEffect transition="in" filter="wipe(down)">
                                      <p:cBhvr>
                                        <p:cTn id="24" dur="580">
                                          <p:stCondLst>
                                            <p:cond delay="0"/>
                                          </p:stCondLst>
                                        </p:cTn>
                                        <p:tgtEl>
                                          <p:spTgt spid="44034">
                                            <p:txEl>
                                              <p:pRg st="1" end="1"/>
                                            </p:txEl>
                                          </p:spTgt>
                                        </p:tgtEl>
                                      </p:cBhvr>
                                    </p:animEffect>
                                    <p:anim calcmode="lin" valueType="num">
                                      <p:cBhvr>
                                        <p:cTn id="25" dur="1822" tmFilter="0,0; 0.14,0.36; 0.43,0.73; 0.71,0.91; 1.0,1.0">
                                          <p:stCondLst>
                                            <p:cond delay="0"/>
                                          </p:stCondLst>
                                        </p:cTn>
                                        <p:tgtEl>
                                          <p:spTgt spid="44034">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4034">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4034">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4034">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4034">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44034">
                                            <p:txEl>
                                              <p:pRg st="1" end="1"/>
                                            </p:txEl>
                                          </p:spTgt>
                                        </p:tgtEl>
                                      </p:cBhvr>
                                      <p:to x="100000" y="60000"/>
                                    </p:animScale>
                                    <p:animScale>
                                      <p:cBhvr>
                                        <p:cTn id="31" dur="166" decel="50000">
                                          <p:stCondLst>
                                            <p:cond delay="676"/>
                                          </p:stCondLst>
                                        </p:cTn>
                                        <p:tgtEl>
                                          <p:spTgt spid="44034">
                                            <p:txEl>
                                              <p:pRg st="1" end="1"/>
                                            </p:txEl>
                                          </p:spTgt>
                                        </p:tgtEl>
                                      </p:cBhvr>
                                      <p:to x="100000" y="100000"/>
                                    </p:animScale>
                                    <p:animScale>
                                      <p:cBhvr>
                                        <p:cTn id="32" dur="26">
                                          <p:stCondLst>
                                            <p:cond delay="1312"/>
                                          </p:stCondLst>
                                        </p:cTn>
                                        <p:tgtEl>
                                          <p:spTgt spid="44034">
                                            <p:txEl>
                                              <p:pRg st="1" end="1"/>
                                            </p:txEl>
                                          </p:spTgt>
                                        </p:tgtEl>
                                      </p:cBhvr>
                                      <p:to x="100000" y="80000"/>
                                    </p:animScale>
                                    <p:animScale>
                                      <p:cBhvr>
                                        <p:cTn id="33" dur="166" decel="50000">
                                          <p:stCondLst>
                                            <p:cond delay="1338"/>
                                          </p:stCondLst>
                                        </p:cTn>
                                        <p:tgtEl>
                                          <p:spTgt spid="44034">
                                            <p:txEl>
                                              <p:pRg st="1" end="1"/>
                                            </p:txEl>
                                          </p:spTgt>
                                        </p:tgtEl>
                                      </p:cBhvr>
                                      <p:to x="100000" y="100000"/>
                                    </p:animScale>
                                    <p:animScale>
                                      <p:cBhvr>
                                        <p:cTn id="34" dur="26">
                                          <p:stCondLst>
                                            <p:cond delay="1642"/>
                                          </p:stCondLst>
                                        </p:cTn>
                                        <p:tgtEl>
                                          <p:spTgt spid="44034">
                                            <p:txEl>
                                              <p:pRg st="1" end="1"/>
                                            </p:txEl>
                                          </p:spTgt>
                                        </p:tgtEl>
                                      </p:cBhvr>
                                      <p:to x="100000" y="90000"/>
                                    </p:animScale>
                                    <p:animScale>
                                      <p:cBhvr>
                                        <p:cTn id="35" dur="166" decel="50000">
                                          <p:stCondLst>
                                            <p:cond delay="1668"/>
                                          </p:stCondLst>
                                        </p:cTn>
                                        <p:tgtEl>
                                          <p:spTgt spid="44034">
                                            <p:txEl>
                                              <p:pRg st="1" end="1"/>
                                            </p:txEl>
                                          </p:spTgt>
                                        </p:tgtEl>
                                      </p:cBhvr>
                                      <p:to x="100000" y="100000"/>
                                    </p:animScale>
                                    <p:animScale>
                                      <p:cBhvr>
                                        <p:cTn id="36" dur="26">
                                          <p:stCondLst>
                                            <p:cond delay="1808"/>
                                          </p:stCondLst>
                                        </p:cTn>
                                        <p:tgtEl>
                                          <p:spTgt spid="44034">
                                            <p:txEl>
                                              <p:pRg st="1" end="1"/>
                                            </p:txEl>
                                          </p:spTgt>
                                        </p:tgtEl>
                                      </p:cBhvr>
                                      <p:to x="100000" y="95000"/>
                                    </p:animScale>
                                    <p:animScale>
                                      <p:cBhvr>
                                        <p:cTn id="37" dur="166" decel="50000">
                                          <p:stCondLst>
                                            <p:cond delay="1834"/>
                                          </p:stCondLst>
                                        </p:cTn>
                                        <p:tgtEl>
                                          <p:spTgt spid="44034">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nodeType="afterEffect">
                                  <p:stCondLst>
                                    <p:cond delay="0"/>
                                  </p:stCondLst>
                                  <p:childTnLst>
                                    <p:set>
                                      <p:cBhvr>
                                        <p:cTn id="40" dur="1" fill="hold">
                                          <p:stCondLst>
                                            <p:cond delay="0"/>
                                          </p:stCondLst>
                                        </p:cTn>
                                        <p:tgtEl>
                                          <p:spTgt spid="44034">
                                            <p:txEl>
                                              <p:pRg st="2" end="2"/>
                                            </p:txEl>
                                          </p:spTgt>
                                        </p:tgtEl>
                                        <p:attrNameLst>
                                          <p:attrName>style.visibility</p:attrName>
                                        </p:attrNameLst>
                                      </p:cBhvr>
                                      <p:to>
                                        <p:strVal val="visible"/>
                                      </p:to>
                                    </p:set>
                                    <p:animEffect transition="in" filter="wipe(down)">
                                      <p:cBhvr>
                                        <p:cTn id="41" dur="580">
                                          <p:stCondLst>
                                            <p:cond delay="0"/>
                                          </p:stCondLst>
                                        </p:cTn>
                                        <p:tgtEl>
                                          <p:spTgt spid="44034">
                                            <p:txEl>
                                              <p:pRg st="2" end="2"/>
                                            </p:txEl>
                                          </p:spTgt>
                                        </p:tgtEl>
                                      </p:cBhvr>
                                    </p:animEffect>
                                    <p:anim calcmode="lin" valueType="num">
                                      <p:cBhvr>
                                        <p:cTn id="42" dur="1822" tmFilter="0,0; 0.14,0.36; 0.43,0.73; 0.71,0.91; 1.0,1.0">
                                          <p:stCondLst>
                                            <p:cond delay="0"/>
                                          </p:stCondLst>
                                        </p:cTn>
                                        <p:tgtEl>
                                          <p:spTgt spid="44034">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4034">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4034">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4034">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4034">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44034">
                                            <p:txEl>
                                              <p:pRg st="2" end="2"/>
                                            </p:txEl>
                                          </p:spTgt>
                                        </p:tgtEl>
                                      </p:cBhvr>
                                      <p:to x="100000" y="60000"/>
                                    </p:animScale>
                                    <p:animScale>
                                      <p:cBhvr>
                                        <p:cTn id="48" dur="166" decel="50000">
                                          <p:stCondLst>
                                            <p:cond delay="676"/>
                                          </p:stCondLst>
                                        </p:cTn>
                                        <p:tgtEl>
                                          <p:spTgt spid="44034">
                                            <p:txEl>
                                              <p:pRg st="2" end="2"/>
                                            </p:txEl>
                                          </p:spTgt>
                                        </p:tgtEl>
                                      </p:cBhvr>
                                      <p:to x="100000" y="100000"/>
                                    </p:animScale>
                                    <p:animScale>
                                      <p:cBhvr>
                                        <p:cTn id="49" dur="26">
                                          <p:stCondLst>
                                            <p:cond delay="1312"/>
                                          </p:stCondLst>
                                        </p:cTn>
                                        <p:tgtEl>
                                          <p:spTgt spid="44034">
                                            <p:txEl>
                                              <p:pRg st="2" end="2"/>
                                            </p:txEl>
                                          </p:spTgt>
                                        </p:tgtEl>
                                      </p:cBhvr>
                                      <p:to x="100000" y="80000"/>
                                    </p:animScale>
                                    <p:animScale>
                                      <p:cBhvr>
                                        <p:cTn id="50" dur="166" decel="50000">
                                          <p:stCondLst>
                                            <p:cond delay="1338"/>
                                          </p:stCondLst>
                                        </p:cTn>
                                        <p:tgtEl>
                                          <p:spTgt spid="44034">
                                            <p:txEl>
                                              <p:pRg st="2" end="2"/>
                                            </p:txEl>
                                          </p:spTgt>
                                        </p:tgtEl>
                                      </p:cBhvr>
                                      <p:to x="100000" y="100000"/>
                                    </p:animScale>
                                    <p:animScale>
                                      <p:cBhvr>
                                        <p:cTn id="51" dur="26">
                                          <p:stCondLst>
                                            <p:cond delay="1642"/>
                                          </p:stCondLst>
                                        </p:cTn>
                                        <p:tgtEl>
                                          <p:spTgt spid="44034">
                                            <p:txEl>
                                              <p:pRg st="2" end="2"/>
                                            </p:txEl>
                                          </p:spTgt>
                                        </p:tgtEl>
                                      </p:cBhvr>
                                      <p:to x="100000" y="90000"/>
                                    </p:animScale>
                                    <p:animScale>
                                      <p:cBhvr>
                                        <p:cTn id="52" dur="166" decel="50000">
                                          <p:stCondLst>
                                            <p:cond delay="1668"/>
                                          </p:stCondLst>
                                        </p:cTn>
                                        <p:tgtEl>
                                          <p:spTgt spid="44034">
                                            <p:txEl>
                                              <p:pRg st="2" end="2"/>
                                            </p:txEl>
                                          </p:spTgt>
                                        </p:tgtEl>
                                      </p:cBhvr>
                                      <p:to x="100000" y="100000"/>
                                    </p:animScale>
                                    <p:animScale>
                                      <p:cBhvr>
                                        <p:cTn id="53" dur="26">
                                          <p:stCondLst>
                                            <p:cond delay="1808"/>
                                          </p:stCondLst>
                                        </p:cTn>
                                        <p:tgtEl>
                                          <p:spTgt spid="44034">
                                            <p:txEl>
                                              <p:pRg st="2" end="2"/>
                                            </p:txEl>
                                          </p:spTgt>
                                        </p:tgtEl>
                                      </p:cBhvr>
                                      <p:to x="100000" y="95000"/>
                                    </p:animScale>
                                    <p:animScale>
                                      <p:cBhvr>
                                        <p:cTn id="54" dur="166" decel="50000">
                                          <p:stCondLst>
                                            <p:cond delay="1834"/>
                                          </p:stCondLst>
                                        </p:cTn>
                                        <p:tgtEl>
                                          <p:spTgt spid="44034">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nodeType="afterEffect">
                                  <p:stCondLst>
                                    <p:cond delay="0"/>
                                  </p:stCondLst>
                                  <p:childTnLst>
                                    <p:set>
                                      <p:cBhvr>
                                        <p:cTn id="57" dur="1" fill="hold">
                                          <p:stCondLst>
                                            <p:cond delay="0"/>
                                          </p:stCondLst>
                                        </p:cTn>
                                        <p:tgtEl>
                                          <p:spTgt spid="44034">
                                            <p:txEl>
                                              <p:pRg st="3" end="3"/>
                                            </p:txEl>
                                          </p:spTgt>
                                        </p:tgtEl>
                                        <p:attrNameLst>
                                          <p:attrName>style.visibility</p:attrName>
                                        </p:attrNameLst>
                                      </p:cBhvr>
                                      <p:to>
                                        <p:strVal val="visible"/>
                                      </p:to>
                                    </p:set>
                                    <p:animEffect transition="in" filter="wipe(down)">
                                      <p:cBhvr>
                                        <p:cTn id="58" dur="580">
                                          <p:stCondLst>
                                            <p:cond delay="0"/>
                                          </p:stCondLst>
                                        </p:cTn>
                                        <p:tgtEl>
                                          <p:spTgt spid="44034">
                                            <p:txEl>
                                              <p:pRg st="3" end="3"/>
                                            </p:txEl>
                                          </p:spTgt>
                                        </p:tgtEl>
                                      </p:cBhvr>
                                    </p:animEffect>
                                    <p:anim calcmode="lin" valueType="num">
                                      <p:cBhvr>
                                        <p:cTn id="59" dur="1822" tmFilter="0,0; 0.14,0.36; 0.43,0.73; 0.71,0.91; 1.0,1.0">
                                          <p:stCondLst>
                                            <p:cond delay="0"/>
                                          </p:stCondLst>
                                        </p:cTn>
                                        <p:tgtEl>
                                          <p:spTgt spid="44034">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4034">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4034">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4034">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4034">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44034">
                                            <p:txEl>
                                              <p:pRg st="3" end="3"/>
                                            </p:txEl>
                                          </p:spTgt>
                                        </p:tgtEl>
                                      </p:cBhvr>
                                      <p:to x="100000" y="60000"/>
                                    </p:animScale>
                                    <p:animScale>
                                      <p:cBhvr>
                                        <p:cTn id="65" dur="166" decel="50000">
                                          <p:stCondLst>
                                            <p:cond delay="676"/>
                                          </p:stCondLst>
                                        </p:cTn>
                                        <p:tgtEl>
                                          <p:spTgt spid="44034">
                                            <p:txEl>
                                              <p:pRg st="3" end="3"/>
                                            </p:txEl>
                                          </p:spTgt>
                                        </p:tgtEl>
                                      </p:cBhvr>
                                      <p:to x="100000" y="100000"/>
                                    </p:animScale>
                                    <p:animScale>
                                      <p:cBhvr>
                                        <p:cTn id="66" dur="26">
                                          <p:stCondLst>
                                            <p:cond delay="1312"/>
                                          </p:stCondLst>
                                        </p:cTn>
                                        <p:tgtEl>
                                          <p:spTgt spid="44034">
                                            <p:txEl>
                                              <p:pRg st="3" end="3"/>
                                            </p:txEl>
                                          </p:spTgt>
                                        </p:tgtEl>
                                      </p:cBhvr>
                                      <p:to x="100000" y="80000"/>
                                    </p:animScale>
                                    <p:animScale>
                                      <p:cBhvr>
                                        <p:cTn id="67" dur="166" decel="50000">
                                          <p:stCondLst>
                                            <p:cond delay="1338"/>
                                          </p:stCondLst>
                                        </p:cTn>
                                        <p:tgtEl>
                                          <p:spTgt spid="44034">
                                            <p:txEl>
                                              <p:pRg st="3" end="3"/>
                                            </p:txEl>
                                          </p:spTgt>
                                        </p:tgtEl>
                                      </p:cBhvr>
                                      <p:to x="100000" y="100000"/>
                                    </p:animScale>
                                    <p:animScale>
                                      <p:cBhvr>
                                        <p:cTn id="68" dur="26">
                                          <p:stCondLst>
                                            <p:cond delay="1642"/>
                                          </p:stCondLst>
                                        </p:cTn>
                                        <p:tgtEl>
                                          <p:spTgt spid="44034">
                                            <p:txEl>
                                              <p:pRg st="3" end="3"/>
                                            </p:txEl>
                                          </p:spTgt>
                                        </p:tgtEl>
                                      </p:cBhvr>
                                      <p:to x="100000" y="90000"/>
                                    </p:animScale>
                                    <p:animScale>
                                      <p:cBhvr>
                                        <p:cTn id="69" dur="166" decel="50000">
                                          <p:stCondLst>
                                            <p:cond delay="1668"/>
                                          </p:stCondLst>
                                        </p:cTn>
                                        <p:tgtEl>
                                          <p:spTgt spid="44034">
                                            <p:txEl>
                                              <p:pRg st="3" end="3"/>
                                            </p:txEl>
                                          </p:spTgt>
                                        </p:tgtEl>
                                      </p:cBhvr>
                                      <p:to x="100000" y="100000"/>
                                    </p:animScale>
                                    <p:animScale>
                                      <p:cBhvr>
                                        <p:cTn id="70" dur="26">
                                          <p:stCondLst>
                                            <p:cond delay="1808"/>
                                          </p:stCondLst>
                                        </p:cTn>
                                        <p:tgtEl>
                                          <p:spTgt spid="44034">
                                            <p:txEl>
                                              <p:pRg st="3" end="3"/>
                                            </p:txEl>
                                          </p:spTgt>
                                        </p:tgtEl>
                                      </p:cBhvr>
                                      <p:to x="100000" y="95000"/>
                                    </p:animScale>
                                    <p:animScale>
                                      <p:cBhvr>
                                        <p:cTn id="71" dur="166" decel="50000">
                                          <p:stCondLst>
                                            <p:cond delay="1834"/>
                                          </p:stCondLst>
                                        </p:cTn>
                                        <p:tgtEl>
                                          <p:spTgt spid="44034">
                                            <p:txEl>
                                              <p:pRg st="3" end="3"/>
                                            </p:txEl>
                                          </p:spTgt>
                                        </p:tgtEl>
                                      </p:cBhvr>
                                      <p:to x="100000" y="100000"/>
                                    </p:animScale>
                                  </p:childTnLst>
                                </p:cTn>
                              </p:par>
                            </p:childTnLst>
                          </p:cTn>
                        </p:par>
                        <p:par>
                          <p:cTn id="72" fill="hold" nodeType="afterGroup">
                            <p:stCondLst>
                              <p:cond delay="8000"/>
                            </p:stCondLst>
                            <p:childTnLst>
                              <p:par>
                                <p:cTn id="73" presetID="26" presetClass="entr" presetSubtype="0" fill="hold" nodeType="afterEffect">
                                  <p:stCondLst>
                                    <p:cond delay="0"/>
                                  </p:stCondLst>
                                  <p:childTnLst>
                                    <p:set>
                                      <p:cBhvr>
                                        <p:cTn id="74" dur="1" fill="hold">
                                          <p:stCondLst>
                                            <p:cond delay="0"/>
                                          </p:stCondLst>
                                        </p:cTn>
                                        <p:tgtEl>
                                          <p:spTgt spid="44034">
                                            <p:txEl>
                                              <p:pRg st="4" end="4"/>
                                            </p:txEl>
                                          </p:spTgt>
                                        </p:tgtEl>
                                        <p:attrNameLst>
                                          <p:attrName>style.visibility</p:attrName>
                                        </p:attrNameLst>
                                      </p:cBhvr>
                                      <p:to>
                                        <p:strVal val="visible"/>
                                      </p:to>
                                    </p:set>
                                    <p:animEffect transition="in" filter="wipe(down)">
                                      <p:cBhvr>
                                        <p:cTn id="75" dur="580">
                                          <p:stCondLst>
                                            <p:cond delay="0"/>
                                          </p:stCondLst>
                                        </p:cTn>
                                        <p:tgtEl>
                                          <p:spTgt spid="44034">
                                            <p:txEl>
                                              <p:pRg st="4" end="4"/>
                                            </p:txEl>
                                          </p:spTgt>
                                        </p:tgtEl>
                                      </p:cBhvr>
                                    </p:animEffect>
                                    <p:anim calcmode="lin" valueType="num">
                                      <p:cBhvr>
                                        <p:cTn id="76" dur="1822" tmFilter="0,0; 0.14,0.36; 0.43,0.73; 0.71,0.91; 1.0,1.0">
                                          <p:stCondLst>
                                            <p:cond delay="0"/>
                                          </p:stCondLst>
                                        </p:cTn>
                                        <p:tgtEl>
                                          <p:spTgt spid="44034">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44034">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44034">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44034">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44034">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44034">
                                            <p:txEl>
                                              <p:pRg st="4" end="4"/>
                                            </p:txEl>
                                          </p:spTgt>
                                        </p:tgtEl>
                                      </p:cBhvr>
                                      <p:to x="100000" y="60000"/>
                                    </p:animScale>
                                    <p:animScale>
                                      <p:cBhvr>
                                        <p:cTn id="82" dur="166" decel="50000">
                                          <p:stCondLst>
                                            <p:cond delay="676"/>
                                          </p:stCondLst>
                                        </p:cTn>
                                        <p:tgtEl>
                                          <p:spTgt spid="44034">
                                            <p:txEl>
                                              <p:pRg st="4" end="4"/>
                                            </p:txEl>
                                          </p:spTgt>
                                        </p:tgtEl>
                                      </p:cBhvr>
                                      <p:to x="100000" y="100000"/>
                                    </p:animScale>
                                    <p:animScale>
                                      <p:cBhvr>
                                        <p:cTn id="83" dur="26">
                                          <p:stCondLst>
                                            <p:cond delay="1312"/>
                                          </p:stCondLst>
                                        </p:cTn>
                                        <p:tgtEl>
                                          <p:spTgt spid="44034">
                                            <p:txEl>
                                              <p:pRg st="4" end="4"/>
                                            </p:txEl>
                                          </p:spTgt>
                                        </p:tgtEl>
                                      </p:cBhvr>
                                      <p:to x="100000" y="80000"/>
                                    </p:animScale>
                                    <p:animScale>
                                      <p:cBhvr>
                                        <p:cTn id="84" dur="166" decel="50000">
                                          <p:stCondLst>
                                            <p:cond delay="1338"/>
                                          </p:stCondLst>
                                        </p:cTn>
                                        <p:tgtEl>
                                          <p:spTgt spid="44034">
                                            <p:txEl>
                                              <p:pRg st="4" end="4"/>
                                            </p:txEl>
                                          </p:spTgt>
                                        </p:tgtEl>
                                      </p:cBhvr>
                                      <p:to x="100000" y="100000"/>
                                    </p:animScale>
                                    <p:animScale>
                                      <p:cBhvr>
                                        <p:cTn id="85" dur="26">
                                          <p:stCondLst>
                                            <p:cond delay="1642"/>
                                          </p:stCondLst>
                                        </p:cTn>
                                        <p:tgtEl>
                                          <p:spTgt spid="44034">
                                            <p:txEl>
                                              <p:pRg st="4" end="4"/>
                                            </p:txEl>
                                          </p:spTgt>
                                        </p:tgtEl>
                                      </p:cBhvr>
                                      <p:to x="100000" y="90000"/>
                                    </p:animScale>
                                    <p:animScale>
                                      <p:cBhvr>
                                        <p:cTn id="86" dur="166" decel="50000">
                                          <p:stCondLst>
                                            <p:cond delay="1668"/>
                                          </p:stCondLst>
                                        </p:cTn>
                                        <p:tgtEl>
                                          <p:spTgt spid="44034">
                                            <p:txEl>
                                              <p:pRg st="4" end="4"/>
                                            </p:txEl>
                                          </p:spTgt>
                                        </p:tgtEl>
                                      </p:cBhvr>
                                      <p:to x="100000" y="100000"/>
                                    </p:animScale>
                                    <p:animScale>
                                      <p:cBhvr>
                                        <p:cTn id="87" dur="26">
                                          <p:stCondLst>
                                            <p:cond delay="1808"/>
                                          </p:stCondLst>
                                        </p:cTn>
                                        <p:tgtEl>
                                          <p:spTgt spid="44034">
                                            <p:txEl>
                                              <p:pRg st="4" end="4"/>
                                            </p:txEl>
                                          </p:spTgt>
                                        </p:tgtEl>
                                      </p:cBhvr>
                                      <p:to x="100000" y="95000"/>
                                    </p:animScale>
                                    <p:animScale>
                                      <p:cBhvr>
                                        <p:cTn id="88" dur="166" decel="50000">
                                          <p:stCondLst>
                                            <p:cond delay="1834"/>
                                          </p:stCondLst>
                                        </p:cTn>
                                        <p:tgtEl>
                                          <p:spTgt spid="4403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dirty="0">
                <a:latin typeface="Rockwell" charset="0"/>
              </a:rPr>
              <a:t>Estimating Income</a:t>
            </a:r>
          </a:p>
        </p:txBody>
      </p:sp>
      <p:sp>
        <p:nvSpPr>
          <p:cNvPr id="3" name="Content Placeholder 2"/>
          <p:cNvSpPr>
            <a:spLocks noGrp="1"/>
          </p:cNvSpPr>
          <p:nvPr>
            <p:ph idx="1"/>
          </p:nvPr>
        </p:nvSpPr>
        <p:spPr/>
        <p:txBody>
          <a:bodyPr/>
          <a:lstStyle/>
          <a:p>
            <a:r>
              <a:rPr lang="en-US" dirty="0">
                <a:latin typeface="Rockwell" charset="0"/>
              </a:rPr>
              <a:t>What are my assumptions?</a:t>
            </a:r>
          </a:p>
          <a:p>
            <a:r>
              <a:rPr lang="en-US" dirty="0">
                <a:latin typeface="Rockwell" charset="0"/>
              </a:rPr>
              <a:t>Estimates as opinions or judgments</a:t>
            </a:r>
          </a:p>
          <a:p>
            <a:r>
              <a:rPr lang="en-US" dirty="0">
                <a:latin typeface="Rockwell" charset="0"/>
              </a:rPr>
              <a:t>Consider variables</a:t>
            </a:r>
          </a:p>
          <a:p>
            <a:r>
              <a:rPr lang="en-US" dirty="0">
                <a:latin typeface="Rockwell" charset="0"/>
              </a:rPr>
              <a:t>Looking back – historical data</a:t>
            </a:r>
          </a:p>
          <a:p>
            <a:r>
              <a:rPr lang="en-US" dirty="0">
                <a:latin typeface="Rockwell" charset="0"/>
              </a:rPr>
              <a:t>Benchmark</a:t>
            </a:r>
          </a:p>
          <a:p>
            <a:r>
              <a:rPr lang="en-US" dirty="0">
                <a:latin typeface="Rockwell" charset="0"/>
              </a:rPr>
              <a:t>Collaborate</a:t>
            </a:r>
          </a:p>
          <a:p>
            <a:r>
              <a:rPr lang="en-US" dirty="0">
                <a:latin typeface="Rockwell" charset="0"/>
              </a:rPr>
              <a:t>Rule of Thumb – Be conservative with estimates for income…</a:t>
            </a:r>
          </a:p>
        </p:txBody>
      </p:sp>
      <p:sp>
        <p:nvSpPr>
          <p:cNvPr id="3481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666AE7-58A5-014E-B1E6-3447E41CE2F4}" type="slidenum">
              <a:rPr lang="en-US" sz="1200">
                <a:latin typeface="Times New Roman" charset="0"/>
                <a:cs typeface="Times New Roman" charset="0"/>
              </a:rPr>
              <a:pPr eaLnBrk="1" hangingPunct="1"/>
              <a:t>48</a:t>
            </a:fld>
            <a:endParaRPr lang="en-US" sz="1200" dirty="0">
              <a:latin typeface="Times New Roman" charset="0"/>
              <a:cs typeface="Times New Roman" charset="0"/>
            </a:endParaRPr>
          </a:p>
        </p:txBody>
      </p:sp>
    </p:spTree>
    <p:extLst>
      <p:ext uri="{BB962C8B-B14F-4D97-AF65-F5344CB8AC3E}">
        <p14:creationId xmlns:p14="http://schemas.microsoft.com/office/powerpoint/2010/main" val="3488122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horizontal)">
                                      <p:cBhvr>
                                        <p:cTn id="15" dur="500"/>
                                        <p:tgtEl>
                                          <p:spTgt spid="3">
                                            <p:txEl>
                                              <p:pRg st="2" end="2"/>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linds(horizontal)">
                                      <p:cBhvr>
                                        <p:cTn id="19" dur="500"/>
                                        <p:tgtEl>
                                          <p:spTgt spid="3">
                                            <p:txEl>
                                              <p:pRg st="3" end="3"/>
                                            </p:txEl>
                                          </p:spTgt>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linds(horizontal)">
                                      <p:cBhvr>
                                        <p:cTn id="23" dur="500"/>
                                        <p:tgtEl>
                                          <p:spTgt spid="3">
                                            <p:txEl>
                                              <p:pRg st="4" end="4"/>
                                            </p:txEl>
                                          </p:spTgt>
                                        </p:tgtEl>
                                      </p:cBhvr>
                                    </p:animEffect>
                                  </p:childTnLst>
                                </p:cTn>
                              </p:par>
                            </p:childTnLst>
                          </p:cTn>
                        </p:par>
                        <p:par>
                          <p:cTn id="24" fill="hold" nodeType="afterGroup">
                            <p:stCondLst>
                              <p:cond delay="2500"/>
                            </p:stCondLst>
                            <p:childTnLst>
                              <p:par>
                                <p:cTn id="25" presetID="3" presetClass="entr" presetSubtype="1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par>
                          <p:cTn id="28" fill="hold" nodeType="afterGroup">
                            <p:stCondLst>
                              <p:cond delay="3000"/>
                            </p:stCondLst>
                            <p:childTnLst>
                              <p:par>
                                <p:cTn id="29" presetID="3" presetClass="entr" presetSubtype="1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linds(horizontal)">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dirty="0">
                <a:latin typeface="Rockwell" charset="0"/>
              </a:rPr>
              <a:t>Church Expense Categories</a:t>
            </a:r>
          </a:p>
        </p:txBody>
      </p:sp>
      <p:sp>
        <p:nvSpPr>
          <p:cNvPr id="46082" name="Content Placeholder 2"/>
          <p:cNvSpPr>
            <a:spLocks noGrp="1"/>
          </p:cNvSpPr>
          <p:nvPr>
            <p:ph idx="1"/>
          </p:nvPr>
        </p:nvSpPr>
        <p:spPr>
          <a:xfrm>
            <a:off x="609600" y="1371600"/>
            <a:ext cx="8229600" cy="4525963"/>
          </a:xfrm>
        </p:spPr>
        <p:txBody>
          <a:bodyPr/>
          <a:lstStyle/>
          <a:p>
            <a:r>
              <a:rPr lang="en-US" dirty="0">
                <a:latin typeface="Rockwell" charset="0"/>
              </a:rPr>
              <a:t>Salaries</a:t>
            </a:r>
          </a:p>
          <a:p>
            <a:r>
              <a:rPr lang="en-US" dirty="0">
                <a:latin typeface="Rockwell" charset="0"/>
              </a:rPr>
              <a:t>Payroll Tax and Worker</a:t>
            </a:r>
            <a:r>
              <a:rPr lang="ja-JP" altLang="en-US">
                <a:latin typeface="Rockwell" charset="0"/>
              </a:rPr>
              <a:t>’</a:t>
            </a:r>
            <a:r>
              <a:rPr lang="en-US" altLang="ja-JP" dirty="0">
                <a:latin typeface="Rockwell" charset="0"/>
              </a:rPr>
              <a:t>s Compensation</a:t>
            </a:r>
          </a:p>
          <a:p>
            <a:r>
              <a:rPr lang="en-US" dirty="0">
                <a:latin typeface="Rockwell" charset="0"/>
              </a:rPr>
              <a:t>Health Benefits/Retirement</a:t>
            </a:r>
          </a:p>
          <a:p>
            <a:r>
              <a:rPr lang="en-US" dirty="0">
                <a:latin typeface="Rockwell" charset="0"/>
              </a:rPr>
              <a:t>Rectory </a:t>
            </a:r>
          </a:p>
          <a:p>
            <a:r>
              <a:rPr lang="en-US" dirty="0">
                <a:latin typeface="Rockwell" charset="0"/>
              </a:rPr>
              <a:t>Facilities </a:t>
            </a:r>
          </a:p>
          <a:p>
            <a:r>
              <a:rPr lang="en-US" dirty="0">
                <a:latin typeface="Rockwell" charset="0"/>
              </a:rPr>
              <a:t>Utilities</a:t>
            </a:r>
          </a:p>
          <a:p>
            <a:r>
              <a:rPr lang="en-US" dirty="0">
                <a:latin typeface="Rockwell" charset="0"/>
              </a:rPr>
              <a:t>Administrative</a:t>
            </a:r>
          </a:p>
          <a:p>
            <a:r>
              <a:rPr lang="en-US" dirty="0">
                <a:latin typeface="Rockwell" charset="0"/>
              </a:rPr>
              <a:t>Office and Technology</a:t>
            </a:r>
          </a:p>
          <a:p>
            <a:r>
              <a:rPr lang="en-US" dirty="0">
                <a:latin typeface="Rockwell" charset="0"/>
              </a:rPr>
              <a:t>Liturgical and Sacramental</a:t>
            </a:r>
          </a:p>
          <a:p>
            <a:endParaRPr lang="en-US" sz="2000" dirty="0">
              <a:latin typeface="Rockwell" charset="0"/>
            </a:endParaRPr>
          </a:p>
        </p:txBody>
      </p:sp>
      <p:sp>
        <p:nvSpPr>
          <p:cNvPr id="5837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FA619F-8A09-454A-84FE-0467A5F14CCB}" type="slidenum">
              <a:rPr lang="en-US" sz="1200">
                <a:latin typeface="Times New Roman" charset="0"/>
                <a:cs typeface="Times New Roman" charset="0"/>
              </a:rPr>
              <a:pPr eaLnBrk="1" hangingPunct="1"/>
              <a:t>49</a:t>
            </a:fld>
            <a:endParaRPr lang="en-US" sz="1200" dirty="0">
              <a:latin typeface="Times New Roman" charset="0"/>
              <a:cs typeface="Times New Roman" charset="0"/>
            </a:endParaRPr>
          </a:p>
        </p:txBody>
      </p:sp>
      <p:pic>
        <p:nvPicPr>
          <p:cNvPr id="58372" name="Picture 2" descr="C:\Users\Treasurer\AppData\Local\Microsoft\Windows\Temporary Internet Files\Content.IE5\AVOCYLEX\MP9004388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886200"/>
            <a:ext cx="23320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xEl>
                                              <p:pRg st="0" end="0"/>
                                            </p:txEl>
                                          </p:spTgt>
                                        </p:tgtEl>
                                        <p:attrNameLst>
                                          <p:attrName>style.visibility</p:attrName>
                                        </p:attrNameLst>
                                      </p:cBhvr>
                                      <p:to>
                                        <p:strVal val="visible"/>
                                      </p:to>
                                    </p:set>
                                    <p:animEffect transition="in" filter="wipe(down)">
                                      <p:cBhvr>
                                        <p:cTn id="7" dur="500"/>
                                        <p:tgtEl>
                                          <p:spTgt spid="46082">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6082">
                                            <p:txEl>
                                              <p:pRg st="1" end="1"/>
                                            </p:txEl>
                                          </p:spTgt>
                                        </p:tgtEl>
                                        <p:attrNameLst>
                                          <p:attrName>style.visibility</p:attrName>
                                        </p:attrNameLst>
                                      </p:cBhvr>
                                      <p:to>
                                        <p:strVal val="visible"/>
                                      </p:to>
                                    </p:set>
                                    <p:animEffect transition="in" filter="wipe(down)">
                                      <p:cBhvr>
                                        <p:cTn id="11" dur="1000"/>
                                        <p:tgtEl>
                                          <p:spTgt spid="46082">
                                            <p:txEl>
                                              <p:pRg st="1" end="1"/>
                                            </p:txEl>
                                          </p:spTgt>
                                        </p:tgtEl>
                                      </p:cBhvr>
                                    </p:animEffect>
                                  </p:childTnLst>
                                </p:cTn>
                              </p:par>
                            </p:childTnLst>
                          </p:cTn>
                        </p:par>
                        <p:par>
                          <p:cTn id="12" fill="hold" nodeType="afterGroup">
                            <p:stCondLst>
                              <p:cond delay="1500"/>
                            </p:stCondLst>
                            <p:childTnLst>
                              <p:par>
                                <p:cTn id="13" presetID="22" presetClass="entr" presetSubtype="4" fill="hold" nodeType="afterEffect">
                                  <p:stCondLst>
                                    <p:cond delay="0"/>
                                  </p:stCondLst>
                                  <p:childTnLst>
                                    <p:set>
                                      <p:cBhvr>
                                        <p:cTn id="14" dur="1" fill="hold">
                                          <p:stCondLst>
                                            <p:cond delay="0"/>
                                          </p:stCondLst>
                                        </p:cTn>
                                        <p:tgtEl>
                                          <p:spTgt spid="46082">
                                            <p:txEl>
                                              <p:pRg st="2" end="2"/>
                                            </p:txEl>
                                          </p:spTgt>
                                        </p:tgtEl>
                                        <p:attrNameLst>
                                          <p:attrName>style.visibility</p:attrName>
                                        </p:attrNameLst>
                                      </p:cBhvr>
                                      <p:to>
                                        <p:strVal val="visible"/>
                                      </p:to>
                                    </p:set>
                                    <p:animEffect transition="in" filter="wipe(down)">
                                      <p:cBhvr>
                                        <p:cTn id="15" dur="1000"/>
                                        <p:tgtEl>
                                          <p:spTgt spid="46082">
                                            <p:txEl>
                                              <p:pRg st="2" end="2"/>
                                            </p:txEl>
                                          </p:spTgt>
                                        </p:tgtEl>
                                      </p:cBhvr>
                                    </p:animEffect>
                                  </p:childTnLst>
                                </p:cTn>
                              </p:par>
                            </p:childTnLst>
                          </p:cTn>
                        </p:par>
                        <p:par>
                          <p:cTn id="16" fill="hold" nodeType="afterGroup">
                            <p:stCondLst>
                              <p:cond delay="2500"/>
                            </p:stCondLst>
                            <p:childTnLst>
                              <p:par>
                                <p:cTn id="17" presetID="22" presetClass="entr" presetSubtype="4" fill="hold" nodeType="afterEffect">
                                  <p:stCondLst>
                                    <p:cond delay="0"/>
                                  </p:stCondLst>
                                  <p:childTnLst>
                                    <p:set>
                                      <p:cBhvr>
                                        <p:cTn id="18" dur="1" fill="hold">
                                          <p:stCondLst>
                                            <p:cond delay="0"/>
                                          </p:stCondLst>
                                        </p:cTn>
                                        <p:tgtEl>
                                          <p:spTgt spid="46082">
                                            <p:txEl>
                                              <p:pRg st="3" end="3"/>
                                            </p:txEl>
                                          </p:spTgt>
                                        </p:tgtEl>
                                        <p:attrNameLst>
                                          <p:attrName>style.visibility</p:attrName>
                                        </p:attrNameLst>
                                      </p:cBhvr>
                                      <p:to>
                                        <p:strVal val="visible"/>
                                      </p:to>
                                    </p:set>
                                    <p:animEffect transition="in" filter="wipe(down)">
                                      <p:cBhvr>
                                        <p:cTn id="19" dur="1000"/>
                                        <p:tgtEl>
                                          <p:spTgt spid="46082">
                                            <p:txEl>
                                              <p:pRg st="3" end="3"/>
                                            </p:txEl>
                                          </p:spTgt>
                                        </p:tgtEl>
                                      </p:cBhvr>
                                    </p:animEffect>
                                  </p:childTnLst>
                                </p:cTn>
                              </p:par>
                            </p:childTnLst>
                          </p:cTn>
                        </p:par>
                        <p:par>
                          <p:cTn id="20" fill="hold" nodeType="afterGroup">
                            <p:stCondLst>
                              <p:cond delay="3500"/>
                            </p:stCondLst>
                            <p:childTnLst>
                              <p:par>
                                <p:cTn id="21" presetID="22" presetClass="entr" presetSubtype="4" fill="hold" nodeType="afterEffect">
                                  <p:stCondLst>
                                    <p:cond delay="0"/>
                                  </p:stCondLst>
                                  <p:childTnLst>
                                    <p:set>
                                      <p:cBhvr>
                                        <p:cTn id="22" dur="1" fill="hold">
                                          <p:stCondLst>
                                            <p:cond delay="0"/>
                                          </p:stCondLst>
                                        </p:cTn>
                                        <p:tgtEl>
                                          <p:spTgt spid="46082">
                                            <p:txEl>
                                              <p:pRg st="4" end="4"/>
                                            </p:txEl>
                                          </p:spTgt>
                                        </p:tgtEl>
                                        <p:attrNameLst>
                                          <p:attrName>style.visibility</p:attrName>
                                        </p:attrNameLst>
                                      </p:cBhvr>
                                      <p:to>
                                        <p:strVal val="visible"/>
                                      </p:to>
                                    </p:set>
                                    <p:animEffect transition="in" filter="wipe(down)">
                                      <p:cBhvr>
                                        <p:cTn id="23" dur="1000"/>
                                        <p:tgtEl>
                                          <p:spTgt spid="46082">
                                            <p:txEl>
                                              <p:pRg st="4" end="4"/>
                                            </p:txEl>
                                          </p:spTgt>
                                        </p:tgtEl>
                                      </p:cBhvr>
                                    </p:animEffect>
                                  </p:childTnLst>
                                </p:cTn>
                              </p:par>
                            </p:childTnLst>
                          </p:cTn>
                        </p:par>
                        <p:par>
                          <p:cTn id="24" fill="hold" nodeType="afterGroup">
                            <p:stCondLst>
                              <p:cond delay="4500"/>
                            </p:stCondLst>
                            <p:childTnLst>
                              <p:par>
                                <p:cTn id="25" presetID="22" presetClass="entr" presetSubtype="4" fill="hold" nodeType="afterEffect">
                                  <p:stCondLst>
                                    <p:cond delay="0"/>
                                  </p:stCondLst>
                                  <p:childTnLst>
                                    <p:set>
                                      <p:cBhvr>
                                        <p:cTn id="26" dur="1" fill="hold">
                                          <p:stCondLst>
                                            <p:cond delay="0"/>
                                          </p:stCondLst>
                                        </p:cTn>
                                        <p:tgtEl>
                                          <p:spTgt spid="46082">
                                            <p:txEl>
                                              <p:pRg st="5" end="5"/>
                                            </p:txEl>
                                          </p:spTgt>
                                        </p:tgtEl>
                                        <p:attrNameLst>
                                          <p:attrName>style.visibility</p:attrName>
                                        </p:attrNameLst>
                                      </p:cBhvr>
                                      <p:to>
                                        <p:strVal val="visible"/>
                                      </p:to>
                                    </p:set>
                                    <p:animEffect transition="in" filter="wipe(down)">
                                      <p:cBhvr>
                                        <p:cTn id="27" dur="1000"/>
                                        <p:tgtEl>
                                          <p:spTgt spid="46082">
                                            <p:txEl>
                                              <p:pRg st="5" end="5"/>
                                            </p:txEl>
                                          </p:spTgt>
                                        </p:tgtEl>
                                      </p:cBhvr>
                                    </p:animEffect>
                                  </p:childTnLst>
                                </p:cTn>
                              </p:par>
                            </p:childTnLst>
                          </p:cTn>
                        </p:par>
                        <p:par>
                          <p:cTn id="28" fill="hold" nodeType="afterGroup">
                            <p:stCondLst>
                              <p:cond delay="5500"/>
                            </p:stCondLst>
                            <p:childTnLst>
                              <p:par>
                                <p:cTn id="29" presetID="22" presetClass="entr" presetSubtype="4" fill="hold" nodeType="afterEffect">
                                  <p:stCondLst>
                                    <p:cond delay="0"/>
                                  </p:stCondLst>
                                  <p:childTnLst>
                                    <p:set>
                                      <p:cBhvr>
                                        <p:cTn id="30" dur="1" fill="hold">
                                          <p:stCondLst>
                                            <p:cond delay="0"/>
                                          </p:stCondLst>
                                        </p:cTn>
                                        <p:tgtEl>
                                          <p:spTgt spid="46082">
                                            <p:txEl>
                                              <p:pRg st="6" end="6"/>
                                            </p:txEl>
                                          </p:spTgt>
                                        </p:tgtEl>
                                        <p:attrNameLst>
                                          <p:attrName>style.visibility</p:attrName>
                                        </p:attrNameLst>
                                      </p:cBhvr>
                                      <p:to>
                                        <p:strVal val="visible"/>
                                      </p:to>
                                    </p:set>
                                    <p:animEffect transition="in" filter="wipe(down)">
                                      <p:cBhvr>
                                        <p:cTn id="31" dur="1000"/>
                                        <p:tgtEl>
                                          <p:spTgt spid="46082">
                                            <p:txEl>
                                              <p:pRg st="6" end="6"/>
                                            </p:txEl>
                                          </p:spTgt>
                                        </p:tgtEl>
                                      </p:cBhvr>
                                    </p:animEffect>
                                  </p:childTnLst>
                                </p:cTn>
                              </p:par>
                            </p:childTnLst>
                          </p:cTn>
                        </p:par>
                        <p:par>
                          <p:cTn id="32" fill="hold" nodeType="afterGroup">
                            <p:stCondLst>
                              <p:cond delay="6500"/>
                            </p:stCondLst>
                            <p:childTnLst>
                              <p:par>
                                <p:cTn id="33" presetID="22" presetClass="entr" presetSubtype="4" fill="hold" nodeType="afterEffect">
                                  <p:stCondLst>
                                    <p:cond delay="0"/>
                                  </p:stCondLst>
                                  <p:childTnLst>
                                    <p:set>
                                      <p:cBhvr>
                                        <p:cTn id="34" dur="1" fill="hold">
                                          <p:stCondLst>
                                            <p:cond delay="0"/>
                                          </p:stCondLst>
                                        </p:cTn>
                                        <p:tgtEl>
                                          <p:spTgt spid="46082">
                                            <p:txEl>
                                              <p:pRg st="7" end="7"/>
                                            </p:txEl>
                                          </p:spTgt>
                                        </p:tgtEl>
                                        <p:attrNameLst>
                                          <p:attrName>style.visibility</p:attrName>
                                        </p:attrNameLst>
                                      </p:cBhvr>
                                      <p:to>
                                        <p:strVal val="visible"/>
                                      </p:to>
                                    </p:set>
                                    <p:animEffect transition="in" filter="wipe(down)">
                                      <p:cBhvr>
                                        <p:cTn id="35" dur="1000"/>
                                        <p:tgtEl>
                                          <p:spTgt spid="46082">
                                            <p:txEl>
                                              <p:pRg st="7" end="7"/>
                                            </p:txEl>
                                          </p:spTgt>
                                        </p:tgtEl>
                                      </p:cBhvr>
                                    </p:animEffect>
                                  </p:childTnLst>
                                </p:cTn>
                              </p:par>
                            </p:childTnLst>
                          </p:cTn>
                        </p:par>
                        <p:par>
                          <p:cTn id="36" fill="hold" nodeType="afterGroup">
                            <p:stCondLst>
                              <p:cond delay="7500"/>
                            </p:stCondLst>
                            <p:childTnLst>
                              <p:par>
                                <p:cTn id="37" presetID="2" presetClass="entr" presetSubtype="4" fill="hold" nodeType="afterEffect">
                                  <p:stCondLst>
                                    <p:cond delay="0"/>
                                  </p:stCondLst>
                                  <p:childTnLst>
                                    <p:set>
                                      <p:cBhvr>
                                        <p:cTn id="38" dur="1" fill="hold">
                                          <p:stCondLst>
                                            <p:cond delay="0"/>
                                          </p:stCondLst>
                                        </p:cTn>
                                        <p:tgtEl>
                                          <p:spTgt spid="46082">
                                            <p:txEl>
                                              <p:pRg st="8" end="8"/>
                                            </p:txEl>
                                          </p:spTgt>
                                        </p:tgtEl>
                                        <p:attrNameLst>
                                          <p:attrName>style.visibility</p:attrName>
                                        </p:attrNameLst>
                                      </p:cBhvr>
                                      <p:to>
                                        <p:strVal val="visible"/>
                                      </p:to>
                                    </p:set>
                                    <p:anim calcmode="lin" valueType="num">
                                      <p:cBhvr additive="base">
                                        <p:cTn id="39" dur="500" fill="hold"/>
                                        <p:tgtEl>
                                          <p:spTgt spid="4608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608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Rockwell" charset="0"/>
              </a:rPr>
              <a:t>Where Do I Begin?</a:t>
            </a:r>
          </a:p>
        </p:txBody>
      </p:sp>
      <p:sp>
        <p:nvSpPr>
          <p:cNvPr id="2048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0E837E-F463-834F-A8F9-578ABCC0825C}" type="slidenum">
              <a:rPr lang="en-US" sz="1200">
                <a:latin typeface="Times New Roman" charset="0"/>
                <a:cs typeface="Times New Roman" charset="0"/>
              </a:rPr>
              <a:pPr eaLnBrk="1" hangingPunct="1"/>
              <a:t>5</a:t>
            </a:fld>
            <a:endParaRPr lang="en-US" sz="1200" dirty="0">
              <a:latin typeface="Times New Roman" charset="0"/>
              <a:cs typeface="Times New Roman" charset="0"/>
            </a:endParaRPr>
          </a:p>
        </p:txBody>
      </p:sp>
      <p:pic>
        <p:nvPicPr>
          <p:cNvPr id="8" name="Picture 7" descr="Screen Shot 2015-03-13 at 10.20.40 AM.png"/>
          <p:cNvPicPr>
            <a:picLocks noChangeAspect="1"/>
          </p:cNvPicPr>
          <p:nvPr/>
        </p:nvPicPr>
        <p:blipFill rotWithShape="1">
          <a:blip r:embed="rId2">
            <a:extLst>
              <a:ext uri="{28A0092B-C50C-407E-A947-70E740481C1C}">
                <a14:useLocalDpi xmlns:a14="http://schemas.microsoft.com/office/drawing/2010/main" val="0"/>
              </a:ext>
            </a:extLst>
          </a:blip>
          <a:srcRect l="281" t="247" r="-281" b="45926"/>
          <a:stretch/>
        </p:blipFill>
        <p:spPr>
          <a:xfrm>
            <a:off x="381000" y="1371600"/>
            <a:ext cx="4900613" cy="3005138"/>
          </a:xfrm>
          <a:prstGeom prst="rect">
            <a:avLst/>
          </a:prstGeom>
          <a:effectLst>
            <a:outerShdw blurRad="76200" dir="13500000" sy="23000" kx="1200000" algn="br" rotWithShape="0">
              <a:prstClr val="black">
                <a:alpha val="20000"/>
              </a:prstClr>
            </a:outerShdw>
          </a:effectLst>
        </p:spPr>
      </p:pic>
      <p:pic>
        <p:nvPicPr>
          <p:cNvPr id="9" name="Picture 8" descr="Screen Shot 2015-03-13 at 10.20.40 AM.png"/>
          <p:cNvPicPr>
            <a:picLocks noChangeAspect="1"/>
          </p:cNvPicPr>
          <p:nvPr/>
        </p:nvPicPr>
        <p:blipFill rotWithShape="1">
          <a:blip r:embed="rId2">
            <a:extLst>
              <a:ext uri="{28A0092B-C50C-407E-A947-70E740481C1C}">
                <a14:useLocalDpi xmlns:a14="http://schemas.microsoft.com/office/drawing/2010/main" val="0"/>
              </a:ext>
            </a:extLst>
          </a:blip>
          <a:srcRect t="53704"/>
          <a:stretch/>
        </p:blipFill>
        <p:spPr>
          <a:xfrm>
            <a:off x="3048000" y="3124200"/>
            <a:ext cx="5532438" cy="2919413"/>
          </a:xfrm>
          <a:prstGeom prst="rect">
            <a:avLst/>
          </a:prstGeom>
          <a:effectLst>
            <a:outerShdw blurRad="76200" dir="13500000" sy="23000" kx="1200000" algn="br" rotWithShape="0">
              <a:prstClr val="black">
                <a:alpha val="20000"/>
              </a:prstClr>
            </a:outerShdw>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27432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6443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nodeType="withGroup">
                            <p:stCondLst>
                              <p:cond delay="2000"/>
                            </p:stCondLst>
                            <p:childTnLst>
                              <p:par>
                                <p:cTn id="22" presetID="26"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par>
                          <p:cTn id="38" fill="hold" nodeType="withGroup">
                            <p:stCondLst>
                              <p:cond delay="4000"/>
                            </p:stCondLst>
                            <p:childTnLst>
                              <p:par>
                                <p:cTn id="39" presetID="20"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edge">
                                      <p:cBhvr>
                                        <p:cTn id="4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r>
              <a:rPr lang="en-US" dirty="0">
                <a:latin typeface="Rockwell" charset="0"/>
              </a:rPr>
              <a:t>Church Expense Categories</a:t>
            </a:r>
          </a:p>
        </p:txBody>
      </p:sp>
      <p:sp>
        <p:nvSpPr>
          <p:cNvPr id="47106" name="Content Placeholder 2"/>
          <p:cNvSpPr>
            <a:spLocks noGrp="1"/>
          </p:cNvSpPr>
          <p:nvPr>
            <p:ph idx="1"/>
          </p:nvPr>
        </p:nvSpPr>
        <p:spPr>
          <a:xfrm>
            <a:off x="609600" y="1371600"/>
            <a:ext cx="8229600" cy="4525963"/>
          </a:xfrm>
        </p:spPr>
        <p:txBody>
          <a:bodyPr/>
          <a:lstStyle/>
          <a:p>
            <a:r>
              <a:rPr lang="en-US" dirty="0">
                <a:latin typeface="Rockwell" charset="0"/>
              </a:rPr>
              <a:t>Music</a:t>
            </a:r>
          </a:p>
          <a:p>
            <a:r>
              <a:rPr lang="en-US" dirty="0">
                <a:latin typeface="Rockwell" charset="0"/>
              </a:rPr>
              <a:t>School</a:t>
            </a:r>
          </a:p>
          <a:p>
            <a:r>
              <a:rPr lang="en-US" dirty="0">
                <a:latin typeface="Rockwell" charset="0"/>
              </a:rPr>
              <a:t>Other Ministry</a:t>
            </a:r>
          </a:p>
          <a:p>
            <a:pPr lvl="1"/>
            <a:r>
              <a:rPr lang="en-US" sz="2000" dirty="0">
                <a:latin typeface="Rockwell" charset="0"/>
              </a:rPr>
              <a:t>Adults Education, Church Outreach, Poor Box Disbursement</a:t>
            </a:r>
          </a:p>
          <a:p>
            <a:r>
              <a:rPr lang="en-US" dirty="0">
                <a:latin typeface="Rockwell" charset="0"/>
              </a:rPr>
              <a:t>Subsidies and Grants</a:t>
            </a:r>
          </a:p>
          <a:p>
            <a:r>
              <a:rPr lang="en-US" dirty="0">
                <a:latin typeface="Rockwell" charset="0"/>
              </a:rPr>
              <a:t>Assessments</a:t>
            </a:r>
          </a:p>
          <a:p>
            <a:endParaRPr lang="en-US" sz="2000" dirty="0">
              <a:latin typeface="Rockwell" charset="0"/>
            </a:endParaRPr>
          </a:p>
        </p:txBody>
      </p:sp>
      <p:sp>
        <p:nvSpPr>
          <p:cNvPr id="5939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F3C78E-FC99-B94A-B060-7A02A7ADD63F}" type="slidenum">
              <a:rPr lang="en-US" sz="1200">
                <a:latin typeface="Times New Roman" charset="0"/>
                <a:cs typeface="Times New Roman" charset="0"/>
              </a:rPr>
              <a:pPr eaLnBrk="1" hangingPunct="1"/>
              <a:t>50</a:t>
            </a:fld>
            <a:endParaRPr lang="en-US" sz="12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Effect transition="in" filter="wipe(down)">
                                      <p:cBhvr>
                                        <p:cTn id="7" dur="500"/>
                                        <p:tgtEl>
                                          <p:spTgt spid="47106">
                                            <p:txEl>
                                              <p:pRg st="0" end="0"/>
                                            </p:txEl>
                                          </p:spTgt>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47106">
                                            <p:txEl>
                                              <p:pRg st="1" end="1"/>
                                            </p:txEl>
                                          </p:spTgt>
                                        </p:tgtEl>
                                        <p:attrNameLst>
                                          <p:attrName>style.visibility</p:attrName>
                                        </p:attrNameLst>
                                      </p:cBhvr>
                                      <p:to>
                                        <p:strVal val="visible"/>
                                      </p:to>
                                    </p:set>
                                    <p:animEffect transition="in" filter="wipe(down)">
                                      <p:cBhvr>
                                        <p:cTn id="11" dur="1000"/>
                                        <p:tgtEl>
                                          <p:spTgt spid="47106">
                                            <p:txEl>
                                              <p:pRg st="1" end="1"/>
                                            </p:txEl>
                                          </p:spTgt>
                                        </p:tgtEl>
                                      </p:cBhvr>
                                    </p:animEffect>
                                  </p:childTnLst>
                                </p:cTn>
                              </p:par>
                            </p:childTnLst>
                          </p:cTn>
                        </p:par>
                        <p:par>
                          <p:cTn id="12" fill="hold" nodeType="afterGroup">
                            <p:stCondLst>
                              <p:cond delay="1500"/>
                            </p:stCondLst>
                            <p:childTnLst>
                              <p:par>
                                <p:cTn id="13" presetID="22" presetClass="entr" presetSubtype="4" fill="hold" nodeType="afterEffect">
                                  <p:stCondLst>
                                    <p:cond delay="0"/>
                                  </p:stCondLst>
                                  <p:childTnLst>
                                    <p:set>
                                      <p:cBhvr>
                                        <p:cTn id="14" dur="1" fill="hold">
                                          <p:stCondLst>
                                            <p:cond delay="0"/>
                                          </p:stCondLst>
                                        </p:cTn>
                                        <p:tgtEl>
                                          <p:spTgt spid="47106">
                                            <p:txEl>
                                              <p:pRg st="2" end="2"/>
                                            </p:txEl>
                                          </p:spTgt>
                                        </p:tgtEl>
                                        <p:attrNameLst>
                                          <p:attrName>style.visibility</p:attrName>
                                        </p:attrNameLst>
                                      </p:cBhvr>
                                      <p:to>
                                        <p:strVal val="visible"/>
                                      </p:to>
                                    </p:set>
                                    <p:animEffect transition="in" filter="wipe(down)">
                                      <p:cBhvr>
                                        <p:cTn id="15" dur="1000"/>
                                        <p:tgtEl>
                                          <p:spTgt spid="47106">
                                            <p:txEl>
                                              <p:pRg st="2" end="2"/>
                                            </p:txEl>
                                          </p:spTgt>
                                        </p:tgtEl>
                                      </p:cBhvr>
                                    </p:animEffect>
                                  </p:childTnLst>
                                </p:cTn>
                              </p:par>
                            </p:childTnLst>
                          </p:cTn>
                        </p:par>
                        <p:par>
                          <p:cTn id="16" fill="hold" nodeType="afterGroup">
                            <p:stCondLst>
                              <p:cond delay="2500"/>
                            </p:stCondLst>
                            <p:childTnLst>
                              <p:par>
                                <p:cTn id="17" presetID="22" presetClass="entr" presetSubtype="4" fill="hold" nodeType="afterEffect">
                                  <p:stCondLst>
                                    <p:cond delay="0"/>
                                  </p:stCondLst>
                                  <p:childTnLst>
                                    <p:set>
                                      <p:cBhvr>
                                        <p:cTn id="18" dur="1" fill="hold">
                                          <p:stCondLst>
                                            <p:cond delay="0"/>
                                          </p:stCondLst>
                                        </p:cTn>
                                        <p:tgtEl>
                                          <p:spTgt spid="47106">
                                            <p:txEl>
                                              <p:pRg st="3" end="3"/>
                                            </p:txEl>
                                          </p:spTgt>
                                        </p:tgtEl>
                                        <p:attrNameLst>
                                          <p:attrName>style.visibility</p:attrName>
                                        </p:attrNameLst>
                                      </p:cBhvr>
                                      <p:to>
                                        <p:strVal val="visible"/>
                                      </p:to>
                                    </p:set>
                                    <p:animEffect transition="in" filter="wipe(down)">
                                      <p:cBhvr>
                                        <p:cTn id="19" dur="1000"/>
                                        <p:tgtEl>
                                          <p:spTgt spid="47106">
                                            <p:txEl>
                                              <p:pRg st="3" end="3"/>
                                            </p:txEl>
                                          </p:spTgt>
                                        </p:tgtEl>
                                      </p:cBhvr>
                                    </p:animEffect>
                                  </p:childTnLst>
                                </p:cTn>
                              </p:par>
                            </p:childTnLst>
                          </p:cTn>
                        </p:par>
                        <p:par>
                          <p:cTn id="20" fill="hold" nodeType="afterGroup">
                            <p:stCondLst>
                              <p:cond delay="3500"/>
                            </p:stCondLst>
                            <p:childTnLst>
                              <p:par>
                                <p:cTn id="21" presetID="22" presetClass="entr" presetSubtype="4" fill="hold" nodeType="afterEffect">
                                  <p:stCondLst>
                                    <p:cond delay="0"/>
                                  </p:stCondLst>
                                  <p:childTnLst>
                                    <p:set>
                                      <p:cBhvr>
                                        <p:cTn id="22" dur="1" fill="hold">
                                          <p:stCondLst>
                                            <p:cond delay="0"/>
                                          </p:stCondLst>
                                        </p:cTn>
                                        <p:tgtEl>
                                          <p:spTgt spid="47106">
                                            <p:txEl>
                                              <p:pRg st="4" end="4"/>
                                            </p:txEl>
                                          </p:spTgt>
                                        </p:tgtEl>
                                        <p:attrNameLst>
                                          <p:attrName>style.visibility</p:attrName>
                                        </p:attrNameLst>
                                      </p:cBhvr>
                                      <p:to>
                                        <p:strVal val="visible"/>
                                      </p:to>
                                    </p:set>
                                    <p:animEffect transition="in" filter="wipe(down)">
                                      <p:cBhvr>
                                        <p:cTn id="23" dur="1000"/>
                                        <p:tgtEl>
                                          <p:spTgt spid="47106">
                                            <p:txEl>
                                              <p:pRg st="4" end="4"/>
                                            </p:txEl>
                                          </p:spTgt>
                                        </p:tgtEl>
                                      </p:cBhvr>
                                    </p:animEffect>
                                  </p:childTnLst>
                                </p:cTn>
                              </p:par>
                            </p:childTnLst>
                          </p:cTn>
                        </p:par>
                        <p:par>
                          <p:cTn id="24" fill="hold" nodeType="afterGroup">
                            <p:stCondLst>
                              <p:cond delay="4500"/>
                            </p:stCondLst>
                            <p:childTnLst>
                              <p:par>
                                <p:cTn id="25" presetID="22" presetClass="entr" presetSubtype="4" fill="hold" nodeType="afterEffect">
                                  <p:stCondLst>
                                    <p:cond delay="0"/>
                                  </p:stCondLst>
                                  <p:childTnLst>
                                    <p:set>
                                      <p:cBhvr>
                                        <p:cTn id="26" dur="1" fill="hold">
                                          <p:stCondLst>
                                            <p:cond delay="0"/>
                                          </p:stCondLst>
                                        </p:cTn>
                                        <p:tgtEl>
                                          <p:spTgt spid="47106">
                                            <p:txEl>
                                              <p:pRg st="5" end="5"/>
                                            </p:txEl>
                                          </p:spTgt>
                                        </p:tgtEl>
                                        <p:attrNameLst>
                                          <p:attrName>style.visibility</p:attrName>
                                        </p:attrNameLst>
                                      </p:cBhvr>
                                      <p:to>
                                        <p:strVal val="visible"/>
                                      </p:to>
                                    </p:set>
                                    <p:animEffect transition="in" filter="wipe(down)">
                                      <p:cBhvr>
                                        <p:cTn id="27" dur="1000"/>
                                        <p:tgtEl>
                                          <p:spTgt spid="4710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457200" y="274638"/>
            <a:ext cx="8686800" cy="1143000"/>
          </a:xfrm>
        </p:spPr>
        <p:txBody>
          <a:bodyPr/>
          <a:lstStyle/>
          <a:p>
            <a:r>
              <a:rPr lang="en-US" dirty="0">
                <a:latin typeface="Rockwell" charset="0"/>
              </a:rPr>
              <a:t>Estimating Expenses: Fixed &amp; Variable Costs</a:t>
            </a:r>
          </a:p>
        </p:txBody>
      </p:sp>
      <p:sp>
        <p:nvSpPr>
          <p:cNvPr id="45058" name="Content Placeholder 2"/>
          <p:cNvSpPr>
            <a:spLocks noGrp="1"/>
          </p:cNvSpPr>
          <p:nvPr>
            <p:ph idx="1"/>
          </p:nvPr>
        </p:nvSpPr>
        <p:spPr/>
        <p:txBody>
          <a:bodyPr/>
          <a:lstStyle/>
          <a:p>
            <a:r>
              <a:rPr lang="en-US" dirty="0">
                <a:latin typeface="Rockwell" charset="0"/>
              </a:rPr>
              <a:t>Know your fixed costs and variable costs</a:t>
            </a:r>
          </a:p>
          <a:p>
            <a:r>
              <a:rPr lang="en-US" b="1" dirty="0">
                <a:latin typeface="Rockwell" charset="0"/>
              </a:rPr>
              <a:t>Fixed costs </a:t>
            </a:r>
            <a:r>
              <a:rPr lang="en-US" dirty="0">
                <a:latin typeface="Rockwell" charset="0"/>
              </a:rPr>
              <a:t>– costs that do not change in total as volume of goods and services changes within the relevant range. </a:t>
            </a:r>
          </a:p>
          <a:p>
            <a:r>
              <a:rPr lang="en-US" b="1" dirty="0">
                <a:latin typeface="Rockwell" charset="0"/>
              </a:rPr>
              <a:t>Variable costs </a:t>
            </a:r>
            <a:r>
              <a:rPr lang="en-US" dirty="0">
                <a:latin typeface="Rockwell" charset="0"/>
              </a:rPr>
              <a:t>– costs that vary directly with changes in the volume of service units changes, over a relevant range of activity.</a:t>
            </a:r>
          </a:p>
          <a:p>
            <a:r>
              <a:rPr lang="en-US" dirty="0">
                <a:latin typeface="Rockwell" charset="0"/>
              </a:rPr>
              <a:t>Rule of Thumb – Be liberal with estimates for expenses…</a:t>
            </a:r>
          </a:p>
        </p:txBody>
      </p:sp>
      <p:sp>
        <p:nvSpPr>
          <p:cNvPr id="5734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FBAA11-E220-1A42-9905-5B5531ACA1B7}" type="slidenum">
              <a:rPr lang="en-US" sz="1200">
                <a:latin typeface="Times New Roman" charset="0"/>
                <a:cs typeface="Times New Roman" charset="0"/>
              </a:rPr>
              <a:pPr eaLnBrk="1" hangingPunct="1"/>
              <a:t>51</a:t>
            </a:fld>
            <a:endParaRPr lang="en-US" sz="12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checkerboard(across)">
                                      <p:cBhvr>
                                        <p:cTn id="7" dur="500"/>
                                        <p:tgtEl>
                                          <p:spTgt spid="450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5058">
                                            <p:txEl>
                                              <p:pRg st="1" end="1"/>
                                            </p:txEl>
                                          </p:spTgt>
                                        </p:tgtEl>
                                        <p:attrNameLst>
                                          <p:attrName>style.visibility</p:attrName>
                                        </p:attrNameLst>
                                      </p:cBhvr>
                                      <p:to>
                                        <p:strVal val="visible"/>
                                      </p:to>
                                    </p:set>
                                    <p:animEffect transition="in" filter="checkerboard(across)">
                                      <p:cBhvr>
                                        <p:cTn id="12" dur="1000"/>
                                        <p:tgtEl>
                                          <p:spTgt spid="450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5058">
                                            <p:txEl>
                                              <p:pRg st="2" end="2"/>
                                            </p:txEl>
                                          </p:spTgt>
                                        </p:tgtEl>
                                        <p:attrNameLst>
                                          <p:attrName>style.visibility</p:attrName>
                                        </p:attrNameLst>
                                      </p:cBhvr>
                                      <p:to>
                                        <p:strVal val="visible"/>
                                      </p:to>
                                    </p:set>
                                    <p:animEffect transition="in" filter="checkerboard(across)">
                                      <p:cBhvr>
                                        <p:cTn id="17" dur="1000"/>
                                        <p:tgtEl>
                                          <p:spTgt spid="45058">
                                            <p:txEl>
                                              <p:pRg st="2" end="2"/>
                                            </p:txEl>
                                          </p:spTgt>
                                        </p:tgtEl>
                                      </p:cBhvr>
                                    </p:animEffect>
                                  </p:childTnLst>
                                </p:cTn>
                              </p:par>
                            </p:childTnLst>
                          </p:cTn>
                        </p:par>
                        <p:par>
                          <p:cTn id="18" fill="hold" nodeType="afterGroup">
                            <p:stCondLst>
                              <p:cond delay="1000"/>
                            </p:stCondLst>
                            <p:childTnLst>
                              <p:par>
                                <p:cTn id="19" presetID="5" presetClass="entr" presetSubtype="10" fill="hold" nodeType="afterEffect">
                                  <p:stCondLst>
                                    <p:cond delay="0"/>
                                  </p:stCondLst>
                                  <p:childTnLst>
                                    <p:set>
                                      <p:cBhvr>
                                        <p:cTn id="20" dur="1" fill="hold">
                                          <p:stCondLst>
                                            <p:cond delay="0"/>
                                          </p:stCondLst>
                                        </p:cTn>
                                        <p:tgtEl>
                                          <p:spTgt spid="45058">
                                            <p:txEl>
                                              <p:pRg st="3" end="3"/>
                                            </p:txEl>
                                          </p:spTgt>
                                        </p:tgtEl>
                                        <p:attrNameLst>
                                          <p:attrName>style.visibility</p:attrName>
                                        </p:attrNameLst>
                                      </p:cBhvr>
                                      <p:to>
                                        <p:strVal val="visible"/>
                                      </p:to>
                                    </p:set>
                                    <p:animEffect transition="in" filter="checkerboard(across)">
                                      <p:cBhvr>
                                        <p:cTn id="21" dur="1000"/>
                                        <p:tgtEl>
                                          <p:spTgt spid="450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dirty="0" smtClean="0">
                <a:latin typeface="Rockwell" charset="0"/>
              </a:rPr>
              <a:t>Stage 4: Present, Feedback, and Finalize</a:t>
            </a:r>
            <a:endParaRPr lang="en-US" dirty="0">
              <a:latin typeface="Rockwell" charset="0"/>
            </a:endParaRPr>
          </a:p>
        </p:txBody>
      </p:sp>
      <p:graphicFrame>
        <p:nvGraphicFramePr>
          <p:cNvPr id="3" name="Content Placeholder 2"/>
          <p:cNvGraphicFramePr>
            <a:graphicFrameLocks noGrp="1"/>
          </p:cNvGraphicFramePr>
          <p:nvPr>
            <p:ph idx="1"/>
          </p:nvPr>
        </p:nvGraphicFramePr>
        <p:xfrm>
          <a:off x="152400" y="1371600"/>
          <a:ext cx="8458200" cy="4830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99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D6FA45-A6A9-C648-91B5-A0F3ADB00B17}" type="slidenum">
              <a:rPr lang="en-US" sz="1200">
                <a:latin typeface="Times New Roman" charset="0"/>
                <a:cs typeface="Times New Roman" charset="0"/>
              </a:rPr>
              <a:pPr eaLnBrk="1" hangingPunct="1"/>
              <a:t>52</a:t>
            </a:fld>
            <a:endParaRPr lang="en-US" sz="1200" dirty="0">
              <a:latin typeface="Times New Roman" charset="0"/>
              <a:cs typeface="Times New Roman" charset="0"/>
            </a:endParaRPr>
          </a:p>
        </p:txBody>
      </p:sp>
    </p:spTree>
    <p:extLst>
      <p:ext uri="{BB962C8B-B14F-4D97-AF65-F5344CB8AC3E}">
        <p14:creationId xmlns:p14="http://schemas.microsoft.com/office/powerpoint/2010/main" val="32776255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p:txBody>
          <a:bodyPr/>
          <a:lstStyle/>
          <a:p>
            <a:r>
              <a:rPr lang="en-US" dirty="0">
                <a:latin typeface="Rockwell" charset="0"/>
              </a:rPr>
              <a:t>How do you determine which visual to use?</a:t>
            </a:r>
          </a:p>
        </p:txBody>
      </p:sp>
      <p:sp>
        <p:nvSpPr>
          <p:cNvPr id="110594" name="Content Placeholder 2"/>
          <p:cNvSpPr>
            <a:spLocks noGrp="1"/>
          </p:cNvSpPr>
          <p:nvPr>
            <p:ph idx="1"/>
          </p:nvPr>
        </p:nvSpPr>
        <p:spPr/>
        <p:txBody>
          <a:bodyPr/>
          <a:lstStyle/>
          <a:p>
            <a:r>
              <a:rPr lang="en-US" dirty="0">
                <a:latin typeface="Rockwell" charset="0"/>
              </a:rPr>
              <a:t>What is your goal?</a:t>
            </a:r>
          </a:p>
          <a:p>
            <a:r>
              <a:rPr lang="en-US" dirty="0">
                <a:latin typeface="Rockwell" charset="0"/>
              </a:rPr>
              <a:t>What are your criteria?</a:t>
            </a:r>
          </a:p>
          <a:p>
            <a:r>
              <a:rPr lang="en-US" dirty="0">
                <a:latin typeface="Rockwell" charset="0"/>
              </a:rPr>
              <a:t>Is this better written or visualized?</a:t>
            </a:r>
          </a:p>
          <a:p>
            <a:r>
              <a:rPr lang="en-US" dirty="0">
                <a:latin typeface="Rockwell" charset="0"/>
              </a:rPr>
              <a:t>What is the story that the visual is telling?</a:t>
            </a:r>
          </a:p>
          <a:p>
            <a:r>
              <a:rPr lang="en-US" dirty="0">
                <a:latin typeface="Rockwell" charset="0"/>
              </a:rPr>
              <a:t>Is it clear?</a:t>
            </a:r>
          </a:p>
          <a:p>
            <a:r>
              <a:rPr lang="en-US" dirty="0">
                <a:latin typeface="Rockwell" charset="0"/>
              </a:rPr>
              <a:t>Is it distinguishable?</a:t>
            </a:r>
          </a:p>
        </p:txBody>
      </p:sp>
      <p:sp>
        <p:nvSpPr>
          <p:cNvPr id="4096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D820A8-2E27-F247-93E8-7DCABC56FB86}" type="slidenum">
              <a:rPr lang="en-US" sz="1200">
                <a:latin typeface="Times New Roman" charset="0"/>
                <a:cs typeface="Times New Roman" charset="0"/>
              </a:rPr>
              <a:pPr eaLnBrk="1" hangingPunct="1"/>
              <a:t>53</a:t>
            </a:fld>
            <a:endParaRPr lang="en-US" sz="1200" dirty="0">
              <a:latin typeface="Times New Roman" charset="0"/>
              <a:cs typeface="Times New Roman" charset="0"/>
            </a:endParaRPr>
          </a:p>
        </p:txBody>
      </p:sp>
    </p:spTree>
    <p:extLst>
      <p:ext uri="{BB962C8B-B14F-4D97-AF65-F5344CB8AC3E}">
        <p14:creationId xmlns:p14="http://schemas.microsoft.com/office/powerpoint/2010/main" val="2822635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fade">
                                      <p:cBhvr>
                                        <p:cTn id="7" dur="1000"/>
                                        <p:tgtEl>
                                          <p:spTgt spid="110594">
                                            <p:txEl>
                                              <p:pRg st="0" end="0"/>
                                            </p:txEl>
                                          </p:spTgt>
                                        </p:tgtEl>
                                      </p:cBhvr>
                                    </p:animEffect>
                                    <p:anim calcmode="lin" valueType="num">
                                      <p:cBhvr>
                                        <p:cTn id="8" dur="1000" fill="hold"/>
                                        <p:tgtEl>
                                          <p:spTgt spid="11059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059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0594">
                                            <p:txEl>
                                              <p:pRg st="1" end="1"/>
                                            </p:txEl>
                                          </p:spTgt>
                                        </p:tgtEl>
                                        <p:attrNameLst>
                                          <p:attrName>style.visibility</p:attrName>
                                        </p:attrNameLst>
                                      </p:cBhvr>
                                      <p:to>
                                        <p:strVal val="visible"/>
                                      </p:to>
                                    </p:set>
                                    <p:animEffect transition="in" filter="fade">
                                      <p:cBhvr>
                                        <p:cTn id="14" dur="1000"/>
                                        <p:tgtEl>
                                          <p:spTgt spid="110594">
                                            <p:txEl>
                                              <p:pRg st="1" end="1"/>
                                            </p:txEl>
                                          </p:spTgt>
                                        </p:tgtEl>
                                      </p:cBhvr>
                                    </p:animEffect>
                                    <p:anim calcmode="lin" valueType="num">
                                      <p:cBhvr>
                                        <p:cTn id="15" dur="1000" fill="hold"/>
                                        <p:tgtEl>
                                          <p:spTgt spid="11059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059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0594">
                                            <p:txEl>
                                              <p:pRg st="2" end="2"/>
                                            </p:txEl>
                                          </p:spTgt>
                                        </p:tgtEl>
                                        <p:attrNameLst>
                                          <p:attrName>style.visibility</p:attrName>
                                        </p:attrNameLst>
                                      </p:cBhvr>
                                      <p:to>
                                        <p:strVal val="visible"/>
                                      </p:to>
                                    </p:set>
                                    <p:animEffect transition="in" filter="fade">
                                      <p:cBhvr>
                                        <p:cTn id="21" dur="1000"/>
                                        <p:tgtEl>
                                          <p:spTgt spid="110594">
                                            <p:txEl>
                                              <p:pRg st="2" end="2"/>
                                            </p:txEl>
                                          </p:spTgt>
                                        </p:tgtEl>
                                      </p:cBhvr>
                                    </p:animEffect>
                                    <p:anim calcmode="lin" valueType="num">
                                      <p:cBhvr>
                                        <p:cTn id="22" dur="1000" fill="hold"/>
                                        <p:tgtEl>
                                          <p:spTgt spid="11059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059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0594">
                                            <p:txEl>
                                              <p:pRg st="3" end="3"/>
                                            </p:txEl>
                                          </p:spTgt>
                                        </p:tgtEl>
                                        <p:attrNameLst>
                                          <p:attrName>style.visibility</p:attrName>
                                        </p:attrNameLst>
                                      </p:cBhvr>
                                      <p:to>
                                        <p:strVal val="visible"/>
                                      </p:to>
                                    </p:set>
                                    <p:animEffect transition="in" filter="fade">
                                      <p:cBhvr>
                                        <p:cTn id="28" dur="1000"/>
                                        <p:tgtEl>
                                          <p:spTgt spid="110594">
                                            <p:txEl>
                                              <p:pRg st="3" end="3"/>
                                            </p:txEl>
                                          </p:spTgt>
                                        </p:tgtEl>
                                      </p:cBhvr>
                                    </p:animEffect>
                                    <p:anim calcmode="lin" valueType="num">
                                      <p:cBhvr>
                                        <p:cTn id="29" dur="1000" fill="hold"/>
                                        <p:tgtEl>
                                          <p:spTgt spid="11059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059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10594">
                                            <p:txEl>
                                              <p:pRg st="4" end="4"/>
                                            </p:txEl>
                                          </p:spTgt>
                                        </p:tgtEl>
                                        <p:attrNameLst>
                                          <p:attrName>style.visibility</p:attrName>
                                        </p:attrNameLst>
                                      </p:cBhvr>
                                      <p:to>
                                        <p:strVal val="visible"/>
                                      </p:to>
                                    </p:set>
                                    <p:animEffect transition="in" filter="fade">
                                      <p:cBhvr>
                                        <p:cTn id="35" dur="1000"/>
                                        <p:tgtEl>
                                          <p:spTgt spid="110594">
                                            <p:txEl>
                                              <p:pRg st="4" end="4"/>
                                            </p:txEl>
                                          </p:spTgt>
                                        </p:tgtEl>
                                      </p:cBhvr>
                                    </p:animEffect>
                                    <p:anim calcmode="lin" valueType="num">
                                      <p:cBhvr>
                                        <p:cTn id="36" dur="1000" fill="hold"/>
                                        <p:tgtEl>
                                          <p:spTgt spid="11059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059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0594">
                                            <p:txEl>
                                              <p:pRg st="5" end="5"/>
                                            </p:txEl>
                                          </p:spTgt>
                                        </p:tgtEl>
                                        <p:attrNameLst>
                                          <p:attrName>style.visibility</p:attrName>
                                        </p:attrNameLst>
                                      </p:cBhvr>
                                      <p:to>
                                        <p:strVal val="visible"/>
                                      </p:to>
                                    </p:set>
                                    <p:animEffect transition="in" filter="fade">
                                      <p:cBhvr>
                                        <p:cTn id="42" dur="1000"/>
                                        <p:tgtEl>
                                          <p:spTgt spid="110594">
                                            <p:txEl>
                                              <p:pRg st="5" end="5"/>
                                            </p:txEl>
                                          </p:spTgt>
                                        </p:tgtEl>
                                      </p:cBhvr>
                                    </p:animEffect>
                                    <p:anim calcmode="lin" valueType="num">
                                      <p:cBhvr>
                                        <p:cTn id="43" dur="1000" fill="hold"/>
                                        <p:tgtEl>
                                          <p:spTgt spid="11059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059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dirty="0">
                <a:latin typeface="Rockwell" charset="0"/>
              </a:rPr>
              <a:t>Dashboard Visuals –Bar Chart</a:t>
            </a:r>
          </a:p>
        </p:txBody>
      </p:sp>
      <p:sp>
        <p:nvSpPr>
          <p:cNvPr id="41986" name="Content Placeholder 2"/>
          <p:cNvSpPr>
            <a:spLocks noGrp="1"/>
          </p:cNvSpPr>
          <p:nvPr>
            <p:ph idx="1"/>
          </p:nvPr>
        </p:nvSpPr>
        <p:spPr>
          <a:xfrm>
            <a:off x="457200" y="1371600"/>
            <a:ext cx="8229600" cy="4525963"/>
          </a:xfrm>
        </p:spPr>
        <p:txBody>
          <a:bodyPr/>
          <a:lstStyle/>
          <a:p>
            <a:r>
              <a:rPr lang="en-US" dirty="0">
                <a:latin typeface="Rockwell" charset="0"/>
              </a:rPr>
              <a:t>Displays discrete data in separate columns.</a:t>
            </a:r>
          </a:p>
          <a:p>
            <a:r>
              <a:rPr lang="en-US" dirty="0">
                <a:latin typeface="Rockwell" charset="0"/>
              </a:rPr>
              <a:t>Double bar graph can be used to compare two data sets. </a:t>
            </a:r>
          </a:p>
          <a:p>
            <a:endParaRPr lang="en-US" dirty="0">
              <a:latin typeface="Rockwell" charset="0"/>
            </a:endParaRPr>
          </a:p>
        </p:txBody>
      </p:sp>
      <p:sp>
        <p:nvSpPr>
          <p:cNvPr id="4198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B439EF-AA65-E34A-A429-EB12AE942C0A}" type="slidenum">
              <a:rPr lang="en-US" sz="1200">
                <a:latin typeface="Times New Roman" charset="0"/>
                <a:cs typeface="Times New Roman" charset="0"/>
              </a:rPr>
              <a:pPr eaLnBrk="1" hangingPunct="1"/>
              <a:t>54</a:t>
            </a:fld>
            <a:endParaRPr lang="en-US" sz="1200" dirty="0">
              <a:latin typeface="Times New Roman" charset="0"/>
              <a:cs typeface="Times New Roman" charset="0"/>
            </a:endParaRPr>
          </a:p>
        </p:txBody>
      </p:sp>
      <p:pic>
        <p:nvPicPr>
          <p:cNvPr id="4198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24200"/>
            <a:ext cx="5373688"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04407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236D3C-1A46-164F-8FDE-DD8F21E9C263}" type="slidenum">
              <a:rPr lang="en-US" sz="1200">
                <a:latin typeface="Times New Roman" charset="0"/>
                <a:cs typeface="Times New Roman" charset="0"/>
              </a:rPr>
              <a:pPr eaLnBrk="1" hangingPunct="1"/>
              <a:t>55</a:t>
            </a:fld>
            <a:endParaRPr lang="en-US" sz="1200" dirty="0">
              <a:latin typeface="Times New Roman" charset="0"/>
              <a:cs typeface="Times New Roman" charset="0"/>
            </a:endParaRPr>
          </a:p>
        </p:txBody>
      </p:sp>
      <p:pic>
        <p:nvPicPr>
          <p:cNvPr id="430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8024813"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2990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dirty="0">
                <a:latin typeface="Rockwell" charset="0"/>
              </a:rPr>
              <a:t>Dashboard Visuals – Pie Chart</a:t>
            </a:r>
          </a:p>
        </p:txBody>
      </p:sp>
      <p:sp>
        <p:nvSpPr>
          <p:cNvPr id="44034" name="Content Placeholder 2"/>
          <p:cNvSpPr>
            <a:spLocks noGrp="1"/>
          </p:cNvSpPr>
          <p:nvPr>
            <p:ph idx="1"/>
          </p:nvPr>
        </p:nvSpPr>
        <p:spPr>
          <a:xfrm>
            <a:off x="457200" y="1371600"/>
            <a:ext cx="8229600" cy="4525963"/>
          </a:xfrm>
        </p:spPr>
        <p:txBody>
          <a:bodyPr/>
          <a:lstStyle/>
          <a:p>
            <a:r>
              <a:rPr lang="en-US" dirty="0">
                <a:latin typeface="Rockwell" charset="0"/>
              </a:rPr>
              <a:t>Visually appealing display of data as a percentage of the whole</a:t>
            </a:r>
          </a:p>
          <a:p>
            <a:r>
              <a:rPr lang="en-US" dirty="0">
                <a:latin typeface="Rockwell" charset="0"/>
              </a:rPr>
              <a:t>Each pie section is labeled</a:t>
            </a:r>
          </a:p>
          <a:p>
            <a:endParaRPr lang="en-US" dirty="0">
              <a:latin typeface="Rockwell" charset="0"/>
            </a:endParaRPr>
          </a:p>
        </p:txBody>
      </p:sp>
      <p:sp>
        <p:nvSpPr>
          <p:cNvPr id="4403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BFF04F-5C0C-D340-A175-EFE3011EAFAC}" type="slidenum">
              <a:rPr lang="en-US" sz="1200">
                <a:latin typeface="Times New Roman" charset="0"/>
                <a:cs typeface="Times New Roman" charset="0"/>
              </a:rPr>
              <a:pPr eaLnBrk="1" hangingPunct="1"/>
              <a:t>56</a:t>
            </a:fld>
            <a:endParaRPr lang="en-US" sz="1200" dirty="0">
              <a:latin typeface="Times New Roman" charset="0"/>
              <a:cs typeface="Times New Roman" charset="0"/>
            </a:endParaRPr>
          </a:p>
        </p:txBody>
      </p:sp>
      <p:pic>
        <p:nvPicPr>
          <p:cNvPr id="44036" name="Chart 1"/>
          <p:cNvPicPr>
            <a:picLocks noChangeArrowheads="1"/>
          </p:cNvPicPr>
          <p:nvPr/>
        </p:nvPicPr>
        <p:blipFill>
          <a:blip r:embed="rId2">
            <a:extLst>
              <a:ext uri="{28A0092B-C50C-407E-A947-70E740481C1C}">
                <a14:useLocalDpi xmlns:a14="http://schemas.microsoft.com/office/drawing/2010/main" val="0"/>
              </a:ext>
            </a:extLst>
          </a:blip>
          <a:srcRect l="25000" r="18750" b="12709"/>
          <a:stretch>
            <a:fillRect/>
          </a:stretch>
        </p:blipFill>
        <p:spPr bwMode="auto">
          <a:xfrm>
            <a:off x="3048000" y="3276600"/>
            <a:ext cx="25177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9410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B1642-4267-4344-ACF8-6CA43A9355D9}" type="slidenum">
              <a:rPr lang="en-US" sz="1200">
                <a:latin typeface="Times New Roman" charset="0"/>
                <a:cs typeface="Times New Roman" charset="0"/>
              </a:rPr>
              <a:pPr eaLnBrk="1" hangingPunct="1"/>
              <a:t>57</a:t>
            </a:fld>
            <a:endParaRPr lang="en-US" sz="1200" dirty="0">
              <a:latin typeface="Times New Roman" charset="0"/>
              <a:cs typeface="Times New Roman" charset="0"/>
            </a:endParaRPr>
          </a:p>
        </p:txBody>
      </p:sp>
      <p:pic>
        <p:nvPicPr>
          <p:cNvPr id="45058" name="Chart 1"/>
          <p:cNvPicPr>
            <a:picLocks noChangeArrowheads="1"/>
          </p:cNvPicPr>
          <p:nvPr/>
        </p:nvPicPr>
        <p:blipFill>
          <a:blip r:embed="rId2">
            <a:extLst>
              <a:ext uri="{28A0092B-C50C-407E-A947-70E740481C1C}">
                <a14:useLocalDpi xmlns:a14="http://schemas.microsoft.com/office/drawing/2010/main" val="0"/>
              </a:ext>
            </a:extLst>
          </a:blip>
          <a:srcRect l="25000" r="18750" b="12709"/>
          <a:stretch>
            <a:fillRect/>
          </a:stretch>
        </p:blipFill>
        <p:spPr bwMode="auto">
          <a:xfrm>
            <a:off x="2209800" y="762000"/>
            <a:ext cx="44958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5476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r>
              <a:rPr lang="en-US" dirty="0">
                <a:latin typeface="Rockwell" charset="0"/>
              </a:rPr>
              <a:t>Dashboard Visuals – Gap to Goal Bars</a:t>
            </a:r>
          </a:p>
        </p:txBody>
      </p:sp>
      <p:sp>
        <p:nvSpPr>
          <p:cNvPr id="46082" name="Content Placeholder 2"/>
          <p:cNvSpPr>
            <a:spLocks noGrp="1"/>
          </p:cNvSpPr>
          <p:nvPr>
            <p:ph idx="1"/>
          </p:nvPr>
        </p:nvSpPr>
        <p:spPr/>
        <p:txBody>
          <a:bodyPr/>
          <a:lstStyle/>
          <a:p>
            <a:r>
              <a:rPr lang="en-US" dirty="0">
                <a:latin typeface="Rockwell" charset="0"/>
              </a:rPr>
              <a:t>Simple format to compare projected versus actual progress towards a goal.</a:t>
            </a:r>
          </a:p>
          <a:p>
            <a:r>
              <a:rPr lang="en-US" dirty="0">
                <a:latin typeface="Rockwell" charset="0"/>
              </a:rPr>
              <a:t>Comparing bars one against the other can quickly show progress on the status of a financial goal. </a:t>
            </a:r>
          </a:p>
          <a:p>
            <a:endParaRPr lang="en-US" dirty="0">
              <a:latin typeface="Rockwell" charset="0"/>
            </a:endParaRPr>
          </a:p>
        </p:txBody>
      </p:sp>
      <p:sp>
        <p:nvSpPr>
          <p:cNvPr id="4608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76454E-8536-084B-82E4-C63715052659}" type="slidenum">
              <a:rPr lang="en-US" sz="1200">
                <a:latin typeface="Times New Roman" charset="0"/>
                <a:cs typeface="Times New Roman" charset="0"/>
              </a:rPr>
              <a:pPr eaLnBrk="1" hangingPunct="1"/>
              <a:t>58</a:t>
            </a:fld>
            <a:endParaRPr lang="en-US" sz="1200" dirty="0">
              <a:latin typeface="Times New Roman" charset="0"/>
              <a:cs typeface="Times New Roman" charset="0"/>
            </a:endParaRPr>
          </a:p>
        </p:txBody>
      </p:sp>
      <p:pic>
        <p:nvPicPr>
          <p:cNvPr id="4608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657600"/>
            <a:ext cx="429260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7292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r>
              <a:rPr lang="en-US" dirty="0">
                <a:latin typeface="Rockwell" charset="0"/>
              </a:rPr>
              <a:t>Dashboard Visual – Speed Gauge</a:t>
            </a:r>
          </a:p>
        </p:txBody>
      </p:sp>
      <p:sp>
        <p:nvSpPr>
          <p:cNvPr id="47106" name="Content Placeholder 2"/>
          <p:cNvSpPr>
            <a:spLocks noGrp="1"/>
          </p:cNvSpPr>
          <p:nvPr>
            <p:ph idx="1"/>
          </p:nvPr>
        </p:nvSpPr>
        <p:spPr/>
        <p:txBody>
          <a:bodyPr/>
          <a:lstStyle/>
          <a:p>
            <a:r>
              <a:rPr lang="en-US" dirty="0">
                <a:latin typeface="Rockwell" charset="0"/>
              </a:rPr>
              <a:t>A speed gauge visual can be used to indicate the extent to which progress is being made on a goal. </a:t>
            </a:r>
          </a:p>
        </p:txBody>
      </p:sp>
      <p:sp>
        <p:nvSpPr>
          <p:cNvPr id="471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4E8C3B-5165-1545-B5D1-5BFB00F2DFBA}" type="slidenum">
              <a:rPr lang="en-US" sz="1200">
                <a:latin typeface="Times New Roman" charset="0"/>
                <a:cs typeface="Times New Roman" charset="0"/>
              </a:rPr>
              <a:pPr eaLnBrk="1" hangingPunct="1"/>
              <a:t>59</a:t>
            </a:fld>
            <a:endParaRPr lang="en-US" sz="1200" dirty="0">
              <a:latin typeface="Times New Roman" charset="0"/>
              <a:cs typeface="Times New Roman" charset="0"/>
            </a:endParaRP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325" y="2895600"/>
            <a:ext cx="53721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9208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pPr algn="ctr"/>
            <a:r>
              <a:rPr lang="en-US" sz="4800" dirty="0" smtClean="0"/>
              <a:t>1. Teach others that budgets are about freedom, not constraint</a:t>
            </a:r>
            <a:endParaRPr lang="en-US" sz="4800" dirty="0"/>
          </a:p>
        </p:txBody>
      </p:sp>
      <p:sp>
        <p:nvSpPr>
          <p:cNvPr id="3" name="Slide Number Placeholder 2"/>
          <p:cNvSpPr>
            <a:spLocks noGrp="1"/>
          </p:cNvSpPr>
          <p:nvPr>
            <p:ph type="sldNum" sz="quarter" idx="12"/>
          </p:nvPr>
        </p:nvSpPr>
        <p:spPr/>
        <p:txBody>
          <a:bodyPr/>
          <a:lstStyle/>
          <a:p>
            <a:pPr>
              <a:defRPr/>
            </a:pPr>
            <a:fld id="{F9757DB5-4C9E-B44D-A944-6D4C17F7D654}" type="slidenum">
              <a:rPr lang="en-US" smtClean="0"/>
              <a:pPr>
                <a:defRPr/>
              </a:pPr>
              <a:t>6</a:t>
            </a:fld>
            <a:endParaRPr lang="en-US" dirty="0"/>
          </a:p>
        </p:txBody>
      </p:sp>
      <p:pic>
        <p:nvPicPr>
          <p:cNvPr id="4" name="Picture 3" descr="FullSizeRender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3962400"/>
            <a:ext cx="3635468" cy="1956563"/>
          </a:xfrm>
          <a:prstGeom prst="rect">
            <a:avLst/>
          </a:prstGeom>
        </p:spPr>
      </p:pic>
    </p:spTree>
    <p:extLst>
      <p:ext uri="{BB962C8B-B14F-4D97-AF65-F5344CB8AC3E}">
        <p14:creationId xmlns:p14="http://schemas.microsoft.com/office/powerpoint/2010/main" val="1751575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3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3000" decel="50000" fill="hold">
                                          <p:stCondLst>
                                            <p:cond delay="0"/>
                                          </p:stCondLst>
                                        </p:cTn>
                                        <p:tgtEl>
                                          <p:spTgt spid="2"/>
                                        </p:tgtEl>
                                        <p:attrNameLst>
                                          <p:attrName>ppt_x</p:attrName>
                                          <p:attrName>ppt_y</p:attrName>
                                        </p:attrNameLst>
                                      </p:cBhvr>
                                    </p:animMotion>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ctrTitle"/>
          </p:nvPr>
        </p:nvSpPr>
        <p:spPr>
          <a:xfrm>
            <a:off x="1295400" y="990600"/>
            <a:ext cx="6705600" cy="3048000"/>
          </a:xfrm>
        </p:spPr>
        <p:txBody>
          <a:bodyPr/>
          <a:lstStyle/>
          <a:p>
            <a:pPr algn="ctr" eaLnBrk="1" hangingPunct="1"/>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r>
              <a:rPr lang="en-US" b="1" dirty="0" smtClean="0">
                <a:latin typeface="Rockwell" charset="0"/>
              </a:rPr>
              <a:t>Financial Execution</a:t>
            </a:r>
            <a:br>
              <a:rPr lang="en-US" b="1" dirty="0" smtClean="0">
                <a:latin typeface="Rockwell" charset="0"/>
              </a:rPr>
            </a:br>
            <a:r>
              <a:rPr lang="en-US" b="1" dirty="0" smtClean="0">
                <a:latin typeface="Rockwell" charset="0"/>
              </a:rPr>
              <a:t>and Control</a:t>
            </a:r>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endParaRPr lang="en-US" dirty="0">
              <a:latin typeface="Rockwell" charset="0"/>
            </a:endParaRPr>
          </a:p>
        </p:txBody>
      </p:sp>
      <p:sp>
        <p:nvSpPr>
          <p:cNvPr id="19458" name="Subtitle 2"/>
          <p:cNvSpPr>
            <a:spLocks noGrp="1"/>
          </p:cNvSpPr>
          <p:nvPr>
            <p:ph type="subTitle" idx="1"/>
          </p:nvPr>
        </p:nvSpPr>
        <p:spPr>
          <a:xfrm>
            <a:off x="685800" y="3733800"/>
            <a:ext cx="8153400" cy="1981200"/>
          </a:xfrm>
        </p:spPr>
        <p:txBody>
          <a:bodyPr/>
          <a:lstStyle/>
          <a:p>
            <a:pPr eaLnBrk="1" hangingPunct="1"/>
            <a:r>
              <a:rPr lang="en-US" sz="2400" b="1" dirty="0">
                <a:solidFill>
                  <a:schemeClr val="tx1"/>
                </a:solidFill>
                <a:latin typeface="Rockwell" charset="0"/>
              </a:rPr>
              <a:t>Michael Castrilli</a:t>
            </a:r>
          </a:p>
          <a:p>
            <a:pPr eaLnBrk="1" hangingPunct="1"/>
            <a:r>
              <a:rPr lang="en-US" sz="2400" b="1" dirty="0" smtClean="0">
                <a:solidFill>
                  <a:schemeClr val="tx1"/>
                </a:solidFill>
                <a:latin typeface="Rockwell" charset="0"/>
              </a:rPr>
              <a:t>mjcastrilli</a:t>
            </a:r>
            <a:r>
              <a:rPr lang="en-US" sz="2400" b="1" dirty="0">
                <a:solidFill>
                  <a:schemeClr val="tx1"/>
                </a:solidFill>
                <a:latin typeface="Rockwell" charset="0"/>
              </a:rPr>
              <a:t>@gmail.com</a:t>
            </a:r>
          </a:p>
        </p:txBody>
      </p:sp>
      <p:cxnSp>
        <p:nvCxnSpPr>
          <p:cNvPr id="8" name="Straight Connector 7"/>
          <p:cNvCxnSpPr/>
          <p:nvPr/>
        </p:nvCxnSpPr>
        <p:spPr>
          <a:xfrm>
            <a:off x="1295400" y="31226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pic>
        <p:nvPicPr>
          <p:cNvPr id="19460" name="Picture 5" descr="C:\Users\Treasurer\AppData\Local\Microsoft\Windows\Temporary Internet Files\Content.IE5\7CXRLSQD\MM90031817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1447800"/>
            <a:ext cx="762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C:\Users\Treasurer\AppData\Local\Microsoft\Windows\Temporary Internet Files\Content.IE5\7CXRLSQD\MM90031817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47800"/>
            <a:ext cx="762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24686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BD06787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6663" y="3133725"/>
            <a:ext cx="416560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4083" name="AutoShape 3"/>
          <p:cNvSpPr>
            <a:spLocks noChangeArrowheads="1"/>
          </p:cNvSpPr>
          <p:nvPr/>
        </p:nvSpPr>
        <p:spPr bwMode="auto">
          <a:xfrm>
            <a:off x="2209800" y="457200"/>
            <a:ext cx="6324600" cy="2362200"/>
          </a:xfrm>
          <a:prstGeom prst="wedgeEllipseCallout">
            <a:avLst>
              <a:gd name="adj1" fmla="val -24648"/>
              <a:gd name="adj2" fmla="val 65926"/>
            </a:avLst>
          </a:prstGeom>
          <a:solidFill>
            <a:schemeClr val="bg1"/>
          </a:solidFill>
          <a:ln w="57150">
            <a:solidFill>
              <a:schemeClr val="tx1"/>
            </a:solidFill>
            <a:miter lim="800000"/>
            <a:headEnd/>
            <a:tailEnd/>
          </a:ln>
          <a:effectLst>
            <a:outerShdw blurRad="63500" dist="107763" dir="2700000" algn="ctr" rotWithShape="0">
              <a:srgbClr val="19E736">
                <a:alpha val="74998"/>
              </a:srgbClr>
            </a:outerShdw>
          </a:effectLst>
        </p:spPr>
        <p:txBody>
          <a:bodyPr anchor="ctr"/>
          <a:lstStyle/>
          <a:p>
            <a:pPr>
              <a:defRPr/>
            </a:pPr>
            <a:endParaRPr lang="en-US" sz="2200" b="1" dirty="0"/>
          </a:p>
        </p:txBody>
      </p:sp>
      <p:sp>
        <p:nvSpPr>
          <p:cNvPr id="51203" name="Rectangle 4"/>
          <p:cNvSpPr>
            <a:spLocks noGrp="1" noChangeArrowheads="1"/>
          </p:cNvSpPr>
          <p:nvPr>
            <p:ph type="body" idx="1"/>
          </p:nvPr>
        </p:nvSpPr>
        <p:spPr>
          <a:xfrm>
            <a:off x="2801938" y="1036638"/>
            <a:ext cx="5105400" cy="4419600"/>
          </a:xfrm>
        </p:spPr>
        <p:txBody>
          <a:bodyPr/>
          <a:lstStyle/>
          <a:p>
            <a:pPr marL="0" indent="0" algn="ctr">
              <a:buFont typeface="Webdings" charset="0"/>
              <a:buNone/>
            </a:pPr>
            <a:r>
              <a:rPr lang="en-US" sz="3200">
                <a:latin typeface="Comic Sans MS" charset="0"/>
              </a:rPr>
              <a:t>Why can</a:t>
            </a:r>
            <a:r>
              <a:rPr lang="ja-JP" altLang="en-US" sz="3200">
                <a:latin typeface="Arial" charset="0"/>
              </a:rPr>
              <a:t>’</a:t>
            </a:r>
            <a:r>
              <a:rPr lang="en-US" altLang="ja-JP" sz="3200">
                <a:latin typeface="Comic Sans MS" charset="0"/>
              </a:rPr>
              <a:t>t they leave me alone &amp; just let me manage my budget</a:t>
            </a:r>
            <a:endParaRPr lang="en-US" sz="3200">
              <a:latin typeface="Comic Sans MS" charset="0"/>
            </a:endParaRPr>
          </a:p>
        </p:txBody>
      </p:sp>
    </p:spTree>
    <p:extLst>
      <p:ext uri="{BB962C8B-B14F-4D97-AF65-F5344CB8AC3E}">
        <p14:creationId xmlns:p14="http://schemas.microsoft.com/office/powerpoint/2010/main" val="2626190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dirty="0">
                <a:latin typeface="Rockwell" charset="0"/>
              </a:rPr>
              <a:t>Financial Execution and Control</a:t>
            </a:r>
          </a:p>
        </p:txBody>
      </p:sp>
      <p:sp>
        <p:nvSpPr>
          <p:cNvPr id="47107" name="Content Placeholder 2"/>
          <p:cNvSpPr>
            <a:spLocks noGrp="1"/>
          </p:cNvSpPr>
          <p:nvPr>
            <p:ph idx="1"/>
          </p:nvPr>
        </p:nvSpPr>
        <p:spPr>
          <a:xfrm>
            <a:off x="533400" y="1447800"/>
            <a:ext cx="8229600" cy="4525963"/>
          </a:xfrm>
        </p:spPr>
        <p:txBody>
          <a:bodyPr/>
          <a:lstStyle/>
          <a:p>
            <a:r>
              <a:rPr lang="en-US" dirty="0">
                <a:latin typeface="Rockwell" charset="0"/>
              </a:rPr>
              <a:t>Focus on the overall health of the financial portfolio</a:t>
            </a:r>
          </a:p>
          <a:p>
            <a:r>
              <a:rPr lang="en-US" dirty="0">
                <a:latin typeface="Rockwell" charset="0"/>
              </a:rPr>
              <a:t>Assess the cost, schedule, and progress toward achievement of outcome-based performance metrics</a:t>
            </a:r>
          </a:p>
          <a:p>
            <a:r>
              <a:rPr lang="en-US" dirty="0">
                <a:latin typeface="Rockwell" charset="0"/>
              </a:rPr>
              <a:t>Consider emerging requirements due to new policies, staff changes, evolving Church developments</a:t>
            </a:r>
          </a:p>
          <a:p>
            <a:endParaRPr lang="en-US" dirty="0">
              <a:latin typeface="Rockwell" charset="0"/>
            </a:endParaRPr>
          </a:p>
          <a:p>
            <a:endParaRPr lang="en-US" dirty="0">
              <a:latin typeface="Rockwell" charset="0"/>
            </a:endParaRPr>
          </a:p>
        </p:txBody>
      </p:sp>
      <p:sp>
        <p:nvSpPr>
          <p:cNvPr id="655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FD513F-CBA1-DD45-9D0B-3B83569C70D2}" type="slidenum">
              <a:rPr lang="en-US" sz="1200">
                <a:latin typeface="Times New Roman" charset="0"/>
                <a:cs typeface="Times New Roman" charset="0"/>
              </a:rPr>
              <a:pPr eaLnBrk="1" hangingPunct="1"/>
              <a:t>62</a:t>
            </a:fld>
            <a:endParaRPr lang="en-US" sz="1200" dirty="0">
              <a:latin typeface="Times New Roman" charset="0"/>
              <a:cs typeface="Times New Roman" charset="0"/>
            </a:endParaRPr>
          </a:p>
        </p:txBody>
      </p:sp>
      <p:pic>
        <p:nvPicPr>
          <p:cNvPr id="522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4267200"/>
            <a:ext cx="693738"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88615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barn(inVertical)">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barn(inVertical)">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barn(inVertical)">
                                      <p:cBhvr>
                                        <p:cTn id="17" dur="500"/>
                                        <p:tgtEl>
                                          <p:spTgt spid="47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dirty="0">
                <a:latin typeface="Rockwell" charset="0"/>
              </a:rPr>
              <a:t>Execution and Control</a:t>
            </a:r>
          </a:p>
        </p:txBody>
      </p:sp>
      <p:sp>
        <p:nvSpPr>
          <p:cNvPr id="47107" name="Content Placeholder 2"/>
          <p:cNvSpPr>
            <a:spLocks noGrp="1"/>
          </p:cNvSpPr>
          <p:nvPr>
            <p:ph idx="1"/>
          </p:nvPr>
        </p:nvSpPr>
        <p:spPr>
          <a:xfrm>
            <a:off x="609600" y="1447800"/>
            <a:ext cx="8229600" cy="4525963"/>
          </a:xfrm>
        </p:spPr>
        <p:txBody>
          <a:bodyPr/>
          <a:lstStyle/>
          <a:p>
            <a:r>
              <a:rPr lang="en-US" dirty="0">
                <a:latin typeface="Rockwell" charset="0"/>
              </a:rPr>
              <a:t>Determine Process</a:t>
            </a:r>
          </a:p>
          <a:p>
            <a:r>
              <a:rPr lang="en-US" dirty="0">
                <a:latin typeface="Rockwell" charset="0"/>
              </a:rPr>
              <a:t>Money management is both an art and science</a:t>
            </a:r>
          </a:p>
          <a:p>
            <a:pPr lvl="1"/>
            <a:r>
              <a:rPr lang="en-US" dirty="0">
                <a:latin typeface="Rockwell" charset="0"/>
              </a:rPr>
              <a:t>It takes creativity, time and practice</a:t>
            </a:r>
          </a:p>
          <a:p>
            <a:r>
              <a:rPr lang="en-US" dirty="0">
                <a:latin typeface="Rockwell" charset="0"/>
              </a:rPr>
              <a:t>Determine Thresholds</a:t>
            </a:r>
          </a:p>
          <a:p>
            <a:r>
              <a:rPr lang="en-US" dirty="0">
                <a:latin typeface="Rockwell" charset="0"/>
              </a:rPr>
              <a:t>Serious deviation versus minor short term problem</a:t>
            </a:r>
          </a:p>
          <a:p>
            <a:r>
              <a:rPr lang="en-US" dirty="0">
                <a:latin typeface="Rockwell" charset="0"/>
              </a:rPr>
              <a:t>Analyze Data</a:t>
            </a:r>
          </a:p>
          <a:p>
            <a:pPr lvl="1"/>
            <a:r>
              <a:rPr lang="en-US" dirty="0">
                <a:latin typeface="Rockwell" charset="0"/>
              </a:rPr>
              <a:t>Variance Analysis</a:t>
            </a:r>
          </a:p>
          <a:p>
            <a:r>
              <a:rPr lang="en-US" dirty="0">
                <a:latin typeface="Rockwell" charset="0"/>
              </a:rPr>
              <a:t>Remember – A snapshot in Time</a:t>
            </a:r>
          </a:p>
        </p:txBody>
      </p:sp>
      <p:sp>
        <p:nvSpPr>
          <p:cNvPr id="6656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5A0BA3D-E345-FC4E-A933-7804572336EE}" type="slidenum">
              <a:rPr lang="en-US" sz="1200">
                <a:latin typeface="Times New Roman" charset="0"/>
                <a:cs typeface="Times New Roman" charset="0"/>
              </a:rPr>
              <a:pPr eaLnBrk="1" hangingPunct="1"/>
              <a:t>63</a:t>
            </a:fld>
            <a:endParaRPr lang="en-US" sz="1200" dirty="0">
              <a:latin typeface="Times New Roman" charset="0"/>
              <a:cs typeface="Times New Roman" charset="0"/>
            </a:endParaRPr>
          </a:p>
        </p:txBody>
      </p:sp>
      <p:pic>
        <p:nvPicPr>
          <p:cNvPr id="66564" name="Picture 4" descr="C:\Users\Treasurer\AppData\Local\Microsoft\Windows\Temporary Internet Files\Content.IE5\7CXRLSQD\MP90044096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1910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518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barn(inVertical)">
                                      <p:cBhvr>
                                        <p:cTn id="7" dur="500"/>
                                        <p:tgtEl>
                                          <p:spTgt spid="47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barn(inVertical)">
                                      <p:cBhvr>
                                        <p:cTn id="12" dur="500"/>
                                        <p:tgtEl>
                                          <p:spTgt spid="471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7107">
                                            <p:txEl>
                                              <p:pRg st="2" end="2"/>
                                            </p:txEl>
                                          </p:spTgt>
                                        </p:tgtEl>
                                        <p:attrNameLst>
                                          <p:attrName>style.visibility</p:attrName>
                                        </p:attrNameLst>
                                      </p:cBhvr>
                                      <p:to>
                                        <p:strVal val="visible"/>
                                      </p:to>
                                    </p:set>
                                    <p:animEffect transition="in" filter="barn(inVertical)">
                                      <p:cBhvr>
                                        <p:cTn id="17" dur="500"/>
                                        <p:tgtEl>
                                          <p:spTgt spid="471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7107">
                                            <p:txEl>
                                              <p:pRg st="3" end="3"/>
                                            </p:txEl>
                                          </p:spTgt>
                                        </p:tgtEl>
                                        <p:attrNameLst>
                                          <p:attrName>style.visibility</p:attrName>
                                        </p:attrNameLst>
                                      </p:cBhvr>
                                      <p:to>
                                        <p:strVal val="visible"/>
                                      </p:to>
                                    </p:set>
                                    <p:animEffect transition="in" filter="barn(inVertical)">
                                      <p:cBhvr>
                                        <p:cTn id="22" dur="500"/>
                                        <p:tgtEl>
                                          <p:spTgt spid="471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7107">
                                            <p:txEl>
                                              <p:pRg st="4" end="4"/>
                                            </p:txEl>
                                          </p:spTgt>
                                        </p:tgtEl>
                                        <p:attrNameLst>
                                          <p:attrName>style.visibility</p:attrName>
                                        </p:attrNameLst>
                                      </p:cBhvr>
                                      <p:to>
                                        <p:strVal val="visible"/>
                                      </p:to>
                                    </p:set>
                                    <p:animEffect transition="in" filter="barn(inVertical)">
                                      <p:cBhvr>
                                        <p:cTn id="27" dur="500"/>
                                        <p:tgtEl>
                                          <p:spTgt spid="471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7107">
                                            <p:txEl>
                                              <p:pRg st="5" end="5"/>
                                            </p:txEl>
                                          </p:spTgt>
                                        </p:tgtEl>
                                        <p:attrNameLst>
                                          <p:attrName>style.visibility</p:attrName>
                                        </p:attrNameLst>
                                      </p:cBhvr>
                                      <p:to>
                                        <p:strVal val="visible"/>
                                      </p:to>
                                    </p:set>
                                    <p:animEffect transition="in" filter="barn(inVertical)">
                                      <p:cBhvr>
                                        <p:cTn id="32" dur="500"/>
                                        <p:tgtEl>
                                          <p:spTgt spid="4710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7107">
                                            <p:txEl>
                                              <p:pRg st="6" end="6"/>
                                            </p:txEl>
                                          </p:spTgt>
                                        </p:tgtEl>
                                        <p:attrNameLst>
                                          <p:attrName>style.visibility</p:attrName>
                                        </p:attrNameLst>
                                      </p:cBhvr>
                                      <p:to>
                                        <p:strVal val="visible"/>
                                      </p:to>
                                    </p:set>
                                    <p:animEffect transition="in" filter="barn(inVertical)">
                                      <p:cBhvr>
                                        <p:cTn id="37" dur="500"/>
                                        <p:tgtEl>
                                          <p:spTgt spid="4710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7107">
                                            <p:txEl>
                                              <p:pRg st="7" end="7"/>
                                            </p:txEl>
                                          </p:spTgt>
                                        </p:tgtEl>
                                        <p:attrNameLst>
                                          <p:attrName>style.visibility</p:attrName>
                                        </p:attrNameLst>
                                      </p:cBhvr>
                                      <p:to>
                                        <p:strVal val="visible"/>
                                      </p:to>
                                    </p:set>
                                    <p:animEffect transition="in" filter="barn(inVertical)">
                                      <p:cBhvr>
                                        <p:cTn id="42" dur="500"/>
                                        <p:tgtEl>
                                          <p:spTgt spid="471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457200" y="152400"/>
            <a:ext cx="8229600" cy="1143000"/>
          </a:xfrm>
        </p:spPr>
        <p:txBody>
          <a:bodyPr/>
          <a:lstStyle/>
          <a:p>
            <a:r>
              <a:rPr lang="en-US" dirty="0">
                <a:latin typeface="Rockwell" charset="0"/>
              </a:rPr>
              <a:t>Ideas When Reviewing a Variance Report</a:t>
            </a:r>
          </a:p>
        </p:txBody>
      </p:sp>
      <p:sp>
        <p:nvSpPr>
          <p:cNvPr id="47107" name="Content Placeholder 2"/>
          <p:cNvSpPr>
            <a:spLocks noGrp="1"/>
          </p:cNvSpPr>
          <p:nvPr>
            <p:ph idx="1"/>
          </p:nvPr>
        </p:nvSpPr>
        <p:spPr>
          <a:xfrm>
            <a:off x="457200" y="1371600"/>
            <a:ext cx="8229600" cy="4525963"/>
          </a:xfrm>
        </p:spPr>
        <p:txBody>
          <a:bodyPr/>
          <a:lstStyle/>
          <a:p>
            <a:pPr>
              <a:buFontTx/>
              <a:buChar char="•"/>
              <a:defRPr/>
            </a:pPr>
            <a:r>
              <a:rPr lang="en-US" sz="2400" b="1" kern="0" dirty="0" smtClean="0">
                <a:solidFill>
                  <a:srgbClr val="000000"/>
                </a:solidFill>
                <a:latin typeface="Rockwell"/>
                <a:ea typeface="+mn-ea"/>
                <a:cs typeface="Rockwell"/>
              </a:rPr>
              <a:t>Understanding</a:t>
            </a:r>
          </a:p>
          <a:p>
            <a:pPr lvl="1">
              <a:buFontTx/>
              <a:buChar char="•"/>
              <a:defRPr/>
            </a:pPr>
            <a:r>
              <a:rPr lang="en-US" sz="2400" kern="0" dirty="0" smtClean="0">
                <a:solidFill>
                  <a:srgbClr val="000000"/>
                </a:solidFill>
                <a:latin typeface="Rockwell"/>
                <a:ea typeface="+mn-ea"/>
                <a:cs typeface="Rockwell"/>
              </a:rPr>
              <a:t>Ask questions, understand context, seek additional data and input. </a:t>
            </a:r>
          </a:p>
          <a:p>
            <a:pPr>
              <a:buFontTx/>
              <a:buChar char="•"/>
              <a:defRPr/>
            </a:pPr>
            <a:r>
              <a:rPr lang="en-US" sz="2400" b="1" kern="0" dirty="0" smtClean="0">
                <a:solidFill>
                  <a:srgbClr val="000000"/>
                </a:solidFill>
                <a:latin typeface="Rockwell"/>
                <a:ea typeface="+mn-ea"/>
                <a:cs typeface="Rockwell"/>
              </a:rPr>
              <a:t>Consider Order of Magnitude</a:t>
            </a:r>
          </a:p>
          <a:p>
            <a:pPr>
              <a:defRPr/>
            </a:pPr>
            <a:r>
              <a:rPr lang="en-US" sz="2400" b="1" kern="0" dirty="0">
                <a:solidFill>
                  <a:srgbClr val="000000"/>
                </a:solidFill>
                <a:latin typeface="Rockwell"/>
                <a:cs typeface="Rockwell"/>
              </a:rPr>
              <a:t>Timing</a:t>
            </a:r>
          </a:p>
          <a:p>
            <a:pPr lvl="1">
              <a:buFontTx/>
              <a:buChar char="•"/>
              <a:defRPr/>
            </a:pPr>
            <a:r>
              <a:rPr lang="en-US" sz="2400" kern="0" dirty="0">
                <a:solidFill>
                  <a:srgbClr val="000000"/>
                </a:solidFill>
                <a:latin typeface="Rockwell"/>
                <a:cs typeface="Rockwell"/>
              </a:rPr>
              <a:t>What period of time you are reviewing? Know when the report was generated so you can understand how to interpret the report. Quarterly? Monthly</a:t>
            </a:r>
            <a:r>
              <a:rPr lang="en-US" sz="2400" kern="0" dirty="0" smtClean="0">
                <a:solidFill>
                  <a:srgbClr val="000000"/>
                </a:solidFill>
                <a:latin typeface="Rockwell"/>
                <a:cs typeface="Rockwell"/>
              </a:rPr>
              <a:t>?</a:t>
            </a:r>
            <a:endParaRPr lang="en-US" sz="2400" b="1" kern="0" dirty="0" smtClean="0">
              <a:solidFill>
                <a:srgbClr val="000000"/>
              </a:solidFill>
              <a:latin typeface="Rockwell"/>
              <a:ea typeface="+mn-ea"/>
              <a:cs typeface="Rockwell"/>
            </a:endParaRPr>
          </a:p>
          <a:p>
            <a:pPr>
              <a:buFontTx/>
              <a:buChar char="•"/>
              <a:defRPr/>
            </a:pPr>
            <a:r>
              <a:rPr lang="en-US" sz="2400" b="1" kern="0" dirty="0" smtClean="0">
                <a:solidFill>
                  <a:srgbClr val="000000"/>
                </a:solidFill>
                <a:latin typeface="Rockwell"/>
                <a:ea typeface="+mn-ea"/>
                <a:cs typeface="Rockwell"/>
              </a:rPr>
              <a:t>Develop Clear </a:t>
            </a:r>
            <a:r>
              <a:rPr lang="en-US" sz="2400" b="1" kern="0" dirty="0">
                <a:solidFill>
                  <a:srgbClr val="000000"/>
                </a:solidFill>
                <a:latin typeface="Rockwell"/>
                <a:ea typeface="+mn-ea"/>
                <a:cs typeface="Rockwell"/>
              </a:rPr>
              <a:t>R</a:t>
            </a:r>
            <a:r>
              <a:rPr lang="en-US" sz="2400" b="1" kern="0" dirty="0" smtClean="0">
                <a:solidFill>
                  <a:srgbClr val="000000"/>
                </a:solidFill>
                <a:latin typeface="Rockwell"/>
                <a:ea typeface="+mn-ea"/>
                <a:cs typeface="Rockwell"/>
              </a:rPr>
              <a:t>ules of Engagement</a:t>
            </a:r>
          </a:p>
          <a:p>
            <a:pPr lvl="1">
              <a:buFontTx/>
              <a:buChar char="•"/>
              <a:defRPr/>
            </a:pPr>
            <a:r>
              <a:rPr lang="en-US" sz="2400" kern="0" dirty="0" smtClean="0">
                <a:solidFill>
                  <a:srgbClr val="000000"/>
                </a:solidFill>
                <a:latin typeface="Rockwell"/>
                <a:ea typeface="+mn-ea"/>
                <a:cs typeface="Rockwell"/>
              </a:rPr>
              <a:t>Promote transparency and expectations</a:t>
            </a:r>
          </a:p>
          <a:p>
            <a:pPr indent="-285750">
              <a:lnSpc>
                <a:spcPct val="90000"/>
              </a:lnSpc>
              <a:buClr>
                <a:schemeClr val="tx1"/>
              </a:buClr>
              <a:defRPr/>
            </a:pPr>
            <a:endParaRPr lang="en-US" sz="1400" dirty="0" smtClean="0">
              <a:latin typeface="Rockwell"/>
              <a:ea typeface="+mn-ea"/>
              <a:cs typeface="+mn-cs"/>
            </a:endParaRPr>
          </a:p>
        </p:txBody>
      </p:sp>
      <p:sp>
        <p:nvSpPr>
          <p:cNvPr id="6758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6BEB0B2-FCA2-BC47-93ED-D6E39390A516}" type="slidenum">
              <a:rPr lang="en-US" sz="1200">
                <a:latin typeface="Times New Roman" charset="0"/>
                <a:cs typeface="Times New Roman" charset="0"/>
              </a:rPr>
              <a:pPr eaLnBrk="1" hangingPunct="1"/>
              <a:t>64</a:t>
            </a:fld>
            <a:endParaRPr lang="en-US" sz="1200" dirty="0">
              <a:latin typeface="Times New Roman" charset="0"/>
              <a:cs typeface="Times New Roman" charset="0"/>
            </a:endParaRPr>
          </a:p>
        </p:txBody>
      </p:sp>
    </p:spTree>
    <p:extLst>
      <p:ext uri="{BB962C8B-B14F-4D97-AF65-F5344CB8AC3E}">
        <p14:creationId xmlns:p14="http://schemas.microsoft.com/office/powerpoint/2010/main" val="26033439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wipe(up)">
                                      <p:cBhvr>
                                        <p:cTn id="7" dur="500"/>
                                        <p:tgtEl>
                                          <p:spTgt spid="4710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47107">
                                            <p:txEl>
                                              <p:pRg st="1" end="1"/>
                                            </p:txEl>
                                          </p:spTgt>
                                        </p:tgtEl>
                                        <p:attrNameLst>
                                          <p:attrName>style.visibility</p:attrName>
                                        </p:attrNameLst>
                                      </p:cBhvr>
                                      <p:to>
                                        <p:strVal val="visible"/>
                                      </p:to>
                                    </p:set>
                                    <p:animEffect transition="in" filter="wipe(up)">
                                      <p:cBhvr>
                                        <p:cTn id="10" dur="500"/>
                                        <p:tgtEl>
                                          <p:spTgt spid="4710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47107">
                                            <p:txEl>
                                              <p:pRg st="2" end="2"/>
                                            </p:txEl>
                                          </p:spTgt>
                                        </p:tgtEl>
                                        <p:attrNameLst>
                                          <p:attrName>style.visibility</p:attrName>
                                        </p:attrNameLst>
                                      </p:cBhvr>
                                      <p:to>
                                        <p:strVal val="visible"/>
                                      </p:to>
                                    </p:set>
                                    <p:animEffect transition="in" filter="wipe(up)">
                                      <p:cBhvr>
                                        <p:cTn id="13" dur="500"/>
                                        <p:tgtEl>
                                          <p:spTgt spid="47107">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47107">
                                            <p:txEl>
                                              <p:pRg st="3" end="3"/>
                                            </p:txEl>
                                          </p:spTgt>
                                        </p:tgtEl>
                                        <p:attrNameLst>
                                          <p:attrName>style.visibility</p:attrName>
                                        </p:attrNameLst>
                                      </p:cBhvr>
                                      <p:to>
                                        <p:strVal val="visible"/>
                                      </p:to>
                                    </p:set>
                                    <p:animEffect transition="in" filter="wipe(up)">
                                      <p:cBhvr>
                                        <p:cTn id="16" dur="500"/>
                                        <p:tgtEl>
                                          <p:spTgt spid="47107">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47107">
                                            <p:txEl>
                                              <p:pRg st="4" end="4"/>
                                            </p:txEl>
                                          </p:spTgt>
                                        </p:tgtEl>
                                        <p:attrNameLst>
                                          <p:attrName>style.visibility</p:attrName>
                                        </p:attrNameLst>
                                      </p:cBhvr>
                                      <p:to>
                                        <p:strVal val="visible"/>
                                      </p:to>
                                    </p:set>
                                    <p:animEffect transition="in" filter="wipe(up)">
                                      <p:cBhvr>
                                        <p:cTn id="19" dur="500"/>
                                        <p:tgtEl>
                                          <p:spTgt spid="47107">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47107">
                                            <p:txEl>
                                              <p:pRg st="5" end="5"/>
                                            </p:txEl>
                                          </p:spTgt>
                                        </p:tgtEl>
                                        <p:attrNameLst>
                                          <p:attrName>style.visibility</p:attrName>
                                        </p:attrNameLst>
                                      </p:cBhvr>
                                      <p:to>
                                        <p:strVal val="visible"/>
                                      </p:to>
                                    </p:set>
                                    <p:animEffect transition="in" filter="wipe(up)">
                                      <p:cBhvr>
                                        <p:cTn id="22" dur="500"/>
                                        <p:tgtEl>
                                          <p:spTgt spid="47107">
                                            <p:txEl>
                                              <p:pRg st="5" end="5"/>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7107">
                                            <p:txEl>
                                              <p:pRg st="6" end="6"/>
                                            </p:txEl>
                                          </p:spTgt>
                                        </p:tgtEl>
                                        <p:attrNameLst>
                                          <p:attrName>style.visibility</p:attrName>
                                        </p:attrNameLst>
                                      </p:cBhvr>
                                      <p:to>
                                        <p:strVal val="visible"/>
                                      </p:to>
                                    </p:set>
                                    <p:animEffect transition="in" filter="wipe(up)">
                                      <p:cBhvr>
                                        <p:cTn id="25" dur="500"/>
                                        <p:tgtEl>
                                          <p:spTgt spid="47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dirty="0">
                <a:latin typeface="Rockwell" charset="0"/>
              </a:rPr>
              <a:t>Execution &amp; Control Process (cont’d)</a:t>
            </a:r>
          </a:p>
        </p:txBody>
      </p:sp>
      <p:sp>
        <p:nvSpPr>
          <p:cNvPr id="68610"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2DC17-5E87-F545-A7CB-6AD418B65F13}" type="slidenum">
              <a:rPr lang="en-US" sz="1200">
                <a:latin typeface="Times New Roman" charset="0"/>
                <a:cs typeface="Times New Roman" charset="0"/>
              </a:rPr>
              <a:pPr eaLnBrk="1" hangingPunct="1"/>
              <a:t>65</a:t>
            </a:fld>
            <a:endParaRPr lang="en-US" sz="1200" dirty="0">
              <a:latin typeface="Times New Roman" charset="0"/>
              <a:cs typeface="Times New Roman" charset="0"/>
            </a:endParaRPr>
          </a:p>
        </p:txBody>
      </p:sp>
      <p:graphicFrame>
        <p:nvGraphicFramePr>
          <p:cNvPr id="7" name="Content Placeholder 6"/>
          <p:cNvGraphicFramePr>
            <a:graphicFrameLocks noGrp="1"/>
          </p:cNvGraphicFramePr>
          <p:nvPr>
            <p:ph idx="1"/>
          </p:nvPr>
        </p:nvGraphicFramePr>
        <p:xfrm>
          <a:off x="152400" y="1676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612" name="TextBox 10"/>
          <p:cNvSpPr txBox="1">
            <a:spLocks noChangeArrowheads="1"/>
          </p:cNvSpPr>
          <p:nvPr/>
        </p:nvSpPr>
        <p:spPr bwMode="auto">
          <a:xfrm>
            <a:off x="457200" y="5715000"/>
            <a:ext cx="1709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 Notional Example</a:t>
            </a:r>
          </a:p>
        </p:txBody>
      </p:sp>
      <p:sp>
        <p:nvSpPr>
          <p:cNvPr id="15" name="Rectangle 14"/>
          <p:cNvSpPr/>
          <p:nvPr/>
        </p:nvSpPr>
        <p:spPr>
          <a:xfrm>
            <a:off x="1676400" y="4800600"/>
            <a:ext cx="2362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Variance Analysis</a:t>
            </a:r>
          </a:p>
          <a:p>
            <a:pPr algn="ctr">
              <a:defRPr/>
            </a:pPr>
            <a:r>
              <a:rPr lang="en-US" sz="1400" dirty="0"/>
              <a:t>March 3, 2014</a:t>
            </a:r>
          </a:p>
        </p:txBody>
      </p:sp>
      <p:sp>
        <p:nvSpPr>
          <p:cNvPr id="16" name="Rectangle 15"/>
          <p:cNvSpPr/>
          <p:nvPr/>
        </p:nvSpPr>
        <p:spPr>
          <a:xfrm>
            <a:off x="4267200" y="4800600"/>
            <a:ext cx="23622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400" dirty="0"/>
              <a:t>Variance Analysis #2</a:t>
            </a:r>
          </a:p>
          <a:p>
            <a:pPr>
              <a:defRPr/>
            </a:pPr>
            <a:r>
              <a:rPr lang="en-US" sz="1400" dirty="0"/>
              <a:t>July 7, 2014</a:t>
            </a:r>
          </a:p>
        </p:txBody>
      </p:sp>
      <p:sp>
        <p:nvSpPr>
          <p:cNvPr id="8" name="TextBox 7"/>
          <p:cNvSpPr txBox="1">
            <a:spLocks noChangeArrowheads="1"/>
          </p:cNvSpPr>
          <p:nvPr/>
        </p:nvSpPr>
        <p:spPr bwMode="auto">
          <a:xfrm>
            <a:off x="457200" y="1295400"/>
            <a:ext cx="79248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429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dirty="0">
                <a:latin typeface="Rockwell" charset="0"/>
              </a:rPr>
              <a:t>Determine time period when you will </a:t>
            </a:r>
            <a:r>
              <a:rPr lang="ja-JP" altLang="en-US">
                <a:latin typeface="Rockwell" charset="0"/>
              </a:rPr>
              <a:t>“</a:t>
            </a:r>
            <a:r>
              <a:rPr lang="en-US" altLang="ja-JP" dirty="0">
                <a:latin typeface="Rockwell" charset="0"/>
              </a:rPr>
              <a:t>check-in</a:t>
            </a:r>
            <a:r>
              <a:rPr lang="ja-JP" altLang="en-US">
                <a:latin typeface="Rockwell" charset="0"/>
              </a:rPr>
              <a:t>”</a:t>
            </a:r>
            <a:r>
              <a:rPr lang="en-US" altLang="ja-JP" dirty="0">
                <a:latin typeface="Rockwell" charset="0"/>
              </a:rPr>
              <a:t> on various elements of your budget.</a:t>
            </a:r>
          </a:p>
          <a:p>
            <a:pPr lvl="1" eaLnBrk="1" hangingPunct="1">
              <a:buFont typeface="Arial" charset="0"/>
              <a:buChar char="•"/>
            </a:pPr>
            <a:r>
              <a:rPr lang="en-US" dirty="0">
                <a:latin typeface="Rockwell" charset="0"/>
              </a:rPr>
              <a:t>Right-size your control processes depending on the size of your organization</a:t>
            </a:r>
            <a:endParaRPr lang="en-US" sz="2000" dirty="0"/>
          </a:p>
          <a:p>
            <a:pPr eaLnBrk="1" hangingPunct="1">
              <a:buFont typeface="Arial" charset="0"/>
              <a:buChar char="•"/>
            </a:pPr>
            <a:endParaRPr lang="en-US" sz="1800" dirty="0"/>
          </a:p>
        </p:txBody>
      </p:sp>
    </p:spTree>
    <p:extLst>
      <p:ext uri="{BB962C8B-B14F-4D97-AF65-F5344CB8AC3E}">
        <p14:creationId xmlns:p14="http://schemas.microsoft.com/office/powerpoint/2010/main" val="1370848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dirty="0">
                <a:latin typeface="Rockwell" charset="0"/>
              </a:rPr>
              <a:t>Variance Analysis </a:t>
            </a:r>
          </a:p>
        </p:txBody>
      </p:sp>
      <p:sp>
        <p:nvSpPr>
          <p:cNvPr id="69634"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B47B51-12E0-3646-BD83-2A972AC318C6}" type="slidenum">
              <a:rPr lang="en-US" sz="1200">
                <a:latin typeface="Times New Roman" charset="0"/>
                <a:cs typeface="Times New Roman" charset="0"/>
              </a:rPr>
              <a:pPr eaLnBrk="1" hangingPunct="1"/>
              <a:t>66</a:t>
            </a:fld>
            <a:endParaRPr lang="en-US" sz="1200" dirty="0">
              <a:latin typeface="Times New Roman" charset="0"/>
              <a:cs typeface="Times New Roman" charset="0"/>
            </a:endParaRPr>
          </a:p>
        </p:txBody>
      </p:sp>
      <p:sp>
        <p:nvSpPr>
          <p:cNvPr id="8" name="Content Placeholder 2"/>
          <p:cNvSpPr>
            <a:spLocks noGrp="1"/>
          </p:cNvSpPr>
          <p:nvPr>
            <p:ph idx="1"/>
          </p:nvPr>
        </p:nvSpPr>
        <p:spPr>
          <a:xfrm>
            <a:off x="609600" y="1447800"/>
            <a:ext cx="8229600" cy="4525963"/>
          </a:xfrm>
        </p:spPr>
        <p:txBody>
          <a:bodyPr/>
          <a:lstStyle/>
          <a:p>
            <a:pPr>
              <a:defRPr/>
            </a:pPr>
            <a:r>
              <a:rPr lang="en-US" dirty="0">
                <a:ea typeface="+mn-ea"/>
                <a:cs typeface="+mn-cs"/>
              </a:rPr>
              <a:t>C</a:t>
            </a:r>
            <a:r>
              <a:rPr lang="en-US" dirty="0" smtClean="0">
                <a:ea typeface="+mn-ea"/>
                <a:cs typeface="+mn-cs"/>
              </a:rPr>
              <a:t>alculate </a:t>
            </a:r>
            <a:r>
              <a:rPr lang="en-US" dirty="0">
                <a:ea typeface="+mn-ea"/>
                <a:cs typeface="+mn-cs"/>
              </a:rPr>
              <a:t>the variance between actual and budgeted amounts for a given time period.  </a:t>
            </a:r>
            <a:endParaRPr lang="en-US" dirty="0" smtClean="0">
              <a:ea typeface="+mn-ea"/>
              <a:cs typeface="+mn-cs"/>
            </a:endParaRPr>
          </a:p>
          <a:p>
            <a:pPr>
              <a:defRPr/>
            </a:pPr>
            <a:r>
              <a:rPr lang="en-US" dirty="0" smtClean="0">
                <a:ea typeface="+mn-ea"/>
                <a:cs typeface="+mn-cs"/>
              </a:rPr>
              <a:t>Determine time period - The </a:t>
            </a:r>
            <a:r>
              <a:rPr lang="en-US" dirty="0">
                <a:ea typeface="+mn-ea"/>
                <a:cs typeface="+mn-cs"/>
              </a:rPr>
              <a:t>period could be a year, a quarter, or six </a:t>
            </a:r>
            <a:r>
              <a:rPr lang="en-US" dirty="0" smtClean="0">
                <a:ea typeface="+mn-ea"/>
                <a:cs typeface="+mn-cs"/>
              </a:rPr>
              <a:t>months</a:t>
            </a:r>
          </a:p>
          <a:p>
            <a:pPr>
              <a:defRPr/>
            </a:pPr>
            <a:endParaRPr lang="en-US" dirty="0" smtClean="0">
              <a:ea typeface="+mn-ea"/>
              <a:cs typeface="+mn-cs"/>
            </a:endParaRPr>
          </a:p>
          <a:p>
            <a:pPr marL="0" indent="0">
              <a:buFont typeface="Arial" charset="0"/>
              <a:buNone/>
              <a:defRPr/>
            </a:pPr>
            <a:endParaRPr lang="en-US" dirty="0">
              <a:ea typeface="+mn-ea"/>
              <a:cs typeface="+mn-cs"/>
            </a:endParaRPr>
          </a:p>
        </p:txBody>
      </p:sp>
      <p:graphicFrame>
        <p:nvGraphicFramePr>
          <p:cNvPr id="2" name="Table 1"/>
          <p:cNvGraphicFramePr>
            <a:graphicFrameLocks noGrp="1"/>
          </p:cNvGraphicFramePr>
          <p:nvPr/>
        </p:nvGraphicFramePr>
        <p:xfrm>
          <a:off x="304800" y="3463925"/>
          <a:ext cx="8686800" cy="2255838"/>
        </p:xfrm>
        <a:graphic>
          <a:graphicData uri="http://schemas.openxmlformats.org/drawingml/2006/table">
            <a:tbl>
              <a:tblPr firstRow="1" bandRow="1">
                <a:tableStyleId>{B301B821-A1FF-4177-AEE7-76D212191A09}</a:tableStyleId>
              </a:tblPr>
              <a:tblGrid>
                <a:gridCol w="1219200"/>
                <a:gridCol w="1219200"/>
                <a:gridCol w="1447800"/>
                <a:gridCol w="2362200"/>
                <a:gridCol w="2438400"/>
              </a:tblGrid>
              <a:tr h="3048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Rockwell"/>
                          <a:ea typeface="+mn-ea"/>
                          <a:cs typeface="Rockwell"/>
                        </a:rPr>
                        <a:t>1</a:t>
                      </a:r>
                      <a:endParaRPr kumimoji="0" lang="en-US" sz="1400" b="0" i="0" u="none" strike="noStrike" cap="none" normalizeH="0" baseline="0" dirty="0">
                        <a:ln>
                          <a:noFill/>
                        </a:ln>
                        <a:solidFill>
                          <a:schemeClr val="bg1"/>
                        </a:solidFill>
                        <a:effectLst/>
                        <a:latin typeface="Rockwell"/>
                        <a:ea typeface="ＭＳ Ｐゴシック" charset="0"/>
                        <a:cs typeface="Rockwell"/>
                      </a:endParaRPr>
                    </a:p>
                  </a:txBody>
                  <a:tcPr marL="68577" marR="68577" marT="0" marB="0" anchor="ctr" horzOverflow="overflow">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2</a:t>
                      </a:r>
                      <a:endParaRPr lang="en-US" sz="1400" dirty="0">
                        <a:solidFill>
                          <a:schemeClr val="bg1"/>
                        </a:solidFill>
                        <a:latin typeface="Rockwell"/>
                        <a:cs typeface="Rockwell"/>
                      </a:endParaRPr>
                    </a:p>
                  </a:txBody>
                  <a:tcPr marT="45726" marB="45726">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3</a:t>
                      </a:r>
                      <a:endParaRPr lang="en-US" sz="1400" dirty="0">
                        <a:solidFill>
                          <a:schemeClr val="bg1"/>
                        </a:solidFill>
                        <a:latin typeface="Rockwell"/>
                        <a:cs typeface="Rockwell"/>
                      </a:endParaRPr>
                    </a:p>
                  </a:txBody>
                  <a:tcPr marT="45726" marB="45726">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4</a:t>
                      </a:r>
                      <a:endParaRPr lang="en-US" sz="1400" dirty="0">
                        <a:solidFill>
                          <a:schemeClr val="bg1"/>
                        </a:solidFill>
                        <a:latin typeface="Rockwell"/>
                        <a:cs typeface="Rockwell"/>
                      </a:endParaRPr>
                    </a:p>
                  </a:txBody>
                  <a:tcPr marT="45726" marB="45726">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5</a:t>
                      </a:r>
                      <a:endParaRPr lang="en-US" sz="1400" dirty="0">
                        <a:solidFill>
                          <a:schemeClr val="bg1"/>
                        </a:solidFill>
                        <a:latin typeface="Rockwell"/>
                        <a:cs typeface="Rockwell"/>
                      </a:endParaRPr>
                    </a:p>
                  </a:txBody>
                  <a:tcPr marT="45726" marB="45726">
                    <a:lnB w="12700" cap="flat" cmpd="sng" algn="ctr">
                      <a:solidFill>
                        <a:scrgbClr r="0" g="0" b="0"/>
                      </a:solidFill>
                      <a:prstDash val="solid"/>
                      <a:round/>
                      <a:headEnd type="none" w="med" len="med"/>
                      <a:tailEnd type="none" w="med" len="med"/>
                    </a:lnB>
                  </a:tcPr>
                </a:tc>
              </a:tr>
              <a:tr h="14632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effectLst/>
                          <a:latin typeface="Rockwell"/>
                          <a:cs typeface="Rockwell"/>
                        </a:rPr>
                        <a:t>Category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effectLst/>
                          <a:latin typeface="Rockwell"/>
                          <a:cs typeface="Rockwell"/>
                        </a:rPr>
                        <a:t>$ </a:t>
                      </a:r>
                      <a:r>
                        <a:rPr kumimoji="0" lang="en-US" sz="1600" b="1" i="1" u="none" strike="noStrike" cap="none" normalizeH="0" baseline="0" dirty="0" smtClean="0">
                          <a:ln>
                            <a:noFill/>
                          </a:ln>
                          <a:effectLst/>
                          <a:latin typeface="Rockwell"/>
                          <a:cs typeface="Rockwell"/>
                        </a:rPr>
                        <a:t>Budgeted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effectLst/>
                          <a:latin typeface="Rockwell"/>
                          <a:cs typeface="Rockwell"/>
                        </a:rPr>
                        <a:t>(From Date to Date)</a:t>
                      </a:r>
                      <a:endParaRPr kumimoji="0" lang="en-US" sz="1600" b="0" i="1" u="none" strike="noStrike" cap="none" normalizeH="0" baseline="0" dirty="0" smtClean="0">
                        <a:ln>
                          <a:noFill/>
                        </a:ln>
                        <a:solidFill>
                          <a:schemeClr val="tx1"/>
                        </a:solidFill>
                        <a:effectLst/>
                        <a:latin typeface="Rockwell"/>
                        <a:ea typeface="ＭＳ Ｐゴシック" charset="0"/>
                        <a:cs typeface="Rockwell"/>
                      </a:endParaRPr>
                    </a:p>
                  </a:txBody>
                  <a:tcPr marT="45726" marB="45726"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Actual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effectLst/>
                          <a:latin typeface="Rockwell"/>
                          <a:cs typeface="Rockwell"/>
                        </a:rPr>
                        <a:t>(AS OF DATE)</a:t>
                      </a:r>
                      <a:endParaRPr kumimoji="0" lang="en-US" sz="1600" b="0" i="1" u="none" strike="noStrike" cap="none" normalizeH="0" baseline="0" dirty="0" smtClean="0">
                        <a:ln>
                          <a:noFill/>
                        </a:ln>
                        <a:solidFill>
                          <a:schemeClr val="tx1"/>
                        </a:solidFill>
                        <a:effectLst/>
                        <a:latin typeface="Rockwell"/>
                        <a:ea typeface="ＭＳ Ｐゴシック" charset="0"/>
                        <a:cs typeface="Rockwell"/>
                      </a:endParaRPr>
                    </a:p>
                  </a:txBody>
                  <a:tcPr marT="45726" marB="45726"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Budget</a:t>
                      </a:r>
                      <a:endParaRPr kumimoji="0" lang="en-US" sz="1600" u="none" strike="noStrike" cap="none" normalizeH="0" baseline="0" dirty="0" smtClean="0">
                        <a:ln>
                          <a:noFill/>
                        </a:ln>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Budgeted – Actual </a:t>
                      </a:r>
                      <a:endParaRPr kumimoji="0" lang="en-US" sz="1600" b="0" i="0" u="none" strike="noStrike" cap="none" normalizeH="0" baseline="0" dirty="0" smtClean="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i="1" u="none" strike="noStrike" cap="none" normalizeH="0" baseline="0" dirty="0" smtClean="0">
                        <a:ln>
                          <a:noFill/>
                        </a:ln>
                        <a:solidFill>
                          <a:srgbClr val="000000"/>
                        </a:solidFill>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Spent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(Variance / Budgeted)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X 100</a:t>
                      </a:r>
                      <a:endParaRPr kumimoji="0" lang="en-US" sz="1600" i="1" u="none" strike="noStrike" cap="none" normalizeH="0" baseline="0" dirty="0" smtClean="0">
                        <a:ln>
                          <a:noFill/>
                        </a:ln>
                        <a:effectLst/>
                        <a:latin typeface="Rockwell"/>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774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effectLst/>
                          <a:latin typeface="Rockwell"/>
                          <a:cs typeface="Rockwell"/>
                        </a:rPr>
                        <a:t>Enter Category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$00,000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$00,000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-$0,000 o</a:t>
                      </a:r>
                      <a:r>
                        <a:rPr kumimoji="0" lang="en-US" sz="1600" u="none" strike="noStrike" cap="none" normalizeH="0" baseline="0" dirty="0" smtClean="0">
                          <a:ln>
                            <a:noFill/>
                          </a:ln>
                          <a:solidFill>
                            <a:srgbClr val="000000"/>
                          </a:solidFill>
                          <a:effectLst/>
                          <a:latin typeface="Rockwell"/>
                          <a:cs typeface="Rockwell"/>
                        </a:rPr>
                        <a:t>r $0,000</a:t>
                      </a:r>
                      <a:endParaRPr kumimoji="0" lang="en-US" sz="1600" b="0" i="0" u="none" strike="noStrike" cap="none" normalizeH="0" baseline="0" dirty="0">
                        <a:ln>
                          <a:noFill/>
                        </a:ln>
                        <a:solidFill>
                          <a:srgbClr val="00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- 00% </a:t>
                      </a:r>
                      <a:r>
                        <a:rPr kumimoji="0" lang="en-US" sz="1600" u="none" strike="noStrike" cap="none" normalizeH="0" baseline="0" dirty="0" smtClean="0">
                          <a:ln>
                            <a:noFill/>
                          </a:ln>
                          <a:solidFill>
                            <a:srgbClr val="000000"/>
                          </a:solidFill>
                          <a:effectLst/>
                          <a:latin typeface="Rockwell"/>
                          <a:cs typeface="Rockwell"/>
                        </a:rPr>
                        <a:t>or +00%</a:t>
                      </a:r>
                      <a:endParaRPr kumimoji="0" lang="en-US" sz="1600" b="0" i="0" u="none" strike="noStrike" cap="none" normalizeH="0" baseline="0" dirty="0">
                        <a:ln>
                          <a:noFill/>
                        </a:ln>
                        <a:solidFill>
                          <a:srgbClr val="00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29718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dirty="0">
                <a:latin typeface="Rockwell" charset="0"/>
              </a:rPr>
              <a:t>Variance Analysis Example</a:t>
            </a:r>
          </a:p>
        </p:txBody>
      </p:sp>
      <p:sp>
        <p:nvSpPr>
          <p:cNvPr id="3" name="Content Placeholder 2"/>
          <p:cNvSpPr>
            <a:spLocks noGrp="1"/>
          </p:cNvSpPr>
          <p:nvPr>
            <p:ph idx="1"/>
          </p:nvPr>
        </p:nvSpPr>
        <p:spPr/>
        <p:txBody>
          <a:bodyPr/>
          <a:lstStyle/>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endParaRPr lang="en-US" sz="2000" dirty="0">
              <a:cs typeface="+mn-cs"/>
            </a:endParaRPr>
          </a:p>
          <a:p>
            <a:pPr marL="0" indent="0">
              <a:buFont typeface="Arial" charset="0"/>
              <a:buNone/>
              <a:defRPr/>
            </a:pPr>
            <a:endParaRPr lang="en-US" sz="2000" dirty="0" smtClean="0">
              <a:cs typeface="+mn-cs"/>
            </a:endParaRPr>
          </a:p>
          <a:p>
            <a:pPr marL="0" indent="0">
              <a:buFont typeface="Arial" charset="0"/>
              <a:buNone/>
              <a:defRPr/>
            </a:pPr>
            <a:r>
              <a:rPr lang="en-US" sz="2000" dirty="0" smtClean="0">
                <a:cs typeface="+mn-cs"/>
              </a:rPr>
              <a:t>Tips</a:t>
            </a:r>
            <a:r>
              <a:rPr lang="en-US" sz="2000" dirty="0">
                <a:cs typeface="+mn-cs"/>
              </a:rPr>
              <a:t>:</a:t>
            </a:r>
          </a:p>
          <a:p>
            <a:pPr>
              <a:defRPr/>
            </a:pPr>
            <a:r>
              <a:rPr lang="en-US" sz="2000" dirty="0">
                <a:cs typeface="+mn-cs"/>
              </a:rPr>
              <a:t>Note that variance is always a snapshot in </a:t>
            </a:r>
            <a:r>
              <a:rPr lang="en-US" sz="2000" dirty="0" smtClean="0">
                <a:cs typeface="+mn-cs"/>
              </a:rPr>
              <a:t>time</a:t>
            </a:r>
            <a:endParaRPr lang="en-US" sz="2000" dirty="0">
              <a:cs typeface="+mn-cs"/>
            </a:endParaRPr>
          </a:p>
          <a:p>
            <a:pPr>
              <a:defRPr/>
            </a:pPr>
            <a:r>
              <a:rPr lang="en-US" sz="2000" dirty="0">
                <a:cs typeface="+mn-cs"/>
              </a:rPr>
              <a:t>Establish Process to evaluate results</a:t>
            </a:r>
          </a:p>
          <a:p>
            <a:pPr>
              <a:defRPr/>
            </a:pPr>
            <a:endParaRPr lang="en-US" dirty="0">
              <a:cs typeface="+mn-cs"/>
            </a:endParaRPr>
          </a:p>
        </p:txBody>
      </p:sp>
      <p:sp>
        <p:nvSpPr>
          <p:cNvPr id="7065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41A8D0-CB2F-924B-BFDD-034FA5B31317}" type="slidenum">
              <a:rPr lang="en-US" sz="1200">
                <a:latin typeface="Times New Roman" charset="0"/>
                <a:cs typeface="Times New Roman" charset="0"/>
              </a:rPr>
              <a:pPr eaLnBrk="1" hangingPunct="1"/>
              <a:t>67</a:t>
            </a:fld>
            <a:endParaRPr lang="en-US" sz="1200" dirty="0">
              <a:latin typeface="Times New Roman" charset="0"/>
              <a:cs typeface="Times New Roman" charset="0"/>
            </a:endParaRPr>
          </a:p>
        </p:txBody>
      </p:sp>
      <p:graphicFrame>
        <p:nvGraphicFramePr>
          <p:cNvPr id="5" name="Content Placeholder 4"/>
          <p:cNvGraphicFramePr>
            <a:graphicFrameLocks/>
          </p:cNvGraphicFramePr>
          <p:nvPr/>
        </p:nvGraphicFramePr>
        <p:xfrm>
          <a:off x="228600" y="1447800"/>
          <a:ext cx="8686800" cy="3357583"/>
        </p:xfrm>
        <a:graphic>
          <a:graphicData uri="http://schemas.openxmlformats.org/drawingml/2006/table">
            <a:tbl>
              <a:tblPr firstRow="1" bandRow="1">
                <a:tableStyleId>{B301B821-A1FF-4177-AEE7-76D212191A09}</a:tableStyleId>
              </a:tblPr>
              <a:tblGrid>
                <a:gridCol w="1447800"/>
                <a:gridCol w="1528234"/>
                <a:gridCol w="1291166"/>
                <a:gridCol w="1981200"/>
                <a:gridCol w="2438400"/>
              </a:tblGrid>
              <a:tr h="3047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Rockwell"/>
                          <a:ea typeface="+mn-ea"/>
                          <a:cs typeface="Rockwell"/>
                        </a:rPr>
                        <a:t>1</a:t>
                      </a:r>
                      <a:endParaRPr kumimoji="0" lang="en-US" sz="1400" b="0" i="0" u="none" strike="noStrike" cap="none" normalizeH="0" baseline="0" dirty="0">
                        <a:ln>
                          <a:noFill/>
                        </a:ln>
                        <a:solidFill>
                          <a:schemeClr val="bg1"/>
                        </a:solidFill>
                        <a:effectLst/>
                        <a:latin typeface="Rockwell"/>
                        <a:ea typeface="ＭＳ Ｐゴシック" charset="0"/>
                        <a:cs typeface="Rockwell"/>
                      </a:endParaRPr>
                    </a:p>
                  </a:txBody>
                  <a:tcPr marL="68577" marR="68577" marT="0" marB="0" anchor="ctr" horzOverflow="overflow">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2</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3</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4</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c>
                  <a:txBody>
                    <a:bodyPr/>
                    <a:lstStyle/>
                    <a:p>
                      <a:pPr algn="ctr"/>
                      <a:r>
                        <a:rPr lang="en-US" sz="1400" dirty="0" smtClean="0">
                          <a:solidFill>
                            <a:schemeClr val="bg1"/>
                          </a:solidFill>
                          <a:latin typeface="Rockwell"/>
                          <a:cs typeface="Rockwell"/>
                        </a:rPr>
                        <a:t>5</a:t>
                      </a:r>
                      <a:endParaRPr lang="en-US" sz="1400" dirty="0">
                        <a:solidFill>
                          <a:schemeClr val="bg1"/>
                        </a:solidFill>
                        <a:latin typeface="Rockwell"/>
                        <a:cs typeface="Rockwell"/>
                      </a:endParaRPr>
                    </a:p>
                  </a:txBody>
                  <a:tcPr marT="45691" marB="45691">
                    <a:lnB w="12700" cap="flat" cmpd="sng" algn="ctr">
                      <a:solidFill>
                        <a:scrgbClr r="0" g="0" b="0"/>
                      </a:solidFill>
                      <a:prstDash val="solid"/>
                      <a:round/>
                      <a:headEnd type="none" w="med" len="med"/>
                      <a:tailEnd type="none" w="med" len="med"/>
                    </a:lnB>
                  </a:tcPr>
                </a:tc>
              </a:tr>
              <a:tr h="14630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effectLst/>
                          <a:latin typeface="Rockwell"/>
                          <a:cs typeface="Rockwell"/>
                        </a:rPr>
                        <a:t>Category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Budgeted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smtClean="0">
                          <a:ln>
                            <a:noFill/>
                          </a:ln>
                          <a:effectLst/>
                          <a:latin typeface="Rockwell"/>
                          <a:cs typeface="Rockwell"/>
                        </a:rPr>
                        <a:t>(January – March 2014 )</a:t>
                      </a:r>
                      <a:endParaRPr kumimoji="0" lang="en-US" sz="1400" b="0" i="1" u="none" strike="noStrike" cap="none" normalizeH="0" baseline="0" dirty="0" smtClean="0">
                        <a:ln>
                          <a:noFill/>
                        </a:ln>
                        <a:solidFill>
                          <a:schemeClr val="tx1"/>
                        </a:solidFill>
                        <a:effectLst/>
                        <a:latin typeface="Rockwell"/>
                        <a:ea typeface="ＭＳ Ｐゴシック" charset="0"/>
                        <a:cs typeface="Rockwell"/>
                      </a:endParaRPr>
                    </a:p>
                  </a:txBody>
                  <a:tcPr marT="45691" marB="4569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effectLst/>
                          <a:latin typeface="Rockwell"/>
                          <a:cs typeface="Rockwell"/>
                        </a:rPr>
                        <a:t>Actual </a:t>
                      </a:r>
                      <a:r>
                        <a:rPr kumimoji="0" lang="en-US" sz="1600" i="1" u="none" strike="noStrike" cap="none" normalizeH="0" baseline="0" dirty="0" smtClean="0">
                          <a:ln>
                            <a:noFill/>
                          </a:ln>
                          <a:effectLst/>
                          <a:latin typeface="Rockwell"/>
                          <a:cs typeface="Rockwell"/>
                        </a:rPr>
                        <a:t>Amount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i="1" u="none" strike="noStrike" cap="none" normalizeH="0" baseline="0" dirty="0" smtClean="0">
                          <a:ln>
                            <a:noFill/>
                          </a:ln>
                          <a:effectLst/>
                          <a:latin typeface="Rockwell"/>
                          <a:cs typeface="Rockwell"/>
                        </a:rPr>
                        <a:t>(April 1, 2014)</a:t>
                      </a:r>
                      <a:endParaRPr kumimoji="0" lang="en-US" sz="1400" b="0" i="1" u="none" strike="noStrike" cap="none" normalizeH="0" baseline="0" dirty="0" smtClean="0">
                        <a:ln>
                          <a:noFill/>
                        </a:ln>
                        <a:solidFill>
                          <a:schemeClr val="tx1"/>
                        </a:solidFill>
                        <a:effectLst/>
                        <a:latin typeface="Rockwell"/>
                        <a:ea typeface="ＭＳ Ｐゴシック" charset="0"/>
                        <a:cs typeface="Rockwell"/>
                      </a:endParaRPr>
                    </a:p>
                  </a:txBody>
                  <a:tcPr marT="45691" marB="45691"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Budget</a:t>
                      </a:r>
                      <a:endParaRPr kumimoji="0" lang="en-US" sz="1600" u="none" strike="noStrike" cap="none" normalizeH="0" baseline="0" dirty="0" smtClean="0">
                        <a:ln>
                          <a:noFill/>
                        </a:ln>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Budgeted – Actual </a:t>
                      </a:r>
                      <a:endParaRPr kumimoji="0" lang="en-US" sz="1600" b="0" i="0" u="none" strike="noStrike" cap="none" normalizeH="0" baseline="0" dirty="0" smtClean="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i="1" u="none" strike="noStrike" cap="none" normalizeH="0" baseline="0" dirty="0" smtClean="0">
                        <a:ln>
                          <a:noFill/>
                        </a:ln>
                        <a:solidFill>
                          <a:srgbClr val="000000"/>
                        </a:solidFill>
                        <a:effectLst/>
                        <a:latin typeface="Rockwell"/>
                        <a:cs typeface="Rockwell"/>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smtClean="0">
                          <a:ln>
                            <a:noFill/>
                          </a:ln>
                          <a:solidFill>
                            <a:srgbClr val="000000"/>
                          </a:solidFill>
                          <a:effectLst/>
                          <a:latin typeface="Rockwell"/>
                          <a:cs typeface="Rockwell"/>
                        </a:rPr>
                        <a:t>Variance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i="1" u="none" strike="noStrike" cap="none" normalizeH="0" baseline="0" dirty="0" smtClean="0">
                          <a:ln>
                            <a:noFill/>
                          </a:ln>
                          <a:solidFill>
                            <a:srgbClr val="FF0000"/>
                          </a:solidFill>
                          <a:effectLst/>
                          <a:latin typeface="Rockwell"/>
                          <a:cs typeface="Rockwell"/>
                        </a:rPr>
                        <a:t>Over</a:t>
                      </a:r>
                      <a:r>
                        <a:rPr kumimoji="0" lang="en-US" sz="1600" i="1" u="none" strike="noStrike" cap="none" normalizeH="0" baseline="0" dirty="0">
                          <a:ln>
                            <a:noFill/>
                          </a:ln>
                          <a:effectLst/>
                          <a:latin typeface="Rockwell"/>
                          <a:cs typeface="Rockwell"/>
                        </a:rPr>
                        <a:t>/Under </a:t>
                      </a:r>
                      <a:r>
                        <a:rPr kumimoji="0" lang="en-US" sz="1600" i="1" u="none" strike="noStrike" cap="none" normalizeH="0" baseline="0" dirty="0" smtClean="0">
                          <a:ln>
                            <a:noFill/>
                          </a:ln>
                          <a:effectLst/>
                          <a:latin typeface="Rockwell"/>
                          <a:cs typeface="Rockwell"/>
                        </a:rPr>
                        <a:t>Spent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 (Variance / Budgeted)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u="none" strike="noStrike" cap="none" normalizeH="0" baseline="0" dirty="0" smtClean="0">
                          <a:ln>
                            <a:noFill/>
                          </a:ln>
                          <a:effectLst/>
                          <a:latin typeface="Rockwell"/>
                          <a:cs typeface="Rockwell"/>
                        </a:rPr>
                        <a:t>X 100</a:t>
                      </a:r>
                      <a:endParaRPr kumimoji="0" lang="en-US" sz="1600" i="1" u="none" strike="noStrike" cap="none" normalizeH="0" baseline="0" dirty="0" smtClean="0">
                        <a:ln>
                          <a:noFill/>
                        </a:ln>
                        <a:effectLst/>
                        <a:latin typeface="Rockwell"/>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876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Office and Technology</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$17,000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$18,000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a:t>
                      </a:r>
                      <a:r>
                        <a:rPr kumimoji="0" lang="en-US" sz="1600" u="none" strike="noStrike" cap="none" normalizeH="0" baseline="0" dirty="0">
                          <a:ln>
                            <a:noFill/>
                          </a:ln>
                          <a:solidFill>
                            <a:srgbClr val="FF0000"/>
                          </a:solidFill>
                          <a:effectLst/>
                          <a:latin typeface="Rockwell"/>
                          <a:cs typeface="Rockwell"/>
                        </a:rPr>
                        <a:t>1,000</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- 6</a:t>
                      </a:r>
                      <a:r>
                        <a:rPr kumimoji="0" lang="en-US" sz="1600" u="none" strike="noStrike" cap="none" normalizeH="0" baseline="0" dirty="0">
                          <a:ln>
                            <a:noFill/>
                          </a:ln>
                          <a:solidFill>
                            <a:srgbClr val="FF0000"/>
                          </a:solidFill>
                          <a:effectLst/>
                          <a:latin typeface="Rockwell"/>
                          <a:cs typeface="Rockwell"/>
                        </a:rPr>
                        <a:t>%</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6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Utilities</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$12,000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$12,250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 </a:t>
                      </a:r>
                      <a:r>
                        <a:rPr kumimoji="0" lang="en-US" sz="1600" u="none" strike="noStrike" cap="none" normalizeH="0" baseline="0" dirty="0">
                          <a:ln>
                            <a:noFill/>
                          </a:ln>
                          <a:solidFill>
                            <a:srgbClr val="FF0000"/>
                          </a:solidFill>
                          <a:effectLst/>
                          <a:latin typeface="Rockwell"/>
                          <a:cs typeface="Rockwell"/>
                        </a:rPr>
                        <a:t>250</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solidFill>
                            <a:srgbClr val="FF0000"/>
                          </a:solidFill>
                          <a:effectLst/>
                          <a:latin typeface="Rockwell"/>
                          <a:cs typeface="Rockwell"/>
                        </a:rPr>
                        <a:t>-2</a:t>
                      </a:r>
                      <a:r>
                        <a:rPr kumimoji="0" lang="en-US" sz="1600" u="none" strike="noStrike" cap="none" normalizeH="0" baseline="0" dirty="0">
                          <a:ln>
                            <a:noFill/>
                          </a:ln>
                          <a:solidFill>
                            <a:srgbClr val="FF0000"/>
                          </a:solidFill>
                          <a:effectLst/>
                          <a:latin typeface="Rockwell"/>
                          <a:cs typeface="Rockwell"/>
                        </a:rPr>
                        <a:t>%</a:t>
                      </a:r>
                      <a:endParaRPr kumimoji="0" lang="en-US" sz="1600" b="0" i="0" u="none" strike="noStrike" cap="none" normalizeH="0" baseline="0" dirty="0">
                        <a:ln>
                          <a:noFill/>
                        </a:ln>
                        <a:solidFill>
                          <a:srgbClr val="FF0000"/>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731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latin typeface="Rockwell"/>
                          <a:cs typeface="Rockwell"/>
                        </a:rPr>
                        <a:t>Liturgical and Sacramental</a:t>
                      </a:r>
                      <a:endParaRPr kumimoji="0" lang="en-US" sz="1600" b="1" i="1"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$25,000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a:ln>
                            <a:noFill/>
                          </a:ln>
                          <a:effectLst/>
                          <a:latin typeface="Rockwell"/>
                          <a:cs typeface="Rockwell"/>
                        </a:rPr>
                        <a:t>$22,500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a:t>
                      </a:r>
                      <a:r>
                        <a:rPr kumimoji="0" lang="en-US" sz="1600" u="none" strike="noStrike" cap="none" normalizeH="0" baseline="0" dirty="0">
                          <a:ln>
                            <a:noFill/>
                          </a:ln>
                          <a:effectLst/>
                          <a:latin typeface="Rockwell"/>
                          <a:cs typeface="Rockwell"/>
                        </a:rPr>
                        <a:t>2,500</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Rockwell"/>
                          <a:cs typeface="Rockwell"/>
                        </a:rPr>
                        <a:t>10</a:t>
                      </a:r>
                      <a:r>
                        <a:rPr kumimoji="0" lang="en-US" sz="1600" u="none" strike="noStrike" cap="none" normalizeH="0" baseline="0" dirty="0">
                          <a:ln>
                            <a:noFill/>
                          </a:ln>
                          <a:effectLst/>
                          <a:latin typeface="Rockwell"/>
                          <a:cs typeface="Rockwell"/>
                        </a:rPr>
                        <a:t>%</a:t>
                      </a:r>
                      <a:endParaRPr kumimoji="0" lang="en-US" sz="1600" b="0" i="0" u="none" strike="noStrike" cap="none" normalizeH="0" baseline="0" dirty="0">
                        <a:ln>
                          <a:noFill/>
                        </a:ln>
                        <a:solidFill>
                          <a:schemeClr val="tx1"/>
                        </a:solidFill>
                        <a:effectLst/>
                        <a:latin typeface="Rockwell"/>
                        <a:ea typeface="ＭＳ Ｐゴシック" charset="0"/>
                        <a:cs typeface="Rockwell"/>
                      </a:endParaRPr>
                    </a:p>
                  </a:txBody>
                  <a:tcPr marL="68577" marR="68577" marT="0" marB="0" anchor="ctr"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Down Arrow 1"/>
          <p:cNvSpPr/>
          <p:nvPr/>
        </p:nvSpPr>
        <p:spPr>
          <a:xfrm>
            <a:off x="2209800" y="11430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7" name="Down Arrow 6"/>
          <p:cNvSpPr/>
          <p:nvPr/>
        </p:nvSpPr>
        <p:spPr>
          <a:xfrm>
            <a:off x="3657600" y="11430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8" name="Down Arrow 7"/>
          <p:cNvSpPr/>
          <p:nvPr/>
        </p:nvSpPr>
        <p:spPr>
          <a:xfrm rot="5400000">
            <a:off x="6188075" y="3381375"/>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
        <p:nvSpPr>
          <p:cNvPr id="9" name="Down Arrow 8"/>
          <p:cNvSpPr/>
          <p:nvPr/>
        </p:nvSpPr>
        <p:spPr>
          <a:xfrm rot="5400000">
            <a:off x="8229600" y="1676400"/>
            <a:ext cx="457200" cy="762000"/>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6600"/>
              </a:solidFill>
            </a:endParaRPr>
          </a:p>
        </p:txBody>
      </p:sp>
    </p:spTree>
    <p:extLst>
      <p:ext uri="{BB962C8B-B14F-4D97-AF65-F5344CB8AC3E}">
        <p14:creationId xmlns:p14="http://schemas.microsoft.com/office/powerpoint/2010/main" val="1892375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dirty="0">
                <a:latin typeface="Rockwell" charset="0"/>
              </a:rPr>
              <a:t>Variance Analysis - Stoplight </a:t>
            </a:r>
          </a:p>
        </p:txBody>
      </p:sp>
      <p:sp>
        <p:nvSpPr>
          <p:cNvPr id="71682"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9EFD25-FDA8-4C41-8A20-B31A358D46D4}" type="slidenum">
              <a:rPr lang="en-US" sz="1200">
                <a:latin typeface="Times New Roman" charset="0"/>
                <a:cs typeface="Times New Roman" charset="0"/>
              </a:rPr>
              <a:pPr eaLnBrk="1" hangingPunct="1"/>
              <a:t>68</a:t>
            </a:fld>
            <a:endParaRPr lang="en-US" sz="1200" dirty="0">
              <a:latin typeface="Times New Roman" charset="0"/>
              <a:cs typeface="Times New Roman" charset="0"/>
            </a:endParaRPr>
          </a:p>
        </p:txBody>
      </p:sp>
      <p:sp>
        <p:nvSpPr>
          <p:cNvPr id="5" name="Oval 4"/>
          <p:cNvSpPr/>
          <p:nvPr/>
        </p:nvSpPr>
        <p:spPr>
          <a:xfrm>
            <a:off x="533400" y="1911350"/>
            <a:ext cx="1143000" cy="990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Oval 8"/>
          <p:cNvSpPr/>
          <p:nvPr/>
        </p:nvSpPr>
        <p:spPr>
          <a:xfrm>
            <a:off x="533400" y="3390900"/>
            <a:ext cx="1143000" cy="990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522288" y="4789488"/>
            <a:ext cx="1143000" cy="9906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p:cNvSpPr txBox="1">
            <a:spLocks noChangeArrowheads="1"/>
          </p:cNvSpPr>
          <p:nvPr/>
        </p:nvSpPr>
        <p:spPr bwMode="auto">
          <a:xfrm>
            <a:off x="1828800" y="2286000"/>
            <a:ext cx="24384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a:t>
            </a:r>
            <a:r>
              <a:rPr lang="en-US" sz="2000" dirty="0"/>
              <a:t> - </a:t>
            </a:r>
            <a:r>
              <a:rPr lang="en-US" sz="1800" dirty="0"/>
              <a:t>Greater than 10%</a:t>
            </a:r>
          </a:p>
        </p:txBody>
      </p:sp>
      <p:sp>
        <p:nvSpPr>
          <p:cNvPr id="13" name="TextBox 12"/>
          <p:cNvSpPr txBox="1">
            <a:spLocks noChangeArrowheads="1"/>
          </p:cNvSpPr>
          <p:nvPr/>
        </p:nvSpPr>
        <p:spPr bwMode="auto">
          <a:xfrm>
            <a:off x="1828800" y="3702050"/>
            <a:ext cx="2286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a:t>
            </a:r>
            <a:r>
              <a:rPr lang="en-US" sz="2000" dirty="0"/>
              <a:t> –</a:t>
            </a:r>
            <a:r>
              <a:rPr lang="en-US" sz="1800" dirty="0"/>
              <a:t>Between 5%- 9%</a:t>
            </a:r>
          </a:p>
        </p:txBody>
      </p:sp>
      <p:sp>
        <p:nvSpPr>
          <p:cNvPr id="14" name="TextBox 13"/>
          <p:cNvSpPr txBox="1">
            <a:spLocks noChangeArrowheads="1"/>
          </p:cNvSpPr>
          <p:nvPr/>
        </p:nvSpPr>
        <p:spPr bwMode="auto">
          <a:xfrm>
            <a:off x="1839913" y="5103813"/>
            <a:ext cx="45720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Variance </a:t>
            </a:r>
            <a:r>
              <a:rPr lang="en-US" sz="2000" dirty="0"/>
              <a:t>+</a:t>
            </a:r>
            <a:r>
              <a:rPr lang="en-US" sz="1800" dirty="0"/>
              <a:t> or </a:t>
            </a:r>
            <a:r>
              <a:rPr lang="en-US" sz="2000" dirty="0"/>
              <a:t>–</a:t>
            </a:r>
            <a:r>
              <a:rPr lang="en-US" sz="1800" dirty="0"/>
              <a:t> </a:t>
            </a:r>
          </a:p>
          <a:p>
            <a:pPr eaLnBrk="1" hangingPunct="1"/>
            <a:r>
              <a:rPr lang="en-US" sz="1800" dirty="0"/>
              <a:t>Less than 5%</a:t>
            </a:r>
          </a:p>
        </p:txBody>
      </p:sp>
      <p:sp>
        <p:nvSpPr>
          <p:cNvPr id="7" name="Rounded Rectangle 6"/>
          <p:cNvSpPr/>
          <p:nvPr/>
        </p:nvSpPr>
        <p:spPr>
          <a:xfrm>
            <a:off x="304800" y="1676400"/>
            <a:ext cx="1524000" cy="43434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17" name="Table 16"/>
          <p:cNvGraphicFramePr>
            <a:graphicFrameLocks noGrp="1"/>
          </p:cNvGraphicFramePr>
          <p:nvPr/>
        </p:nvGraphicFramePr>
        <p:xfrm>
          <a:off x="4267200" y="2124075"/>
          <a:ext cx="4656138" cy="2581274"/>
        </p:xfrm>
        <a:graphic>
          <a:graphicData uri="http://schemas.openxmlformats.org/drawingml/2006/table">
            <a:tbl>
              <a:tblPr/>
              <a:tblGrid>
                <a:gridCol w="1295400"/>
                <a:gridCol w="1752600"/>
                <a:gridCol w="1608138"/>
              </a:tblGrid>
              <a:tr h="243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4</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5</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9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Category</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 Over/Under Spent</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Times New Roman" charset="0"/>
                          <a:ea typeface="ＭＳ Ｐゴシック" charset="0"/>
                          <a:cs typeface="Times New Roman" charset="0"/>
                        </a:rPr>
                        <a:t>Analysis</a:t>
                      </a: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Office and Technology</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Times New Roman" charset="0"/>
                          <a:ea typeface="ＭＳ Ｐゴシック" charset="0"/>
                          <a:cs typeface="Times New Roman" charset="0"/>
                        </a:rPr>
                        <a:t>- 6</a:t>
                      </a:r>
                      <a:r>
                        <a:rPr kumimoji="0" lang="en-US" sz="1600" b="0" i="0" u="none" strike="noStrike" cap="none" normalizeH="0" baseline="0" dirty="0">
                          <a:ln>
                            <a:noFill/>
                          </a:ln>
                          <a:solidFill>
                            <a:srgbClr val="FF0000"/>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- 6</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1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Utilities</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Times New Roman" charset="0"/>
                          <a:ea typeface="ＭＳ Ｐゴシック" charset="0"/>
                          <a:cs typeface="Times New Roman" charset="0"/>
                        </a:rPr>
                        <a:t>- 2</a:t>
                      </a:r>
                      <a:r>
                        <a:rPr kumimoji="0" lang="en-US" sz="1600" b="0" i="0" u="none" strike="noStrike" cap="none" normalizeH="0" baseline="0" dirty="0">
                          <a:ln>
                            <a:noFill/>
                          </a:ln>
                          <a:solidFill>
                            <a:srgbClr val="FF0000"/>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- 2</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endParaRP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893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Liturgical and Sacramental</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10</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ea typeface="ＭＳ Ｐゴシック" charset="0"/>
                          <a:cs typeface="Times New Roman" charset="0"/>
                        </a:rPr>
                        <a:t>10</a:t>
                      </a:r>
                      <a:r>
                        <a:rPr kumimoji="0" lang="en-US" sz="1600" b="0" i="0" u="none" strike="noStrike" cap="none" normalizeH="0" baseline="0" dirty="0">
                          <a:ln>
                            <a:noFill/>
                          </a:ln>
                          <a:solidFill>
                            <a:schemeClr val="tx1"/>
                          </a:solidFill>
                          <a:effectLst/>
                          <a:latin typeface="Times New Roman" charset="0"/>
                          <a:ea typeface="ＭＳ Ｐゴシック" charset="0"/>
                          <a:cs typeface="Times New Roman" charset="0"/>
                        </a:rPr>
                        <a:t>%</a:t>
                      </a:r>
                    </a:p>
                  </a:txBody>
                  <a:tcPr marL="68578" marR="6857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 name="Oval 17"/>
          <p:cNvSpPr/>
          <p:nvPr/>
        </p:nvSpPr>
        <p:spPr>
          <a:xfrm>
            <a:off x="8534400" y="4267200"/>
            <a:ext cx="315913" cy="2730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Oval 18"/>
          <p:cNvSpPr/>
          <p:nvPr/>
        </p:nvSpPr>
        <p:spPr>
          <a:xfrm>
            <a:off x="8534400" y="3048000"/>
            <a:ext cx="315913" cy="2730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Oval 19"/>
          <p:cNvSpPr/>
          <p:nvPr/>
        </p:nvSpPr>
        <p:spPr>
          <a:xfrm flipV="1">
            <a:off x="8534400" y="3657600"/>
            <a:ext cx="315913" cy="3048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1983219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0-#ppt_h/2"/>
                                          </p:val>
                                        </p:tav>
                                        <p:tav tm="100000">
                                          <p:val>
                                            <p:strVal val="#ppt_y"/>
                                          </p:val>
                                        </p:tav>
                                      </p:tavLst>
                                    </p:anim>
                                  </p:childTnLst>
                                </p:cTn>
                              </p:par>
                              <p:par>
                                <p:cTn id="33" presetID="26"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80">
                                          <p:stCondLst>
                                            <p:cond delay="0"/>
                                          </p:stCondLst>
                                        </p:cTn>
                                        <p:tgtEl>
                                          <p:spTgt spid="7"/>
                                        </p:tgtEl>
                                      </p:cBhvr>
                                    </p:animEffect>
                                    <p:anim calcmode="lin" valueType="num">
                                      <p:cBhvr>
                                        <p:cTn id="3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gtEl>
                                      </p:cBhvr>
                                      <p:to x="100000" y="60000"/>
                                    </p:animScale>
                                    <p:animScale>
                                      <p:cBhvr>
                                        <p:cTn id="42" dur="166" decel="50000">
                                          <p:stCondLst>
                                            <p:cond delay="676"/>
                                          </p:stCondLst>
                                        </p:cTn>
                                        <p:tgtEl>
                                          <p:spTgt spid="7"/>
                                        </p:tgtEl>
                                      </p:cBhvr>
                                      <p:to x="100000" y="100000"/>
                                    </p:animScale>
                                    <p:animScale>
                                      <p:cBhvr>
                                        <p:cTn id="43" dur="26">
                                          <p:stCondLst>
                                            <p:cond delay="1312"/>
                                          </p:stCondLst>
                                        </p:cTn>
                                        <p:tgtEl>
                                          <p:spTgt spid="7"/>
                                        </p:tgtEl>
                                      </p:cBhvr>
                                      <p:to x="100000" y="80000"/>
                                    </p:animScale>
                                    <p:animScale>
                                      <p:cBhvr>
                                        <p:cTn id="44" dur="166" decel="50000">
                                          <p:stCondLst>
                                            <p:cond delay="1338"/>
                                          </p:stCondLst>
                                        </p:cTn>
                                        <p:tgtEl>
                                          <p:spTgt spid="7"/>
                                        </p:tgtEl>
                                      </p:cBhvr>
                                      <p:to x="100000" y="100000"/>
                                    </p:animScale>
                                    <p:animScale>
                                      <p:cBhvr>
                                        <p:cTn id="45" dur="26">
                                          <p:stCondLst>
                                            <p:cond delay="1642"/>
                                          </p:stCondLst>
                                        </p:cTn>
                                        <p:tgtEl>
                                          <p:spTgt spid="7"/>
                                        </p:tgtEl>
                                      </p:cBhvr>
                                      <p:to x="100000" y="90000"/>
                                    </p:animScale>
                                    <p:animScale>
                                      <p:cBhvr>
                                        <p:cTn id="46" dur="166" decel="50000">
                                          <p:stCondLst>
                                            <p:cond delay="1668"/>
                                          </p:stCondLst>
                                        </p:cTn>
                                        <p:tgtEl>
                                          <p:spTgt spid="7"/>
                                        </p:tgtEl>
                                      </p:cBhvr>
                                      <p:to x="100000" y="100000"/>
                                    </p:animScale>
                                    <p:animScale>
                                      <p:cBhvr>
                                        <p:cTn id="47" dur="26">
                                          <p:stCondLst>
                                            <p:cond delay="1808"/>
                                          </p:stCondLst>
                                        </p:cTn>
                                        <p:tgtEl>
                                          <p:spTgt spid="7"/>
                                        </p:tgtEl>
                                      </p:cBhvr>
                                      <p:to x="100000" y="95000"/>
                                    </p:animScale>
                                    <p:animScale>
                                      <p:cBhvr>
                                        <p:cTn id="48" dur="166" decel="50000">
                                          <p:stCondLst>
                                            <p:cond delay="1834"/>
                                          </p:stCondLst>
                                        </p:cTn>
                                        <p:tgtEl>
                                          <p:spTgt spid="7"/>
                                        </p:tgtEl>
                                      </p:cBhvr>
                                      <p:to x="100000" y="100000"/>
                                    </p:animScale>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par>
                          <p:cTn id="54" fill="hold" nodeType="afterGroup">
                            <p:stCondLst>
                              <p:cond delay="500"/>
                            </p:stCondLst>
                            <p:childTnLst>
                              <p:par>
                                <p:cTn id="55" presetID="2" presetClass="entr" presetSubtype="8"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000" fill="hold"/>
                                        <p:tgtEl>
                                          <p:spTgt spid="18"/>
                                        </p:tgtEl>
                                        <p:attrNameLst>
                                          <p:attrName>ppt_x</p:attrName>
                                        </p:attrNameLst>
                                      </p:cBhvr>
                                      <p:tavLst>
                                        <p:tav tm="0">
                                          <p:val>
                                            <p:strVal val="0-#ppt_w/2"/>
                                          </p:val>
                                        </p:tav>
                                        <p:tav tm="100000">
                                          <p:val>
                                            <p:strVal val="#ppt_x"/>
                                          </p:val>
                                        </p:tav>
                                      </p:tavLst>
                                    </p:anim>
                                    <p:anim calcmode="lin" valueType="num">
                                      <p:cBhvr additive="base">
                                        <p:cTn id="58" dur="2000" fill="hold"/>
                                        <p:tgtEl>
                                          <p:spTgt spid="18"/>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2500"/>
                            </p:stCondLst>
                            <p:childTnLst>
                              <p:par>
                                <p:cTn id="60" presetID="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2000" fill="hold"/>
                                        <p:tgtEl>
                                          <p:spTgt spid="19"/>
                                        </p:tgtEl>
                                        <p:attrNameLst>
                                          <p:attrName>ppt_x</p:attrName>
                                        </p:attrNameLst>
                                      </p:cBhvr>
                                      <p:tavLst>
                                        <p:tav tm="0">
                                          <p:val>
                                            <p:strVal val="0-#ppt_w/2"/>
                                          </p:val>
                                        </p:tav>
                                        <p:tav tm="100000">
                                          <p:val>
                                            <p:strVal val="#ppt_x"/>
                                          </p:val>
                                        </p:tav>
                                      </p:tavLst>
                                    </p:anim>
                                    <p:anim calcmode="lin" valueType="num">
                                      <p:cBhvr additive="base">
                                        <p:cTn id="63" dur="2000" fill="hold"/>
                                        <p:tgtEl>
                                          <p:spTgt spid="19"/>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4500"/>
                            </p:stCondLst>
                            <p:childTnLst>
                              <p:par>
                                <p:cTn id="65" presetID="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2000" fill="hold"/>
                                        <p:tgtEl>
                                          <p:spTgt spid="20"/>
                                        </p:tgtEl>
                                        <p:attrNameLst>
                                          <p:attrName>ppt_x</p:attrName>
                                        </p:attrNameLst>
                                      </p:cBhvr>
                                      <p:tavLst>
                                        <p:tav tm="0">
                                          <p:val>
                                            <p:strVal val="0-#ppt_w/2"/>
                                          </p:val>
                                        </p:tav>
                                        <p:tav tm="100000">
                                          <p:val>
                                            <p:strVal val="#ppt_x"/>
                                          </p:val>
                                        </p:tav>
                                      </p:tavLst>
                                    </p:anim>
                                    <p:anim calcmode="lin" valueType="num">
                                      <p:cBhvr additive="base">
                                        <p:cTn id="68" dur="2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6" grpId="0"/>
      <p:bldP spid="13" grpId="0"/>
      <p:bldP spid="14" grpId="0"/>
      <p:bldP spid="7" grpId="0" animBg="1"/>
      <p:bldP spid="18" grpId="0" animBg="1"/>
      <p:bldP spid="19" grpId="0" animBg="1"/>
      <p:bldP spid="2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457200" y="152400"/>
            <a:ext cx="8229600" cy="1143000"/>
          </a:xfrm>
        </p:spPr>
        <p:txBody>
          <a:bodyPr/>
          <a:lstStyle/>
          <a:p>
            <a:r>
              <a:rPr lang="en-US" dirty="0">
                <a:latin typeface="Rockwell" charset="0"/>
              </a:rPr>
              <a:t>Variance Analysis Status Reporting</a:t>
            </a:r>
          </a:p>
        </p:txBody>
      </p:sp>
      <p:sp>
        <p:nvSpPr>
          <p:cNvPr id="47107" name="Content Placeholder 2"/>
          <p:cNvSpPr>
            <a:spLocks noGrp="1"/>
          </p:cNvSpPr>
          <p:nvPr>
            <p:ph idx="1"/>
          </p:nvPr>
        </p:nvSpPr>
        <p:spPr>
          <a:xfrm>
            <a:off x="533400" y="1524000"/>
            <a:ext cx="8229600" cy="4525963"/>
          </a:xfrm>
        </p:spPr>
        <p:txBody>
          <a:bodyPr/>
          <a:lstStyle/>
          <a:p>
            <a:pPr>
              <a:buFontTx/>
              <a:buChar char="•"/>
              <a:defRPr/>
            </a:pPr>
            <a:r>
              <a:rPr lang="en-US" sz="2400" b="1" kern="0" dirty="0" smtClean="0">
                <a:solidFill>
                  <a:srgbClr val="000000"/>
                </a:solidFill>
                <a:latin typeface="Times New Roman"/>
                <a:ea typeface="+mn-ea"/>
                <a:cs typeface="Times New Roman" pitchFamily="18" charset="0"/>
              </a:rPr>
              <a:t>Budget line items are scored against a "stoplight" rating scale and are assigned a red, yellow, or green rating </a:t>
            </a:r>
            <a:endParaRPr lang="en-US" sz="2400" b="1" kern="0" dirty="0">
              <a:solidFill>
                <a:srgbClr val="000000"/>
              </a:solidFill>
              <a:latin typeface="Times New Roman"/>
              <a:ea typeface="+mn-ea"/>
              <a:cs typeface="Times New Roman" pitchFamily="18" charset="0"/>
            </a:endParaRPr>
          </a:p>
          <a:p>
            <a:pPr marL="0" indent="0">
              <a:buFont typeface="Arial" charset="0"/>
              <a:buNone/>
              <a:defRPr/>
            </a:pPr>
            <a:endParaRPr lang="en-US" sz="2000" b="1" kern="0" dirty="0" smtClean="0">
              <a:solidFill>
                <a:srgbClr val="000000"/>
              </a:solidFill>
              <a:latin typeface="Arial" charset="0"/>
              <a:ea typeface="+mn-ea"/>
              <a:cs typeface="Arial" charset="0"/>
            </a:endParaRPr>
          </a:p>
          <a:p>
            <a:pPr>
              <a:buFontTx/>
              <a:buChar char="•"/>
              <a:defRPr/>
            </a:pPr>
            <a:r>
              <a:rPr lang="en-US" sz="2000" kern="0" dirty="0" smtClean="0">
                <a:solidFill>
                  <a:srgbClr val="000000"/>
                </a:solidFill>
                <a:latin typeface="Times New Roman"/>
                <a:ea typeface="+mn-ea"/>
                <a:cs typeface="Times New Roman" pitchFamily="18" charset="0"/>
              </a:rPr>
              <a:t>The ratings may be interpreted as follows:</a:t>
            </a:r>
            <a:endParaRPr lang="en-US" sz="2000" kern="0" dirty="0" smtClean="0">
              <a:solidFill>
                <a:srgbClr val="000000"/>
              </a:solidFill>
              <a:latin typeface="Arial" charset="0"/>
              <a:ea typeface="+mn-ea"/>
              <a:cs typeface="Times New Roman" pitchFamily="18" charset="0"/>
            </a:endParaRPr>
          </a:p>
          <a:p>
            <a:pPr lvl="1">
              <a:buFontTx/>
              <a:buChar char="–"/>
              <a:defRPr/>
            </a:pPr>
            <a:r>
              <a:rPr lang="en-US" sz="2000" b="1" kern="0" dirty="0" smtClean="0">
                <a:solidFill>
                  <a:srgbClr val="FF3300"/>
                </a:solidFill>
                <a:latin typeface="Times New Roman"/>
                <a:ea typeface="+mn-ea"/>
                <a:cs typeface="Times New Roman" pitchFamily="18" charset="0"/>
              </a:rPr>
              <a:t>Red</a:t>
            </a:r>
            <a:r>
              <a:rPr lang="en-US" sz="2000" b="1" kern="0" dirty="0" smtClean="0">
                <a:solidFill>
                  <a:srgbClr val="000000"/>
                </a:solidFill>
                <a:latin typeface="Times New Roman"/>
                <a:ea typeface="+mn-ea"/>
                <a:cs typeface="Times New Roman" pitchFamily="18" charset="0"/>
              </a:rPr>
              <a:t>:</a:t>
            </a:r>
            <a:r>
              <a:rPr lang="en-US" sz="2000" kern="0" dirty="0" smtClean="0">
                <a:solidFill>
                  <a:srgbClr val="000000"/>
                </a:solidFill>
                <a:latin typeface="Times New Roman"/>
                <a:ea typeface="+mn-ea"/>
                <a:cs typeface="Times New Roman" pitchFamily="18" charset="0"/>
              </a:rPr>
              <a:t>  Status information suggests that there may be significant issues that could impact the ability to deliver on budget</a:t>
            </a:r>
          </a:p>
          <a:p>
            <a:pPr lvl="1">
              <a:buFontTx/>
              <a:buChar char="–"/>
              <a:defRPr/>
            </a:pPr>
            <a:r>
              <a:rPr lang="en-US" sz="2000" b="1" kern="0" dirty="0" smtClean="0">
                <a:solidFill>
                  <a:srgbClr val="FFFF00"/>
                </a:solidFill>
                <a:latin typeface="Times New Roman"/>
                <a:ea typeface="+mn-ea"/>
                <a:cs typeface="Times New Roman" pitchFamily="18" charset="0"/>
              </a:rPr>
              <a:t>Yellow</a:t>
            </a:r>
            <a:r>
              <a:rPr lang="en-US" sz="2000" b="1" kern="0" dirty="0" smtClean="0">
                <a:solidFill>
                  <a:srgbClr val="000000"/>
                </a:solidFill>
                <a:latin typeface="Times New Roman"/>
                <a:ea typeface="+mn-ea"/>
                <a:cs typeface="Times New Roman" pitchFamily="18" charset="0"/>
              </a:rPr>
              <a:t>:</a:t>
            </a:r>
            <a:r>
              <a:rPr lang="en-US" sz="2000" kern="0" dirty="0" smtClean="0">
                <a:solidFill>
                  <a:srgbClr val="000000"/>
                </a:solidFill>
                <a:latin typeface="Times New Roman"/>
                <a:ea typeface="+mn-ea"/>
                <a:cs typeface="Times New Roman" pitchFamily="18" charset="0"/>
              </a:rPr>
              <a:t>  Status information suggests that there may be issues that, if not addressed immediately, could impact the ability to deliver the project on budget</a:t>
            </a:r>
            <a:endParaRPr lang="en-US" sz="2000" kern="0" dirty="0" smtClean="0">
              <a:solidFill>
                <a:srgbClr val="000000"/>
              </a:solidFill>
              <a:latin typeface="Arial" charset="0"/>
              <a:ea typeface="+mn-ea"/>
              <a:cs typeface="Times New Roman" pitchFamily="18" charset="0"/>
            </a:endParaRPr>
          </a:p>
          <a:p>
            <a:pPr lvl="1">
              <a:buFontTx/>
              <a:buChar char="–"/>
              <a:defRPr/>
            </a:pPr>
            <a:r>
              <a:rPr lang="en-US" sz="2000" b="1" kern="0" dirty="0" smtClean="0">
                <a:solidFill>
                  <a:srgbClr val="009900"/>
                </a:solidFill>
                <a:latin typeface="Times New Roman"/>
                <a:ea typeface="+mn-ea"/>
                <a:cs typeface="Times New Roman" pitchFamily="18" charset="0"/>
              </a:rPr>
              <a:t>Green:</a:t>
            </a:r>
            <a:r>
              <a:rPr lang="en-US" sz="2000" kern="0" dirty="0" smtClean="0">
                <a:solidFill>
                  <a:srgbClr val="000000"/>
                </a:solidFill>
                <a:latin typeface="Times New Roman"/>
                <a:ea typeface="+mn-ea"/>
                <a:cs typeface="Times New Roman" pitchFamily="18" charset="0"/>
              </a:rPr>
              <a:t>  The budget line item is progressing according to plan and there is no indication that the budget be over/under. </a:t>
            </a:r>
            <a:endParaRPr lang="en-US" sz="2000" kern="0" dirty="0" smtClean="0">
              <a:solidFill>
                <a:srgbClr val="000000"/>
              </a:solidFill>
              <a:latin typeface="Times New Roman"/>
              <a:ea typeface="+mn-ea"/>
            </a:endParaRPr>
          </a:p>
          <a:p>
            <a:pPr indent="-285750">
              <a:lnSpc>
                <a:spcPct val="90000"/>
              </a:lnSpc>
              <a:buClr>
                <a:schemeClr val="tx1"/>
              </a:buClr>
              <a:defRPr/>
            </a:pPr>
            <a:endParaRPr lang="en-US" sz="1400" dirty="0" smtClean="0">
              <a:latin typeface="Rockwell"/>
              <a:ea typeface="+mn-ea"/>
              <a:cs typeface="+mn-cs"/>
            </a:endParaRPr>
          </a:p>
        </p:txBody>
      </p:sp>
      <p:sp>
        <p:nvSpPr>
          <p:cNvPr id="7270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C18DF3-D6EE-3046-B9F9-2CD0D931BD12}" type="slidenum">
              <a:rPr lang="en-US" sz="1200">
                <a:latin typeface="Times New Roman" charset="0"/>
                <a:cs typeface="Times New Roman" charset="0"/>
              </a:rPr>
              <a:pPr eaLnBrk="1" hangingPunct="1"/>
              <a:t>69</a:t>
            </a:fld>
            <a:endParaRPr lang="en-US" sz="1200" dirty="0">
              <a:latin typeface="Times New Roman" charset="0"/>
              <a:cs typeface="Times New Roman" charset="0"/>
            </a:endParaRPr>
          </a:p>
        </p:txBody>
      </p:sp>
      <p:pic>
        <p:nvPicPr>
          <p:cNvPr id="583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200400"/>
            <a:ext cx="693738" cy="19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125768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4000" dirty="0">
                <a:latin typeface="Rockwell" charset="0"/>
              </a:rPr>
              <a:t>Budget Basics</a:t>
            </a:r>
          </a:p>
        </p:txBody>
      </p:sp>
      <p:sp>
        <p:nvSpPr>
          <p:cNvPr id="15363" name="Content Placeholder 2"/>
          <p:cNvSpPr>
            <a:spLocks noGrp="1"/>
          </p:cNvSpPr>
          <p:nvPr>
            <p:ph idx="1"/>
          </p:nvPr>
        </p:nvSpPr>
        <p:spPr>
          <a:xfrm>
            <a:off x="304800" y="1371600"/>
            <a:ext cx="8458200" cy="4525963"/>
          </a:xfrm>
        </p:spPr>
        <p:txBody>
          <a:bodyPr/>
          <a:lstStyle/>
          <a:p>
            <a:r>
              <a:rPr lang="en-US" sz="3600" dirty="0">
                <a:latin typeface="Rockwell" charset="0"/>
              </a:rPr>
              <a:t>It is all about </a:t>
            </a:r>
            <a:r>
              <a:rPr lang="en-US" sz="3600" b="1" dirty="0">
                <a:latin typeface="Rockwell" charset="0"/>
              </a:rPr>
              <a:t>priorities</a:t>
            </a:r>
          </a:p>
          <a:p>
            <a:endParaRPr lang="en-US" sz="3600" dirty="0" smtClean="0">
              <a:latin typeface="Rockwell" charset="0"/>
            </a:endParaRPr>
          </a:p>
          <a:p>
            <a:r>
              <a:rPr lang="en-US" sz="3600" dirty="0" smtClean="0">
                <a:latin typeface="Rockwell" charset="0"/>
              </a:rPr>
              <a:t>A </a:t>
            </a:r>
            <a:r>
              <a:rPr lang="ja-JP" altLang="en-US" sz="3600" dirty="0">
                <a:latin typeface="Rockwell" charset="0"/>
              </a:rPr>
              <a:t>“</a:t>
            </a:r>
            <a:r>
              <a:rPr lang="en-US" altLang="ja-JP" sz="3600" dirty="0">
                <a:latin typeface="Rockwell" charset="0"/>
              </a:rPr>
              <a:t>road map</a:t>
            </a:r>
            <a:r>
              <a:rPr lang="ja-JP" altLang="en-US" sz="3600" dirty="0">
                <a:latin typeface="Rockwell" charset="0"/>
              </a:rPr>
              <a:t>”</a:t>
            </a:r>
            <a:r>
              <a:rPr lang="en-US" altLang="ja-JP" sz="3600" dirty="0">
                <a:latin typeface="Rockwell" charset="0"/>
              </a:rPr>
              <a:t> to help you get from where you are to where you are going.</a:t>
            </a:r>
          </a:p>
          <a:p>
            <a:endParaRPr lang="en-US" sz="3600" dirty="0" smtClean="0">
              <a:latin typeface="Rockwell" charset="0"/>
            </a:endParaRPr>
          </a:p>
          <a:p>
            <a:r>
              <a:rPr lang="en-US" sz="3600" dirty="0" smtClean="0">
                <a:latin typeface="Rockwell" charset="0"/>
              </a:rPr>
              <a:t>Makes </a:t>
            </a:r>
            <a:r>
              <a:rPr lang="ja-JP" altLang="en-US" sz="3600" dirty="0">
                <a:latin typeface="Rockwell" charset="0"/>
              </a:rPr>
              <a:t>“</a:t>
            </a:r>
            <a:r>
              <a:rPr lang="en-US" altLang="ja-JP" sz="3600" dirty="0">
                <a:latin typeface="Rockwell" charset="0"/>
              </a:rPr>
              <a:t>limits</a:t>
            </a:r>
            <a:r>
              <a:rPr lang="ja-JP" altLang="en-US" sz="3600" dirty="0">
                <a:latin typeface="Rockwell" charset="0"/>
              </a:rPr>
              <a:t>”</a:t>
            </a:r>
            <a:r>
              <a:rPr lang="en-US" altLang="ja-JP" sz="3600" dirty="0">
                <a:latin typeface="Rockwell" charset="0"/>
              </a:rPr>
              <a:t> clear.</a:t>
            </a:r>
          </a:p>
          <a:p>
            <a:pPr marL="0" indent="0">
              <a:buNone/>
            </a:pPr>
            <a:endParaRPr lang="en-US" dirty="0">
              <a:latin typeface="Rockwell" charset="0"/>
            </a:endParaRPr>
          </a:p>
          <a:p>
            <a:endParaRPr lang="en-US" dirty="0">
              <a:latin typeface="Rockwell" charset="0"/>
            </a:endParaRPr>
          </a:p>
          <a:p>
            <a:endParaRPr lang="en-US" dirty="0">
              <a:latin typeface="Rockwell" charset="0"/>
            </a:endParaRPr>
          </a:p>
          <a:p>
            <a:endParaRPr lang="en-US" dirty="0">
              <a:latin typeface="Rockwell" charset="0"/>
            </a:endParaRPr>
          </a:p>
        </p:txBody>
      </p:sp>
      <p:sp>
        <p:nvSpPr>
          <p:cNvPr id="2457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93CAC9-58A1-B14A-811E-2A9721944DEA}" type="slidenum">
              <a:rPr lang="en-US" sz="1200">
                <a:latin typeface="Times New Roman" charset="0"/>
                <a:cs typeface="Times New Roman" charset="0"/>
              </a:rPr>
              <a:pPr eaLnBrk="1" hangingPunct="1"/>
              <a:t>7</a:t>
            </a:fld>
            <a:endParaRPr lang="en-US" sz="1200" dirty="0">
              <a:latin typeface="Times New Roman" charset="0"/>
              <a:cs typeface="Times New Roman" charset="0"/>
            </a:endParaRPr>
          </a:p>
        </p:txBody>
      </p:sp>
      <p:pic>
        <p:nvPicPr>
          <p:cNvPr id="7" name="Picture 6" descr="IMG_416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4267200"/>
            <a:ext cx="2421541" cy="1816156"/>
          </a:xfrm>
          <a:prstGeom prst="rect">
            <a:avLst/>
          </a:prstGeom>
        </p:spPr>
      </p:pic>
    </p:spTree>
    <p:extLst>
      <p:ext uri="{BB962C8B-B14F-4D97-AF65-F5344CB8AC3E}">
        <p14:creationId xmlns:p14="http://schemas.microsoft.com/office/powerpoint/2010/main" val="2721640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heel(1)">
                                      <p:cBhvr>
                                        <p:cTn id="7" dur="2000"/>
                                        <p:tgtEl>
                                          <p:spTgt spid="15363">
                                            <p:txEl>
                                              <p:pRg st="0" end="0"/>
                                            </p:txEl>
                                          </p:spTgt>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15363">
                                            <p:txEl>
                                              <p:pRg st="2" end="2"/>
                                            </p:txEl>
                                          </p:spTgt>
                                        </p:tgtEl>
                                        <p:attrNameLst>
                                          <p:attrName>style.visibility</p:attrName>
                                        </p:attrNameLst>
                                      </p:cBhvr>
                                      <p:to>
                                        <p:strVal val="visible"/>
                                      </p:to>
                                    </p:set>
                                    <p:animEffect transition="in" filter="wheel(1)">
                                      <p:cBhvr>
                                        <p:cTn id="11" dur="2000"/>
                                        <p:tgtEl>
                                          <p:spTgt spid="15363">
                                            <p:txEl>
                                              <p:pRg st="2" end="2"/>
                                            </p:txEl>
                                          </p:spTgt>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15363">
                                            <p:txEl>
                                              <p:pRg st="4" end="4"/>
                                            </p:txEl>
                                          </p:spTgt>
                                        </p:tgtEl>
                                        <p:attrNameLst>
                                          <p:attrName>style.visibility</p:attrName>
                                        </p:attrNameLst>
                                      </p:cBhvr>
                                      <p:to>
                                        <p:strVal val="visible"/>
                                      </p:to>
                                    </p:set>
                                    <p:animEffect transition="in" filter="wheel(1)">
                                      <p:cBhvr>
                                        <p:cTn id="15" dur="20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a:latin typeface="Rockwell" charset="0"/>
              </a:rPr>
              <a:t>Analysis</a:t>
            </a:r>
          </a:p>
        </p:txBody>
      </p:sp>
      <p:sp>
        <p:nvSpPr>
          <p:cNvPr id="3" name="Content Placeholder 2"/>
          <p:cNvSpPr>
            <a:spLocks noGrp="1"/>
          </p:cNvSpPr>
          <p:nvPr>
            <p:ph idx="1"/>
          </p:nvPr>
        </p:nvSpPr>
        <p:spPr/>
        <p:txBody>
          <a:bodyPr/>
          <a:lstStyle/>
          <a:p>
            <a:r>
              <a:rPr lang="en-US" sz="4400">
                <a:latin typeface="Rockwell" charset="0"/>
              </a:rPr>
              <a:t>Q = Question</a:t>
            </a:r>
          </a:p>
          <a:p>
            <a:r>
              <a:rPr lang="en-US" sz="4400">
                <a:latin typeface="Rockwell" charset="0"/>
              </a:rPr>
              <a:t>U = Understand</a:t>
            </a:r>
          </a:p>
          <a:p>
            <a:r>
              <a:rPr lang="en-US" sz="4400">
                <a:latin typeface="Rockwell" charset="0"/>
              </a:rPr>
              <a:t>E = Evaluate</a:t>
            </a:r>
          </a:p>
          <a:p>
            <a:r>
              <a:rPr lang="en-US" sz="4400">
                <a:latin typeface="Rockwell" charset="0"/>
              </a:rPr>
              <a:t>S = Solve</a:t>
            </a:r>
          </a:p>
          <a:p>
            <a:r>
              <a:rPr lang="en-US" sz="4400">
                <a:latin typeface="Rockwell" charset="0"/>
              </a:rPr>
              <a:t>T = Track</a:t>
            </a:r>
          </a:p>
          <a:p>
            <a:endParaRPr lang="en-US">
              <a:latin typeface="Rockwell" charset="0"/>
            </a:endParaRPr>
          </a:p>
        </p:txBody>
      </p:sp>
      <p:sp>
        <p:nvSpPr>
          <p:cNvPr id="6451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2D33ED-B95B-4D4B-A99D-64B4AC755DF9}" type="slidenum">
              <a:rPr lang="en-US" sz="1200">
                <a:latin typeface="Times New Roman" charset="0"/>
                <a:cs typeface="Times New Roman" charset="0"/>
              </a:rPr>
              <a:pPr eaLnBrk="1" hangingPunct="1"/>
              <a:t>70</a:t>
            </a:fld>
            <a:endParaRPr lang="en-US" sz="1200">
              <a:latin typeface="Times New Roman" charset="0"/>
              <a:cs typeface="Times New Roman" charset="0"/>
            </a:endParaRPr>
          </a:p>
        </p:txBody>
      </p:sp>
      <p:pic>
        <p:nvPicPr>
          <p:cNvPr id="64516" name="Picture 5" descr="MD00208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312102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1387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a:latin typeface="Rockwell" charset="0"/>
              </a:rPr>
              <a:t>Course of Action Questions</a:t>
            </a:r>
          </a:p>
        </p:txBody>
      </p:sp>
      <p:sp>
        <p:nvSpPr>
          <p:cNvPr id="3" name="Content Placeholder 2"/>
          <p:cNvSpPr>
            <a:spLocks noGrp="1"/>
          </p:cNvSpPr>
          <p:nvPr>
            <p:ph idx="1"/>
          </p:nvPr>
        </p:nvSpPr>
        <p:spPr>
          <a:xfrm>
            <a:off x="304800" y="1295400"/>
            <a:ext cx="7620000" cy="4800600"/>
          </a:xfrm>
        </p:spPr>
        <p:txBody>
          <a:bodyPr/>
          <a:lstStyle/>
          <a:p>
            <a:pPr marL="514350" indent="-514350">
              <a:buFont typeface="Arial" charset="0"/>
              <a:buAutoNum type="arabicPeriod"/>
              <a:defRPr/>
            </a:pPr>
            <a:r>
              <a:rPr lang="en-US" sz="2400" dirty="0" smtClean="0"/>
              <a:t>What </a:t>
            </a:r>
            <a:r>
              <a:rPr lang="en-US" sz="2400" dirty="0"/>
              <a:t>impact does this challenge have on the overall budget?</a:t>
            </a:r>
          </a:p>
          <a:p>
            <a:pPr marL="514350" indent="-514350">
              <a:buFont typeface="Arial" charset="0"/>
              <a:buAutoNum type="arabicPeriod"/>
              <a:defRPr/>
            </a:pPr>
            <a:r>
              <a:rPr lang="en-US" sz="2400" dirty="0" smtClean="0"/>
              <a:t>Which </a:t>
            </a:r>
            <a:r>
              <a:rPr lang="en-US" sz="2400" dirty="0"/>
              <a:t>stakeholders need to be involved in the solution</a:t>
            </a:r>
            <a:r>
              <a:rPr lang="en-US" sz="2400" dirty="0" smtClean="0"/>
              <a:t>?</a:t>
            </a:r>
          </a:p>
          <a:p>
            <a:pPr marL="514350" indent="-514350">
              <a:buFont typeface="Arial" charset="0"/>
              <a:buAutoNum type="arabicPeriod"/>
              <a:defRPr/>
            </a:pPr>
            <a:r>
              <a:rPr lang="en-US" sz="2400" dirty="0" smtClean="0"/>
              <a:t>How </a:t>
            </a:r>
            <a:r>
              <a:rPr lang="en-US" sz="2400" dirty="0"/>
              <a:t>quickly do we need to implement a solution (immediately, zero to three months, six months to one year, long term)</a:t>
            </a:r>
            <a:r>
              <a:rPr lang="en-US" sz="2400" dirty="0" smtClean="0"/>
              <a:t>?</a:t>
            </a:r>
          </a:p>
          <a:p>
            <a:pPr marL="514350" indent="-514350">
              <a:buFont typeface="Arial" charset="0"/>
              <a:buAutoNum type="arabicPeriod"/>
              <a:defRPr/>
            </a:pPr>
            <a:r>
              <a:rPr lang="en-US" sz="2400" dirty="0" smtClean="0"/>
              <a:t>What </a:t>
            </a:r>
            <a:r>
              <a:rPr lang="en-US" sz="2400" dirty="0"/>
              <a:t>are the alternative options available to implement</a:t>
            </a:r>
            <a:r>
              <a:rPr lang="en-US" sz="2400" dirty="0" smtClean="0"/>
              <a:t>?</a:t>
            </a:r>
          </a:p>
          <a:p>
            <a:pPr marL="514350" indent="-514350">
              <a:buFont typeface="Arial" charset="0"/>
              <a:buAutoNum type="arabicPeriod"/>
              <a:defRPr/>
            </a:pPr>
            <a:r>
              <a:rPr lang="en-US" sz="2400" dirty="0" smtClean="0"/>
              <a:t>What </a:t>
            </a:r>
            <a:r>
              <a:rPr lang="en-US" sz="2400" dirty="0"/>
              <a:t>are the risks to the success of the solution? How can we mitigate these risks?</a:t>
            </a:r>
          </a:p>
          <a:p>
            <a:pPr marL="0" indent="0">
              <a:buFont typeface="Arial" charset="0"/>
              <a:buNone/>
              <a:defRPr/>
            </a:pPr>
            <a:endParaRPr lang="en-US" sz="2400" dirty="0"/>
          </a:p>
        </p:txBody>
      </p:sp>
      <p:sp>
        <p:nvSpPr>
          <p:cNvPr id="6553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51D6FE-B61F-9242-B2FA-35FAB70EB5D1}" type="slidenum">
              <a:rPr lang="en-US" sz="1200">
                <a:latin typeface="Times New Roman" charset="0"/>
                <a:cs typeface="Times New Roman" charset="0"/>
              </a:rPr>
              <a:pPr eaLnBrk="1" hangingPunct="1"/>
              <a:t>71</a:t>
            </a:fld>
            <a:endParaRPr lang="en-US" sz="1200">
              <a:latin typeface="Times New Roman" charset="0"/>
              <a:cs typeface="Times New Roman" charset="0"/>
            </a:endParaRPr>
          </a:p>
        </p:txBody>
      </p:sp>
      <p:pic>
        <p:nvPicPr>
          <p:cNvPr id="65540" name="Picture 4" descr="574372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4913" y="3810000"/>
            <a:ext cx="1555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40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atin typeface="Rockwell" charset="0"/>
              </a:rPr>
              <a:t>Reprogramming/Reallocation</a:t>
            </a:r>
          </a:p>
        </p:txBody>
      </p:sp>
      <p:sp>
        <p:nvSpPr>
          <p:cNvPr id="3" name="Content Placeholder 2"/>
          <p:cNvSpPr>
            <a:spLocks noGrp="1"/>
          </p:cNvSpPr>
          <p:nvPr>
            <p:ph idx="1"/>
          </p:nvPr>
        </p:nvSpPr>
        <p:spPr/>
        <p:txBody>
          <a:bodyPr/>
          <a:lstStyle/>
          <a:p>
            <a:pPr>
              <a:defRPr/>
            </a:pPr>
            <a:r>
              <a:rPr lang="en-US" dirty="0"/>
              <a:t>A</a:t>
            </a:r>
            <a:r>
              <a:rPr lang="en-US" dirty="0" smtClean="0"/>
              <a:t>djustments </a:t>
            </a:r>
            <a:r>
              <a:rPr lang="en-US" dirty="0"/>
              <a:t>of the budget through the movement of money from one category to another.</a:t>
            </a:r>
          </a:p>
          <a:p>
            <a:pPr marL="0" indent="0">
              <a:buFont typeface="Arial" charset="0"/>
              <a:buNone/>
              <a:defRPr/>
            </a:pPr>
            <a:r>
              <a:rPr lang="en-US" u="sng" dirty="0" smtClean="0"/>
              <a:t>Cautions</a:t>
            </a:r>
          </a:p>
          <a:p>
            <a:pPr>
              <a:defRPr/>
            </a:pPr>
            <a:r>
              <a:rPr lang="en-US" dirty="0" smtClean="0"/>
              <a:t>Ensure proper alignment of funds</a:t>
            </a:r>
          </a:p>
          <a:p>
            <a:pPr>
              <a:defRPr/>
            </a:pPr>
            <a:r>
              <a:rPr lang="en-US" dirty="0" smtClean="0"/>
              <a:t>Make this a limited practice</a:t>
            </a:r>
          </a:p>
          <a:p>
            <a:pPr>
              <a:defRPr/>
            </a:pPr>
            <a:r>
              <a:rPr lang="en-US" dirty="0" smtClean="0"/>
              <a:t>Understand any rules and regulations for movement of money</a:t>
            </a:r>
          </a:p>
          <a:p>
            <a:pPr>
              <a:defRPr/>
            </a:pPr>
            <a:r>
              <a:rPr lang="en-US" dirty="0" smtClean="0"/>
              <a:t>Revisit movements</a:t>
            </a:r>
            <a:endParaRPr lang="en-US" dirty="0"/>
          </a:p>
        </p:txBody>
      </p:sp>
      <p:sp>
        <p:nvSpPr>
          <p:cNvPr id="66563"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9C11C0-2B97-E74C-B610-8C5A9933BDDF}" type="slidenum">
              <a:rPr lang="en-US" sz="1200">
                <a:latin typeface="Times New Roman" charset="0"/>
                <a:cs typeface="Times New Roman" charset="0"/>
              </a:rPr>
              <a:pPr eaLnBrk="1" hangingPunct="1"/>
              <a:t>72</a:t>
            </a:fld>
            <a:endParaRPr lang="en-US" sz="1200">
              <a:latin typeface="Times New Roman" charset="0"/>
              <a:cs typeface="Times New Roman" charset="0"/>
            </a:endParaRPr>
          </a:p>
        </p:txBody>
      </p:sp>
      <p:pic>
        <p:nvPicPr>
          <p:cNvPr id="5" name="Picture 4" descr="stk19918boj.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71800"/>
            <a:ext cx="1851025"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2941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left)">
                                      <p:cBhvr>
                                        <p:cTn id="8" dur="500"/>
                                        <p:tgtEl>
                                          <p:spTgt spid="3">
                                            <p:txEl>
                                              <p:pRg st="0" end="0"/>
                                            </p:txEl>
                                          </p:spTgt>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left)">
                                      <p:cBhvr>
                                        <p:cTn id="14" dur="500"/>
                                        <p:tgtEl>
                                          <p:spTgt spid="3">
                                            <p:txEl>
                                              <p:pRg st="1" end="1"/>
                                            </p:txEl>
                                          </p:spTgt>
                                        </p:tgtEl>
                                      </p:cBhvr>
                                    </p:animEffect>
                                  </p:childTnLst>
                                </p:cTn>
                              </p:par>
                            </p:childTnLst>
                          </p:cTn>
                        </p:par>
                        <p:par>
                          <p:cTn id="15" fill="hold" nodeType="afterGroup">
                            <p:stCondLst>
                              <p:cond delay="5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nodeType="afterGroup">
                            <p:stCondLst>
                              <p:cond delay="1000"/>
                            </p:stCondLst>
                            <p:childTnLst>
                              <p:par>
                                <p:cTn id="20" presetID="12" presetClass="entr" presetSubtype="2" fill="hold"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additive="base">
                                        <p:cTn id="22"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left)">
                                      <p:cBhvr>
                                        <p:cTn id="23" dur="500"/>
                                        <p:tgtEl>
                                          <p:spTgt spid="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2"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left)">
                                      <p:cBhvr>
                                        <p:cTn id="29" dur="500"/>
                                        <p:tgtEl>
                                          <p:spTgt spid="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2" presetClass="entr" presetSubtype="2"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left)">
                                      <p:cBhvr>
                                        <p:cTn id="35" dur="500"/>
                                        <p:tgtEl>
                                          <p:spTgt spid="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2"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left)">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r>
              <a:rPr lang="en-US">
                <a:latin typeface="Rockwell" charset="0"/>
              </a:rPr>
              <a:t>The 3-R Approach to Errors </a:t>
            </a:r>
          </a:p>
        </p:txBody>
      </p:sp>
      <p:sp>
        <p:nvSpPr>
          <p:cNvPr id="3" name="Content Placeholder 2"/>
          <p:cNvSpPr>
            <a:spLocks noGrp="1"/>
          </p:cNvSpPr>
          <p:nvPr>
            <p:ph idx="1"/>
          </p:nvPr>
        </p:nvSpPr>
        <p:spPr/>
        <p:txBody>
          <a:bodyPr/>
          <a:lstStyle/>
          <a:p>
            <a:r>
              <a:rPr lang="en-US" b="1" i="1">
                <a:solidFill>
                  <a:srgbClr val="FF0000"/>
                </a:solidFill>
                <a:latin typeface="Rockwell" charset="0"/>
              </a:rPr>
              <a:t>Reflect</a:t>
            </a:r>
            <a:r>
              <a:rPr lang="en-US" b="1">
                <a:solidFill>
                  <a:srgbClr val="FF0000"/>
                </a:solidFill>
                <a:latin typeface="Rockwell" charset="0"/>
              </a:rPr>
              <a:t> </a:t>
            </a:r>
            <a:r>
              <a:rPr lang="en-US">
                <a:latin typeface="Rockwell" charset="0"/>
              </a:rPr>
              <a:t>on what has occurred. What is the actual data telling you about what happened?</a:t>
            </a:r>
          </a:p>
          <a:p>
            <a:r>
              <a:rPr lang="en-US" b="1" i="1">
                <a:solidFill>
                  <a:srgbClr val="FF0000"/>
                </a:solidFill>
                <a:latin typeface="Rockwell" charset="0"/>
              </a:rPr>
              <a:t>Review</a:t>
            </a:r>
            <a:r>
              <a:rPr lang="en-US" b="1">
                <a:solidFill>
                  <a:srgbClr val="FF0000"/>
                </a:solidFill>
                <a:latin typeface="Rockwell" charset="0"/>
              </a:rPr>
              <a:t> </a:t>
            </a:r>
            <a:r>
              <a:rPr lang="en-US">
                <a:latin typeface="Rockwell" charset="0"/>
              </a:rPr>
              <a:t>reasons or circumstances that affected the forecast and to consider any changes that may be needed in how you project or estimate amounts in the future. </a:t>
            </a:r>
          </a:p>
          <a:p>
            <a:r>
              <a:rPr lang="en-US" b="1" i="1">
                <a:solidFill>
                  <a:srgbClr val="FF0000"/>
                </a:solidFill>
                <a:latin typeface="Rockwell" charset="0"/>
              </a:rPr>
              <a:t>Refine</a:t>
            </a:r>
            <a:r>
              <a:rPr lang="en-US">
                <a:latin typeface="Rockwell" charset="0"/>
              </a:rPr>
              <a:t> any policies and procedures to mitigate the likelihood that the error will occur again.</a:t>
            </a:r>
          </a:p>
        </p:txBody>
      </p:sp>
      <p:sp>
        <p:nvSpPr>
          <p:cNvPr id="6758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B326C2-C84D-234A-A6FF-C40AE7092E24}" type="slidenum">
              <a:rPr lang="en-US" sz="1200">
                <a:latin typeface="Times New Roman" charset="0"/>
                <a:cs typeface="Times New Roman" charset="0"/>
              </a:rPr>
              <a:pPr eaLnBrk="1" hangingPunct="1"/>
              <a:t>73</a:t>
            </a:fld>
            <a:endParaRPr lang="en-US" sz="1200">
              <a:latin typeface="Times New Roman" charset="0"/>
              <a:cs typeface="Times New Roman" charset="0"/>
            </a:endParaRPr>
          </a:p>
        </p:txBody>
      </p:sp>
      <p:pic>
        <p:nvPicPr>
          <p:cNvPr id="67588" name="Picture 5" descr="AA02127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5294313"/>
            <a:ext cx="236220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9472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ctrTitle"/>
          </p:nvPr>
        </p:nvSpPr>
        <p:spPr>
          <a:xfrm>
            <a:off x="1295400" y="533400"/>
            <a:ext cx="6705600" cy="3048000"/>
          </a:xfrm>
        </p:spPr>
        <p:txBody>
          <a:bodyPr/>
          <a:lstStyle/>
          <a:p>
            <a:pPr algn="ctr" eaLnBrk="1" hangingPunct="1"/>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r>
              <a:rPr lang="en-US" sz="4600" b="1" dirty="0">
                <a:latin typeface="Rockwell" charset="0"/>
              </a:rPr>
              <a:t>Questions</a:t>
            </a:r>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endParaRPr lang="en-US" dirty="0">
              <a:latin typeface="Rockwell" charset="0"/>
            </a:endParaRPr>
          </a:p>
        </p:txBody>
      </p:sp>
      <p:cxnSp>
        <p:nvCxnSpPr>
          <p:cNvPr id="8" name="Straight Connector 7"/>
          <p:cNvCxnSpPr/>
          <p:nvPr/>
        </p:nvCxnSpPr>
        <p:spPr>
          <a:xfrm>
            <a:off x="1295400" y="31226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pic>
        <p:nvPicPr>
          <p:cNvPr id="73731" name="Picture 2" descr="C:\Users\mcastrilli\AppData\Local\Microsoft\Windows\Temporary Internet Files\Content.IE5\MI30J9RY\MC90043154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429000"/>
            <a:ext cx="22844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ubtitle 2"/>
          <p:cNvSpPr>
            <a:spLocks noGrp="1"/>
          </p:cNvSpPr>
          <p:nvPr>
            <p:ph type="subTitle" idx="1"/>
          </p:nvPr>
        </p:nvSpPr>
        <p:spPr>
          <a:xfrm>
            <a:off x="3810000" y="3200400"/>
            <a:ext cx="5334000" cy="2590800"/>
          </a:xfrm>
        </p:spPr>
        <p:txBody>
          <a:bodyPr/>
          <a:lstStyle/>
          <a:p>
            <a:pPr algn="l" eaLnBrk="1" hangingPunct="1"/>
            <a:r>
              <a:rPr lang="en-US" sz="2400" b="1" dirty="0">
                <a:solidFill>
                  <a:schemeClr val="tx1"/>
                </a:solidFill>
                <a:latin typeface="Rockwell" charset="0"/>
              </a:rPr>
              <a:t>For further questions or discussion, please do not hesitate to contact me at:</a:t>
            </a:r>
          </a:p>
          <a:p>
            <a:pPr eaLnBrk="1" hangingPunct="1"/>
            <a:r>
              <a:rPr lang="en-US" sz="2400" b="1" dirty="0">
                <a:solidFill>
                  <a:schemeClr val="tx1"/>
                </a:solidFill>
                <a:latin typeface="Rockwell" charset="0"/>
              </a:rPr>
              <a:t>Michael Castrilli</a:t>
            </a:r>
          </a:p>
          <a:p>
            <a:pPr eaLnBrk="1" hangingPunct="1"/>
            <a:r>
              <a:rPr lang="en-US" sz="2400" b="1" dirty="0">
                <a:solidFill>
                  <a:schemeClr val="tx1"/>
                </a:solidFill>
                <a:latin typeface="Rockwell" charset="0"/>
                <a:hlinkClick r:id="rId3"/>
              </a:rPr>
              <a:t>mjcastrilli@gmail.com</a:t>
            </a:r>
            <a:endParaRPr lang="en-US" sz="2400" b="1" dirty="0">
              <a:solidFill>
                <a:schemeClr val="tx1"/>
              </a:solidFill>
              <a:latin typeface="Rockwell" charset="0"/>
            </a:endParaRPr>
          </a:p>
          <a:p>
            <a:pPr eaLnBrk="1" hangingPunct="1"/>
            <a:r>
              <a:rPr lang="en-US" sz="2400" b="1" dirty="0">
                <a:solidFill>
                  <a:schemeClr val="tx1"/>
                </a:solidFill>
                <a:latin typeface="Rockwell" charset="0"/>
              </a:rPr>
              <a:t>(202) 262-7969</a:t>
            </a:r>
          </a:p>
        </p:txBody>
      </p:sp>
      <p:sp>
        <p:nvSpPr>
          <p:cNvPr id="73733" name="Slide Number Placeholder 3"/>
          <p:cNvSpPr>
            <a:spLocks noGrp="1"/>
          </p:cNvSpPr>
          <p:nvPr>
            <p:ph type="sldNum" sz="quarter" idx="12"/>
          </p:nvPr>
        </p:nvSpPr>
        <p:spPr bwMode="auto">
          <a:xfrm>
            <a:off x="7543800" y="65532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F20E6A5B-3DDA-A84C-8520-993580B43430}" type="slidenum">
              <a:rPr lang="en-US" sz="1200">
                <a:latin typeface="Times New Roman" charset="0"/>
                <a:cs typeface="Times New Roman" charset="0"/>
              </a:rPr>
              <a:pPr algn="ctr" eaLnBrk="1" hangingPunct="1"/>
              <a:t>74</a:t>
            </a:fld>
            <a:endParaRPr lang="en-US" sz="1200" dirty="0">
              <a:latin typeface="Times New Roman" charset="0"/>
              <a:cs typeface="Times New Roman" charset="0"/>
            </a:endParaRPr>
          </a:p>
        </p:txBody>
      </p:sp>
    </p:spTree>
    <p:extLst>
      <p:ext uri="{BB962C8B-B14F-4D97-AF65-F5344CB8AC3E}">
        <p14:creationId xmlns:p14="http://schemas.microsoft.com/office/powerpoint/2010/main" val="396232012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ctrTitle"/>
          </p:nvPr>
        </p:nvSpPr>
        <p:spPr>
          <a:xfrm>
            <a:off x="457200" y="1143000"/>
            <a:ext cx="6705600" cy="3048000"/>
          </a:xfrm>
        </p:spPr>
        <p:txBody>
          <a:bodyPr/>
          <a:lstStyle/>
          <a:p>
            <a:pPr eaLnBrk="1" hangingPunct="1"/>
            <a:r>
              <a:rPr lang="en-US" b="1" dirty="0">
                <a:latin typeface="Rockwell" charset="0"/>
              </a:rPr>
              <a:t/>
            </a:r>
            <a:br>
              <a:rPr lang="en-US" b="1" dirty="0">
                <a:latin typeface="Rockwell" charset="0"/>
              </a:rPr>
            </a:br>
            <a:r>
              <a:rPr lang="en-US" b="1" dirty="0" smtClean="0">
                <a:latin typeface="Rockwell" charset="0"/>
              </a:rPr>
              <a:t/>
            </a:r>
            <a:br>
              <a:rPr lang="en-US" b="1" dirty="0" smtClean="0">
                <a:latin typeface="Rockwell" charset="0"/>
              </a:rPr>
            </a:br>
            <a:r>
              <a:rPr lang="en-US" b="1" dirty="0">
                <a:latin typeface="Rockwell" charset="0"/>
              </a:rPr>
              <a:t> </a:t>
            </a:r>
            <a:r>
              <a:rPr lang="en-US" b="1" dirty="0" smtClean="0">
                <a:latin typeface="Rockwell" charset="0"/>
              </a:rPr>
              <a:t>      </a:t>
            </a:r>
            <a:r>
              <a:rPr lang="en-US" sz="4600" b="1" dirty="0" smtClean="0">
                <a:latin typeface="Rockwell" charset="0"/>
              </a:rPr>
              <a:t>Appendix Slides</a:t>
            </a:r>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endParaRPr lang="en-US" dirty="0">
              <a:latin typeface="Rockwell" charset="0"/>
            </a:endParaRPr>
          </a:p>
        </p:txBody>
      </p:sp>
      <p:cxnSp>
        <p:nvCxnSpPr>
          <p:cNvPr id="8" name="Straight Connector 7"/>
          <p:cNvCxnSpPr/>
          <p:nvPr/>
        </p:nvCxnSpPr>
        <p:spPr>
          <a:xfrm>
            <a:off x="1295400" y="31226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74755" name="Slide Number Placeholder 3"/>
          <p:cNvSpPr>
            <a:spLocks noGrp="1"/>
          </p:cNvSpPr>
          <p:nvPr>
            <p:ph type="sldNum" sz="quarter" idx="12"/>
          </p:nvPr>
        </p:nvSpPr>
        <p:spPr bwMode="auto">
          <a:xfrm>
            <a:off x="7543800" y="655320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ECA3C27E-6C26-DB48-AFB7-8FF1CCFA1B6B}" type="slidenum">
              <a:rPr lang="en-US" sz="1200">
                <a:latin typeface="Times New Roman" charset="0"/>
                <a:cs typeface="Times New Roman" charset="0"/>
              </a:rPr>
              <a:pPr algn="ctr" eaLnBrk="1" hangingPunct="1"/>
              <a:t>75</a:t>
            </a:fld>
            <a:endParaRPr lang="en-US" sz="12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ctrTitle"/>
          </p:nvPr>
        </p:nvSpPr>
        <p:spPr>
          <a:xfrm>
            <a:off x="1295400" y="1447800"/>
            <a:ext cx="6705600" cy="3048000"/>
          </a:xfrm>
        </p:spPr>
        <p:txBody>
          <a:bodyPr/>
          <a:lstStyle/>
          <a:p>
            <a:pPr algn="ctr" eaLnBrk="1" hangingPunct="1"/>
            <a:r>
              <a:rPr lang="en-US" b="1" dirty="0">
                <a:latin typeface="Rockwell" charset="0"/>
              </a:rPr>
              <a:t/>
            </a:r>
            <a:br>
              <a:rPr lang="en-US" b="1" dirty="0">
                <a:latin typeface="Rockwell" charset="0"/>
              </a:rPr>
            </a:br>
            <a:r>
              <a:rPr lang="en-US" b="1" dirty="0">
                <a:latin typeface="Rockwell" charset="0"/>
              </a:rPr>
              <a:t/>
            </a:r>
            <a:br>
              <a:rPr lang="en-US" b="1" dirty="0">
                <a:latin typeface="Rockwell" charset="0"/>
              </a:rPr>
            </a:br>
            <a:r>
              <a:rPr lang="en-US" b="1" dirty="0">
                <a:latin typeface="Rockwell" charset="0"/>
              </a:rPr>
              <a:t>Analytical Tools:</a:t>
            </a:r>
            <a:br>
              <a:rPr lang="en-US" b="1" dirty="0">
                <a:latin typeface="Rockwell" charset="0"/>
              </a:rPr>
            </a:br>
            <a:r>
              <a:rPr lang="en-US" b="1" dirty="0">
                <a:latin typeface="Rockwell" charset="0"/>
              </a:rPr>
              <a:t>Cost Benefit Analysis (CBA) </a:t>
            </a:r>
            <a:br>
              <a:rPr lang="en-US" b="1" dirty="0">
                <a:latin typeface="Rockwell" charset="0"/>
              </a:rPr>
            </a:br>
            <a:r>
              <a:rPr lang="en-US" b="1" dirty="0">
                <a:latin typeface="Rockwell" charset="0"/>
              </a:rPr>
              <a:t/>
            </a:r>
            <a:br>
              <a:rPr lang="en-US" b="1" dirty="0">
                <a:latin typeface="Rockwell" charset="0"/>
              </a:rPr>
            </a:br>
            <a:endParaRPr lang="en-US" dirty="0">
              <a:latin typeface="Rockwell" charset="0"/>
            </a:endParaRPr>
          </a:p>
        </p:txBody>
      </p:sp>
      <p:cxnSp>
        <p:nvCxnSpPr>
          <p:cNvPr id="8" name="Straight Connector 7"/>
          <p:cNvCxnSpPr/>
          <p:nvPr/>
        </p:nvCxnSpPr>
        <p:spPr>
          <a:xfrm>
            <a:off x="1295400" y="3579813"/>
            <a:ext cx="6934200" cy="1587"/>
          </a:xfrm>
          <a:prstGeom prst="line">
            <a:avLst/>
          </a:prstGeom>
          <a:ln w="79375"/>
        </p:spPr>
        <p:style>
          <a:lnRef idx="1">
            <a:schemeClr val="accent1"/>
          </a:lnRef>
          <a:fillRef idx="0">
            <a:schemeClr val="accent1"/>
          </a:fillRef>
          <a:effectRef idx="0">
            <a:schemeClr val="accent1"/>
          </a:effectRef>
          <a:fontRef idx="minor">
            <a:schemeClr val="tx1"/>
          </a:fontRef>
        </p:style>
      </p:cxnSp>
      <p:pic>
        <p:nvPicPr>
          <p:cNvPr id="77827" name="Picture 2" descr="C:\Users\mcastrilli\AppData\Local\Microsoft\Windows\Temporary Internet Files\Content.IE5\G6B2TGNB\MC90044145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8100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Subtitle 2"/>
          <p:cNvSpPr>
            <a:spLocks noGrp="1"/>
          </p:cNvSpPr>
          <p:nvPr>
            <p:ph type="subTitle" idx="1"/>
          </p:nvPr>
        </p:nvSpPr>
        <p:spPr>
          <a:xfrm>
            <a:off x="685800" y="3733800"/>
            <a:ext cx="8153400" cy="1981200"/>
          </a:xfrm>
        </p:spPr>
        <p:txBody>
          <a:bodyPr/>
          <a:lstStyle/>
          <a:p>
            <a:pPr eaLnBrk="1" hangingPunct="1"/>
            <a:r>
              <a:rPr lang="en-US" sz="2400" b="1" dirty="0">
                <a:solidFill>
                  <a:schemeClr val="tx1"/>
                </a:solidFill>
                <a:latin typeface="Rockwell" charset="0"/>
              </a:rPr>
              <a:t/>
            </a:r>
            <a:br>
              <a:rPr lang="en-US" sz="2400" b="1" dirty="0">
                <a:solidFill>
                  <a:schemeClr val="tx1"/>
                </a:solidFill>
                <a:latin typeface="Rockwell" charset="0"/>
              </a:rPr>
            </a:br>
            <a:r>
              <a:rPr lang="en-US" sz="2400" b="1" dirty="0">
                <a:solidFill>
                  <a:schemeClr val="tx1"/>
                </a:solidFill>
                <a:latin typeface="Rockwell" charset="0"/>
              </a:rPr>
              <a:t>Michael Castrilli</a:t>
            </a:r>
          </a:p>
          <a:p>
            <a:pPr eaLnBrk="1" hangingPunct="1"/>
            <a:r>
              <a:rPr lang="en-US" sz="2400" b="1" dirty="0">
                <a:solidFill>
                  <a:schemeClr val="tx1"/>
                </a:solidFill>
                <a:latin typeface="Rockwell" charset="0"/>
              </a:rPr>
              <a:t>mjcastrilli@gmail.com</a:t>
            </a:r>
          </a:p>
        </p:txBody>
      </p:sp>
    </p:spTree>
    <p:extLst>
      <p:ext uri="{BB962C8B-B14F-4D97-AF65-F5344CB8AC3E}">
        <p14:creationId xmlns:p14="http://schemas.microsoft.com/office/powerpoint/2010/main" val="17022347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05800" cy="2971800"/>
          </a:xfrm>
        </p:spPr>
        <p:txBody>
          <a:bodyPr/>
          <a:lstStyle/>
          <a:p>
            <a:r>
              <a:rPr lang="en-US" sz="4800" dirty="0"/>
              <a:t>2</a:t>
            </a:r>
            <a:r>
              <a:rPr lang="en-US" sz="4800" dirty="0" smtClean="0"/>
              <a:t>. Collaborate on the budget to gain buy-in. Share the budget before it is final.</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8</a:t>
            </a:fld>
            <a:endParaRPr lang="en-US" dirty="0"/>
          </a:p>
        </p:txBody>
      </p:sp>
      <p:pic>
        <p:nvPicPr>
          <p:cNvPr id="6" name="Picture 5" descr="IMG_367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962400"/>
            <a:ext cx="2895600" cy="2171700"/>
          </a:xfrm>
          <a:prstGeom prst="rect">
            <a:avLst/>
          </a:prstGeom>
        </p:spPr>
      </p:pic>
    </p:spTree>
    <p:extLst>
      <p:ext uri="{BB962C8B-B14F-4D97-AF65-F5344CB8AC3E}">
        <p14:creationId xmlns:p14="http://schemas.microsoft.com/office/powerpoint/2010/main" val="1115364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305800" cy="2971800"/>
          </a:xfrm>
        </p:spPr>
        <p:txBody>
          <a:bodyPr/>
          <a:lstStyle/>
          <a:p>
            <a:r>
              <a:rPr lang="en-US" sz="4800" dirty="0"/>
              <a:t>3</a:t>
            </a:r>
            <a:r>
              <a:rPr lang="en-US" sz="4800" dirty="0" smtClean="0"/>
              <a:t>. </a:t>
            </a:r>
            <a:r>
              <a:rPr lang="en-US" sz="4800" b="1" dirty="0" smtClean="0"/>
              <a:t>Prioritize to Strategize </a:t>
            </a:r>
            <a:r>
              <a:rPr lang="en-US" sz="4800" dirty="0" smtClean="0"/>
              <a:t>Time, Money, and People</a:t>
            </a:r>
            <a:endParaRPr lang="en-US" sz="4800" dirty="0"/>
          </a:p>
        </p:txBody>
      </p:sp>
      <p:sp>
        <p:nvSpPr>
          <p:cNvPr id="3" name="Slide Number Placeholder 2"/>
          <p:cNvSpPr>
            <a:spLocks noGrp="1"/>
          </p:cNvSpPr>
          <p:nvPr>
            <p:ph type="sldNum" sz="quarter" idx="11"/>
          </p:nvPr>
        </p:nvSpPr>
        <p:spPr/>
        <p:txBody>
          <a:bodyPr/>
          <a:lstStyle/>
          <a:p>
            <a:pPr>
              <a:defRPr/>
            </a:pPr>
            <a:fld id="{1F20221B-1444-544F-BE89-491904E11B08}" type="slidenum">
              <a:rPr lang="en-US" smtClean="0"/>
              <a:pPr>
                <a:defRPr/>
              </a:pPr>
              <a:t>9</a:t>
            </a:fld>
            <a:endParaRPr lang="en-US" dirty="0"/>
          </a:p>
        </p:txBody>
      </p:sp>
      <p:pic>
        <p:nvPicPr>
          <p:cNvPr id="5" name="Picture 4" descr="IMG_43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657600"/>
            <a:ext cx="3225800" cy="2419350"/>
          </a:xfrm>
          <a:prstGeom prst="rect">
            <a:avLst/>
          </a:prstGeom>
        </p:spPr>
      </p:pic>
    </p:spTree>
    <p:extLst>
      <p:ext uri="{BB962C8B-B14F-4D97-AF65-F5344CB8AC3E}">
        <p14:creationId xmlns:p14="http://schemas.microsoft.com/office/powerpoint/2010/main" val="4206627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2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
                                        </p:tgtEl>
                                        <p:attrNameLst>
                                          <p:attrName>ppt_x</p:attrName>
                                          <p:attrName>ppt_y</p:attrName>
                                        </p:attrNameLst>
                                      </p:cBhvr>
                                    </p:animMotion>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5640</TotalTime>
  <Words>2801</Words>
  <Application>Microsoft Macintosh PowerPoint</Application>
  <PresentationFormat>On-screen Show (4:3)</PresentationFormat>
  <Paragraphs>738</Paragraphs>
  <Slides>76</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78" baseType="lpstr">
      <vt:lpstr>Office Theme</vt:lpstr>
      <vt:lpstr>Document</vt:lpstr>
      <vt:lpstr>  Archdiocese of Louisville  Best Practices in Church Financial Management  Hour of Church Financial Power</vt:lpstr>
      <vt:lpstr>Opening Comments </vt:lpstr>
      <vt:lpstr>Resources</vt:lpstr>
      <vt:lpstr>The Gospel as our Guide</vt:lpstr>
      <vt:lpstr>Where Do I Begin?</vt:lpstr>
      <vt:lpstr>1. Teach others that budgets are about freedom, not constraint</vt:lpstr>
      <vt:lpstr>Budget Basics</vt:lpstr>
      <vt:lpstr>2. Collaborate on the budget to gain buy-in. Share the budget before it is final.</vt:lpstr>
      <vt:lpstr>3. Prioritize to Strategize Time, Money, and People</vt:lpstr>
      <vt:lpstr>Use Budget Category Impact % (BCIP_</vt:lpstr>
      <vt:lpstr>4. Create a Cash Flow Budget to address fluctuations in revenues and expenses</vt:lpstr>
      <vt:lpstr>The Cash Flow Budget</vt:lpstr>
      <vt:lpstr>Cash Flow Budget Example (cont’d)</vt:lpstr>
      <vt:lpstr>5. Develop a Capital Budget  </vt:lpstr>
      <vt:lpstr>Starting up a Capital Budget</vt:lpstr>
      <vt:lpstr>6. Develop a performance dashboard to stay on track</vt:lpstr>
      <vt:lpstr>Variance Analysis Example</vt:lpstr>
      <vt:lpstr>Variance Analysis - Stoplight </vt:lpstr>
      <vt:lpstr>7. Safeguard parish assets with internal controls  </vt:lpstr>
      <vt:lpstr>8. Conduct a skillset analysis on your pastoral and finance councils</vt:lpstr>
      <vt:lpstr>Skillset Matrix</vt:lpstr>
      <vt:lpstr>Skillset Matrix</vt:lpstr>
      <vt:lpstr>9. Use stewardships tools to help with increase revenues and stabilize</vt:lpstr>
      <vt:lpstr>10. Communicate church financial information with impact and ease</vt:lpstr>
      <vt:lpstr>How do you determine which visual to use?</vt:lpstr>
      <vt:lpstr>  Questions  </vt:lpstr>
      <vt:lpstr>Appendix Table of Contents</vt:lpstr>
      <vt:lpstr>Appendix Slides</vt:lpstr>
      <vt:lpstr>Church Budgeting and Financial Management</vt:lpstr>
      <vt:lpstr>The Master Budget</vt:lpstr>
      <vt:lpstr>Assessment and Evaluation Tools</vt:lpstr>
      <vt:lpstr>The Master Budget</vt:lpstr>
      <vt:lpstr>The Operating Budget</vt:lpstr>
      <vt:lpstr>The Capital Budget</vt:lpstr>
      <vt:lpstr>Capital Budget Considerations</vt:lpstr>
      <vt:lpstr>The Cash Flow Budget</vt:lpstr>
      <vt:lpstr>Cash Flow Budget Example</vt:lpstr>
      <vt:lpstr>More information?</vt:lpstr>
      <vt:lpstr>Example: Holy Cross Income</vt:lpstr>
      <vt:lpstr>Cash Flow Strategy</vt:lpstr>
      <vt:lpstr>Step 1: Collect Data and Prioritize Time</vt:lpstr>
      <vt:lpstr>Calculate the Budget Category Impact %</vt:lpstr>
      <vt:lpstr>Step 2: Analyze and Visualize</vt:lpstr>
      <vt:lpstr>Example: Holy Cross Income</vt:lpstr>
      <vt:lpstr>Step 3: Forecast and Document Assumptions </vt:lpstr>
      <vt:lpstr>Church Income Categories</vt:lpstr>
      <vt:lpstr>Church Income Categories (cont’d)</vt:lpstr>
      <vt:lpstr>Estimating Income</vt:lpstr>
      <vt:lpstr>Church Expense Categories</vt:lpstr>
      <vt:lpstr>Church Expense Categories</vt:lpstr>
      <vt:lpstr>Estimating Expenses: Fixed &amp; Variable Costs</vt:lpstr>
      <vt:lpstr>Stage 4: Present, Feedback, and Finalize</vt:lpstr>
      <vt:lpstr>How do you determine which visual to use?</vt:lpstr>
      <vt:lpstr>Dashboard Visuals –Bar Chart</vt:lpstr>
      <vt:lpstr>PowerPoint Presentation</vt:lpstr>
      <vt:lpstr>Dashboard Visuals – Pie Chart</vt:lpstr>
      <vt:lpstr>PowerPoint Presentation</vt:lpstr>
      <vt:lpstr>Dashboard Visuals – Gap to Goal Bars</vt:lpstr>
      <vt:lpstr>Dashboard Visual – Speed Gauge</vt:lpstr>
      <vt:lpstr>  Financial Execution and Control  </vt:lpstr>
      <vt:lpstr>PowerPoint Presentation</vt:lpstr>
      <vt:lpstr>Financial Execution and Control</vt:lpstr>
      <vt:lpstr>Execution and Control</vt:lpstr>
      <vt:lpstr>Ideas When Reviewing a Variance Report</vt:lpstr>
      <vt:lpstr>Execution &amp; Control Process (cont’d)</vt:lpstr>
      <vt:lpstr>Variance Analysis </vt:lpstr>
      <vt:lpstr>Variance Analysis Example</vt:lpstr>
      <vt:lpstr>Variance Analysis - Stoplight </vt:lpstr>
      <vt:lpstr>Variance Analysis Status Reporting</vt:lpstr>
      <vt:lpstr>Analysis</vt:lpstr>
      <vt:lpstr>Course of Action Questions</vt:lpstr>
      <vt:lpstr>Reprogramming/Reallocation</vt:lpstr>
      <vt:lpstr>The 3-R Approach to Errors </vt:lpstr>
      <vt:lpstr>  Questions  </vt:lpstr>
      <vt:lpstr>         Appendix Slides  </vt:lpstr>
      <vt:lpstr>  Analytical Tools: Cost Benefit Analysis (CBA)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Castrilli</dc:creator>
  <cp:lastModifiedBy>Michael Castrilli</cp:lastModifiedBy>
  <cp:revision>542</cp:revision>
  <cp:lastPrinted>2015-06-10T10:40:00Z</cp:lastPrinted>
  <dcterms:created xsi:type="dcterms:W3CDTF">2009-04-30T15:40:18Z</dcterms:created>
  <dcterms:modified xsi:type="dcterms:W3CDTF">2017-06-07T12:27:21Z</dcterms:modified>
</cp:coreProperties>
</file>