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7" r:id="rId2"/>
    <p:sldId id="258" r:id="rId3"/>
    <p:sldId id="264" r:id="rId4"/>
    <p:sldId id="388" r:id="rId5"/>
    <p:sldId id="326" r:id="rId6"/>
    <p:sldId id="385" r:id="rId7"/>
    <p:sldId id="291" r:id="rId8"/>
    <p:sldId id="386" r:id="rId9"/>
    <p:sldId id="387" r:id="rId10"/>
    <p:sldId id="367" r:id="rId11"/>
    <p:sldId id="293" r:id="rId12"/>
    <p:sldId id="290" r:id="rId13"/>
    <p:sldId id="317" r:id="rId14"/>
    <p:sldId id="262" r:id="rId15"/>
    <p:sldId id="390" r:id="rId16"/>
    <p:sldId id="389" r:id="rId17"/>
    <p:sldId id="318" r:id="rId18"/>
    <p:sldId id="296" r:id="rId19"/>
    <p:sldId id="344" r:id="rId20"/>
    <p:sldId id="368" r:id="rId21"/>
    <p:sldId id="347" r:id="rId22"/>
    <p:sldId id="369" r:id="rId23"/>
    <p:sldId id="370" r:id="rId24"/>
    <p:sldId id="350" r:id="rId25"/>
    <p:sldId id="352" r:id="rId26"/>
    <p:sldId id="353" r:id="rId27"/>
    <p:sldId id="356" r:id="rId28"/>
    <p:sldId id="379" r:id="rId29"/>
    <p:sldId id="351" r:id="rId30"/>
    <p:sldId id="371" r:id="rId31"/>
    <p:sldId id="339" r:id="rId32"/>
    <p:sldId id="328" r:id="rId33"/>
    <p:sldId id="329" r:id="rId34"/>
    <p:sldId id="337" r:id="rId35"/>
    <p:sldId id="372" r:id="rId36"/>
    <p:sldId id="327" r:id="rId37"/>
    <p:sldId id="361" r:id="rId38"/>
    <p:sldId id="358" r:id="rId39"/>
    <p:sldId id="283" r:id="rId40"/>
    <p:sldId id="335" r:id="rId41"/>
    <p:sldId id="331" r:id="rId42"/>
    <p:sldId id="364" r:id="rId43"/>
    <p:sldId id="334" r:id="rId44"/>
    <p:sldId id="380" r:id="rId45"/>
    <p:sldId id="381" r:id="rId46"/>
    <p:sldId id="336" r:id="rId47"/>
    <p:sldId id="382" r:id="rId48"/>
    <p:sldId id="383" r:id="rId49"/>
    <p:sldId id="384" r:id="rId50"/>
    <p:sldId id="282" r:id="rId51"/>
    <p:sldId id="365" r:id="rId52"/>
    <p:sldId id="285" r:id="rId53"/>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78" d="100"/>
          <a:sy n="78" d="100"/>
        </p:scale>
        <p:origin x="-283" y="-6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57333" cy="3538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sz="quarter" idx="1"/>
          </p:nvPr>
        </p:nvSpPr>
        <p:spPr>
          <a:xfrm>
            <a:off x="5303578" y="0"/>
            <a:ext cx="4057333" cy="353854"/>
          </a:xfrm>
          <a:prstGeom prst="rect">
            <a:avLst/>
          </a:prstGeom>
        </p:spPr>
        <p:txBody>
          <a:bodyPr vert="horz" lIns="93932" tIns="46966" rIns="93932" bIns="46966" rtlCol="0"/>
          <a:lstStyle>
            <a:lvl1pPr algn="r">
              <a:defRPr sz="1200"/>
            </a:lvl1pPr>
          </a:lstStyle>
          <a:p>
            <a:fld id="{2D7686A4-49C5-47C7-8C2F-7DD16A7DB325}" type="datetimeFigureOut">
              <a:rPr lang="en-US" smtClean="0"/>
              <a:pPr/>
              <a:t>6/12/2017</a:t>
            </a:fld>
            <a:endParaRPr lang="en-US"/>
          </a:p>
        </p:txBody>
      </p:sp>
      <p:sp>
        <p:nvSpPr>
          <p:cNvPr id="4" name="Footer Placeholder 3"/>
          <p:cNvSpPr>
            <a:spLocks noGrp="1"/>
          </p:cNvSpPr>
          <p:nvPr>
            <p:ph type="ftr" sz="quarter" idx="2"/>
          </p:nvPr>
        </p:nvSpPr>
        <p:spPr>
          <a:xfrm>
            <a:off x="2" y="6721993"/>
            <a:ext cx="4057333" cy="353854"/>
          </a:xfrm>
          <a:prstGeom prst="rect">
            <a:avLst/>
          </a:prstGeom>
        </p:spPr>
        <p:txBody>
          <a:bodyPr vert="horz" lIns="93932" tIns="46966" rIns="93932" bIns="46966" rtlCol="0" anchor="b"/>
          <a:lstStyle>
            <a:lvl1pPr algn="l">
              <a:defRPr sz="1200"/>
            </a:lvl1pPr>
          </a:lstStyle>
          <a:p>
            <a:endParaRPr lang="en-US"/>
          </a:p>
        </p:txBody>
      </p:sp>
      <p:sp>
        <p:nvSpPr>
          <p:cNvPr id="5" name="Slide Number Placeholder 4"/>
          <p:cNvSpPr>
            <a:spLocks noGrp="1"/>
          </p:cNvSpPr>
          <p:nvPr>
            <p:ph type="sldNum" sz="quarter" idx="3"/>
          </p:nvPr>
        </p:nvSpPr>
        <p:spPr>
          <a:xfrm>
            <a:off x="5303578" y="6721993"/>
            <a:ext cx="4057333" cy="353854"/>
          </a:xfrm>
          <a:prstGeom prst="rect">
            <a:avLst/>
          </a:prstGeom>
        </p:spPr>
        <p:txBody>
          <a:bodyPr vert="horz" lIns="93932" tIns="46966" rIns="93932" bIns="46966" rtlCol="0" anchor="b"/>
          <a:lstStyle>
            <a:lvl1pPr algn="r">
              <a:defRPr sz="1200"/>
            </a:lvl1pPr>
          </a:lstStyle>
          <a:p>
            <a:fld id="{2DFB9E45-14E6-4A87-A3E4-0413AC275C99}" type="slidenum">
              <a:rPr lang="en-US" smtClean="0"/>
              <a:pPr/>
              <a:t>‹#›</a:t>
            </a:fld>
            <a:endParaRPr lang="en-US"/>
          </a:p>
        </p:txBody>
      </p:sp>
    </p:spTree>
    <p:extLst>
      <p:ext uri="{BB962C8B-B14F-4D97-AF65-F5344CB8AC3E}">
        <p14:creationId xmlns:p14="http://schemas.microsoft.com/office/powerpoint/2010/main" xmlns="" val="345880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57333" cy="3538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5303578" y="0"/>
            <a:ext cx="4057333" cy="353854"/>
          </a:xfrm>
          <a:prstGeom prst="rect">
            <a:avLst/>
          </a:prstGeom>
        </p:spPr>
        <p:txBody>
          <a:bodyPr vert="horz" lIns="93932" tIns="46966" rIns="93932" bIns="46966" rtlCol="0"/>
          <a:lstStyle>
            <a:lvl1pPr algn="r">
              <a:defRPr sz="1200"/>
            </a:lvl1pPr>
          </a:lstStyle>
          <a:p>
            <a:fld id="{04C16805-3692-472B-82C6-04C65DB6CACF}" type="datetimeFigureOut">
              <a:rPr lang="en-US" smtClean="0"/>
              <a:pPr/>
              <a:t>6/12/2017</a:t>
            </a:fld>
            <a:endParaRPr lang="en-US"/>
          </a:p>
        </p:txBody>
      </p:sp>
      <p:sp>
        <p:nvSpPr>
          <p:cNvPr id="4" name="Slide Image Placeholder 3"/>
          <p:cNvSpPr>
            <a:spLocks noGrp="1" noRot="1" noChangeAspect="1"/>
          </p:cNvSpPr>
          <p:nvPr>
            <p:ph type="sldImg" idx="2"/>
          </p:nvPr>
        </p:nvSpPr>
        <p:spPr>
          <a:xfrm>
            <a:off x="2911475" y="530225"/>
            <a:ext cx="3540125" cy="2654300"/>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936308" y="3361612"/>
            <a:ext cx="7490460" cy="3184684"/>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721993"/>
            <a:ext cx="4057333" cy="353854"/>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5303578" y="6721993"/>
            <a:ext cx="4057333" cy="353854"/>
          </a:xfrm>
          <a:prstGeom prst="rect">
            <a:avLst/>
          </a:prstGeom>
        </p:spPr>
        <p:txBody>
          <a:bodyPr vert="horz" lIns="93932" tIns="46966" rIns="93932" bIns="46966" rtlCol="0" anchor="b"/>
          <a:lstStyle>
            <a:lvl1pPr algn="r">
              <a:defRPr sz="1200"/>
            </a:lvl1pPr>
          </a:lstStyle>
          <a:p>
            <a:fld id="{077620F4-70A9-4AB4-9E90-220337FBB2EE}" type="slidenum">
              <a:rPr lang="en-US" smtClean="0"/>
              <a:pPr/>
              <a:t>‹#›</a:t>
            </a:fld>
            <a:endParaRPr lang="en-US"/>
          </a:p>
        </p:txBody>
      </p:sp>
    </p:spTree>
    <p:extLst>
      <p:ext uri="{BB962C8B-B14F-4D97-AF65-F5344CB8AC3E}">
        <p14:creationId xmlns:p14="http://schemas.microsoft.com/office/powerpoint/2010/main" xmlns="" val="2577500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A6516F-E275-4CB1-8432-F35078FBCF3F}" type="slidenum">
              <a:rPr lang="en-US" smtClean="0"/>
              <a:pPr/>
              <a:t>8</a:t>
            </a:fld>
            <a:endParaRPr lang="en-US"/>
          </a:p>
        </p:txBody>
      </p:sp>
    </p:spTree>
    <p:extLst>
      <p:ext uri="{BB962C8B-B14F-4D97-AF65-F5344CB8AC3E}">
        <p14:creationId xmlns:p14="http://schemas.microsoft.com/office/powerpoint/2010/main" xmlns="" val="358626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1444A60-1405-40A9-8B44-6FBDBFF0D400}" type="slidenum">
              <a:rPr lang="en-US"/>
              <a:pPr/>
              <a:t>12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80248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A14F36-CAF2-4F3D-B7CC-A74B1EF8E4D8}" type="slidenum">
              <a:rPr lang="en-US" smtClean="0"/>
              <a:pPr fontAlgn="base">
                <a:spcBef>
                  <a:spcPct val="0"/>
                </a:spcBef>
                <a:spcAft>
                  <a:spcPct val="0"/>
                </a:spcAft>
                <a:defRPr/>
              </a:pPr>
              <a:t>13</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xmlns="" val="99534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E615B0-46E5-49BF-A54F-DCA082E968D5}" type="slidenum">
              <a:rPr lang="en-US" smtClean="0"/>
              <a:pPr fontAlgn="base">
                <a:spcBef>
                  <a:spcPct val="0"/>
                </a:spcBef>
                <a:spcAft>
                  <a:spcPct val="0"/>
                </a:spcAft>
                <a:defRPr/>
              </a:pPr>
              <a:t>17</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xmlns="" val="359603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51FAF-02BD-4C80-B6F2-DE1A0231F9AF}" type="slidenum">
              <a:rPr lang="en-US"/>
              <a:pPr/>
              <a:t>18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80167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46661-76CB-475C-A59F-56F3769E0BB7}" type="slidenum">
              <a:rPr lang="en-US"/>
              <a:pPr/>
              <a:t>26</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39069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17F59-9AFA-4FB2-83C3-A2ADCC54C59C}" type="slidenum">
              <a:rPr lang="en-US"/>
              <a:pPr/>
              <a:t>52</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07869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82F349-E996-4D21-BD7C-D4693B4A62EA}" type="datetime1">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150505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2083D-FB39-4D30-B5B8-433D9E31DB5A}" type="datetime1">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173763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4D5629-79DF-41B7-A75F-EDE9BA6CB7BA}" type="datetime1">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2109765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700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1254125"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6525"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254125"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6525"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41425" y="6248400"/>
            <a:ext cx="1905000" cy="457200"/>
          </a:xfrm>
        </p:spPr>
        <p:txBody>
          <a:bodyPr/>
          <a:lstStyle>
            <a:lvl1pPr>
              <a:defRPr/>
            </a:lvl1pPr>
          </a:lstStyle>
          <a:p>
            <a:fld id="{D9BD57F4-3DD9-416B-A6DB-28F1F1057F22}" type="datetime1">
              <a:rPr lang="en-US" smtClean="0"/>
              <a:pPr/>
              <a:t>6/12/2017</a:t>
            </a:fld>
            <a:endParaRPr lang="en-US"/>
          </a:p>
        </p:txBody>
      </p:sp>
      <p:sp>
        <p:nvSpPr>
          <p:cNvPr id="8" name="Footer Placeholder 7"/>
          <p:cNvSpPr>
            <a:spLocks noGrp="1"/>
          </p:cNvSpPr>
          <p:nvPr>
            <p:ph type="ftr" sz="quarter" idx="11"/>
          </p:nvPr>
        </p:nvSpPr>
        <p:spPr>
          <a:xfrm>
            <a:off x="3679825"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7108825" y="6248400"/>
            <a:ext cx="1905000" cy="457200"/>
          </a:xfrm>
        </p:spPr>
        <p:txBody>
          <a:bodyPr/>
          <a:lstStyle>
            <a:lvl1pPr>
              <a:defRPr/>
            </a:lvl1pPr>
          </a:lstStyle>
          <a:p>
            <a:fld id="{2618C9A3-667A-4C46-9A94-0D776FB7AE4A}" type="slidenum">
              <a:rPr lang="en-US"/>
              <a:pPr/>
              <a:t>‹#›</a:t>
            </a:fld>
            <a:endParaRPr lang="en-US"/>
          </a:p>
        </p:txBody>
      </p:sp>
    </p:spTree>
    <p:extLst>
      <p:ext uri="{BB962C8B-B14F-4D97-AF65-F5344CB8AC3E}">
        <p14:creationId xmlns:p14="http://schemas.microsoft.com/office/powerpoint/2010/main" xmlns="" val="2087583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2371" y="1668002"/>
            <a:ext cx="3577724" cy="4501710"/>
          </a:xfrm>
        </p:spPr>
        <p:txBody>
          <a:bodyPr numCol="1" spcCol="228600">
            <a:noAutofit/>
          </a:bodyPr>
          <a:lstStyle>
            <a:lvl1pPr marL="0" indent="0" algn="l">
              <a:spcBef>
                <a:spcPts val="0"/>
              </a:spcBef>
              <a:spcAft>
                <a:spcPts val="1000"/>
              </a:spcAft>
              <a:buNone/>
              <a:defRPr sz="16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Leadership Roundtable</a:t>
            </a:r>
          </a:p>
        </p:txBody>
      </p:sp>
      <p:sp>
        <p:nvSpPr>
          <p:cNvPr id="7" name="Slide Number Placeholder 6"/>
          <p:cNvSpPr>
            <a:spLocks noGrp="1"/>
          </p:cNvSpPr>
          <p:nvPr>
            <p:ph type="sldNum" sz="quarter" idx="12"/>
          </p:nvPr>
        </p:nvSpPr>
        <p:spPr/>
        <p:txBody>
          <a:bodyPr/>
          <a:lstStyle/>
          <a:p>
            <a:fld id="{656359DA-8FC1-084F-B008-A5024C08133D}" type="slidenum">
              <a:rPr lang="en-US" smtClean="0"/>
              <a:pPr/>
              <a:t>‹#›</a:t>
            </a:fld>
            <a:endParaRPr lang="en-US"/>
          </a:p>
        </p:txBody>
      </p:sp>
      <p:sp>
        <p:nvSpPr>
          <p:cNvPr id="5" name="Picture Placeholder 4"/>
          <p:cNvSpPr>
            <a:spLocks noGrp="1"/>
          </p:cNvSpPr>
          <p:nvPr>
            <p:ph type="pic" sz="quarter" idx="14"/>
          </p:nvPr>
        </p:nvSpPr>
        <p:spPr>
          <a:xfrm>
            <a:off x="5150343" y="1668002"/>
            <a:ext cx="3321717" cy="3336004"/>
          </a:xfrm>
        </p:spPr>
        <p:txBody>
          <a:bodyPr/>
          <a:lstStyle/>
          <a:p>
            <a:endParaRPr lang="en-US" dirty="0"/>
          </a:p>
        </p:txBody>
      </p:sp>
      <p:sp>
        <p:nvSpPr>
          <p:cNvPr id="8" name="Title 1"/>
          <p:cNvSpPr>
            <a:spLocks noGrp="1"/>
          </p:cNvSpPr>
          <p:nvPr>
            <p:ph type="ctrTitle" hasCustomPrompt="1"/>
          </p:nvPr>
        </p:nvSpPr>
        <p:spPr>
          <a:xfrm>
            <a:off x="1139872" y="467214"/>
            <a:ext cx="6879041" cy="537182"/>
          </a:xfrm>
        </p:spPr>
        <p:txBody>
          <a:bodyPr anchor="t" anchorCtr="0"/>
          <a:lstStyle>
            <a:lvl1pPr>
              <a:defRPr sz="3600" b="0"/>
            </a:lvl1pPr>
          </a:lstStyle>
          <a:p>
            <a:r>
              <a:rPr lang="en-US" dirty="0"/>
              <a:t>CLICK TO EDIT MASTER TITLE STYLE</a:t>
            </a:r>
          </a:p>
        </p:txBody>
      </p:sp>
    </p:spTree>
    <p:extLst>
      <p:ext uri="{BB962C8B-B14F-4D97-AF65-F5344CB8AC3E}">
        <p14:creationId xmlns:p14="http://schemas.microsoft.com/office/powerpoint/2010/main" xmlns="" val="2705231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9872" y="467214"/>
            <a:ext cx="6879041" cy="537182"/>
          </a:xfrm>
        </p:spPr>
        <p:txBody>
          <a:bodyPr anchor="t" anchorCtr="0"/>
          <a:lstStyle>
            <a:lvl1pPr>
              <a:defRPr sz="3600" b="0">
                <a:solidFill>
                  <a:srgbClr val="532D6D"/>
                </a:solidFill>
              </a:defRPr>
            </a:lvl1pPr>
          </a:lstStyle>
          <a:p>
            <a:r>
              <a:rPr lang="en-US" dirty="0"/>
              <a:t>CLICK TO EDIT MASTER TITLE STYLE</a:t>
            </a:r>
          </a:p>
        </p:txBody>
      </p:sp>
      <p:sp>
        <p:nvSpPr>
          <p:cNvPr id="3" name="Subtitle 2"/>
          <p:cNvSpPr>
            <a:spLocks noGrp="1"/>
          </p:cNvSpPr>
          <p:nvPr>
            <p:ph type="subTitle" idx="1"/>
          </p:nvPr>
        </p:nvSpPr>
        <p:spPr>
          <a:xfrm>
            <a:off x="1149090" y="1649048"/>
            <a:ext cx="7526202" cy="2080226"/>
          </a:xfrm>
        </p:spPr>
        <p:txBody>
          <a:bodyPr>
            <a:normAutofit/>
          </a:bodyPr>
          <a:lstStyle>
            <a:lvl1pPr marL="0" indent="0" algn="l">
              <a:lnSpc>
                <a:spcPts val="2600"/>
              </a:lnSpc>
              <a:buNone/>
              <a:defRPr sz="21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a:t>Leadership Roundtable</a:t>
            </a:r>
          </a:p>
        </p:txBody>
      </p:sp>
      <p:sp>
        <p:nvSpPr>
          <p:cNvPr id="6" name="Slide Number Placeholder 5"/>
          <p:cNvSpPr>
            <a:spLocks noGrp="1"/>
          </p:cNvSpPr>
          <p:nvPr>
            <p:ph type="sldNum" sz="quarter" idx="12"/>
          </p:nvPr>
        </p:nvSpPr>
        <p:spPr/>
        <p:txBody>
          <a:bodyPr/>
          <a:lstStyle/>
          <a:p>
            <a:fld id="{656359DA-8FC1-084F-B008-A5024C08133D}" type="slidenum">
              <a:rPr lang="en-US" smtClean="0"/>
              <a:pPr/>
              <a:t>‹#›</a:t>
            </a:fld>
            <a:endParaRPr lang="en-US"/>
          </a:p>
        </p:txBody>
      </p:sp>
      <p:sp>
        <p:nvSpPr>
          <p:cNvPr id="10" name="Text Placeholder 9"/>
          <p:cNvSpPr>
            <a:spLocks noGrp="1"/>
          </p:cNvSpPr>
          <p:nvPr>
            <p:ph type="body" sz="quarter" idx="13"/>
          </p:nvPr>
        </p:nvSpPr>
        <p:spPr>
          <a:xfrm>
            <a:off x="1149350" y="3790264"/>
            <a:ext cx="7525942" cy="241384"/>
          </a:xfrm>
        </p:spPr>
        <p:txBody>
          <a:bodyPr lIns="0" tIns="0" rIns="0" bIns="0" anchor="t" anchorCtr="0">
            <a:normAutofit/>
          </a:bodyPr>
          <a:lstStyle>
            <a:lvl1pPr marL="9144" indent="-228600">
              <a:lnSpc>
                <a:spcPts val="1900"/>
              </a:lnSpc>
              <a:spcBef>
                <a:spcPts val="0"/>
              </a:spcBef>
              <a:buClr>
                <a:srgbClr val="411D5A"/>
              </a:buClr>
              <a:buSzPct val="100000"/>
              <a:buFont typeface="Lucida Grande"/>
              <a:buChar char="-"/>
              <a:defRPr sz="1400">
                <a:solidFill>
                  <a:srgbClr val="77777A"/>
                </a:solidFill>
              </a:defRPr>
            </a:lvl1pPr>
            <a:lvl2pPr marL="283464" indent="-182880">
              <a:spcBef>
                <a:spcPts val="0"/>
              </a:spcBef>
              <a:buSzPct val="125000"/>
              <a:buFont typeface="Arial"/>
              <a:buChar char="•"/>
              <a:defRPr sz="1400"/>
            </a:lvl2pPr>
          </a:lstStyle>
          <a:p>
            <a:pPr lvl="0"/>
            <a:r>
              <a:rPr lang="en-US" dirty="0"/>
              <a:t>Click to edit Master text styles</a:t>
            </a:r>
          </a:p>
        </p:txBody>
      </p:sp>
    </p:spTree>
    <p:extLst>
      <p:ext uri="{BB962C8B-B14F-4D97-AF65-F5344CB8AC3E}">
        <p14:creationId xmlns:p14="http://schemas.microsoft.com/office/powerpoint/2010/main" xmlns="" val="150336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674E7-CB22-410F-A477-DAD4B30AC685}" type="datetime1">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250705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C8DD2-3DA2-40F1-8633-54B4738704BE}" type="datetime1">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77416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11AC5-3EAC-4D94-B465-660069C148A9}" type="datetime1">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342490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21A44-A2CD-44DF-8423-3F4488DD3F46}" type="datetime1">
              <a:rPr lang="en-US" smtClean="0"/>
              <a:pPr/>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27450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696AFD-D302-4C12-A3EA-EBB0429455CF}" type="datetime1">
              <a:rPr lang="en-US" smtClean="0"/>
              <a:pPr/>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190847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AA402-4474-4874-861B-C2B8EC07BB3F}" type="datetime1">
              <a:rPr lang="en-US" smtClean="0"/>
              <a:pPr/>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49287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BC1EE9-C9F5-4A21-B602-58A1E5D22BA6}" type="datetime1">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355435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B22702-EF7B-4AD9-8043-EFDB4B3ADE17}" type="datetime1">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315192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AA80A-B081-4DB0-ABEA-DE8EDB795C4A}" type="datetime1">
              <a:rPr lang="en-US" smtClean="0"/>
              <a:pPr/>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433D4-EE07-4968-AA6C-013D1C9B99ED}" type="slidenum">
              <a:rPr lang="en-US" smtClean="0"/>
              <a:pPr/>
              <a:t>‹#›</a:t>
            </a:fld>
            <a:endParaRPr lang="en-US"/>
          </a:p>
        </p:txBody>
      </p:sp>
    </p:spTree>
    <p:extLst>
      <p:ext uri="{BB962C8B-B14F-4D97-AF65-F5344CB8AC3E}">
        <p14:creationId xmlns:p14="http://schemas.microsoft.com/office/powerpoint/2010/main" xmlns="" val="124568167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mmogilka@meitler.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822422" cy="3810000"/>
          </a:xfrm>
        </p:spPr>
        <p:txBody>
          <a:bodyPr>
            <a:noAutofit/>
          </a:bodyPr>
          <a:lstStyle/>
          <a:p>
            <a:pPr algn="l"/>
            <a:r>
              <a:rPr lang="en-US" sz="4800" b="1" dirty="0">
                <a:solidFill>
                  <a:srgbClr val="FFFF00"/>
                </a:solidFill>
                <a:latin typeface="Ameretto" pitchFamily="2" charset="0"/>
              </a:rPr>
              <a:t>Leadership In </a:t>
            </a:r>
            <a:br>
              <a:rPr lang="en-US" sz="4800" b="1" dirty="0">
                <a:solidFill>
                  <a:srgbClr val="FFFF00"/>
                </a:solidFill>
                <a:latin typeface="Ameretto" pitchFamily="2" charset="0"/>
              </a:rPr>
            </a:br>
            <a:r>
              <a:rPr lang="en-US" sz="4800" b="1" dirty="0">
                <a:solidFill>
                  <a:srgbClr val="FFFF00"/>
                </a:solidFill>
                <a:latin typeface="Ameretto" pitchFamily="2" charset="0"/>
              </a:rPr>
              <a:t>Complex </a:t>
            </a:r>
            <a:br>
              <a:rPr lang="en-US" sz="4800" b="1" dirty="0">
                <a:solidFill>
                  <a:srgbClr val="FFFF00"/>
                </a:solidFill>
                <a:latin typeface="Ameretto" pitchFamily="2" charset="0"/>
              </a:rPr>
            </a:br>
            <a:r>
              <a:rPr lang="en-US" sz="4800" b="1" dirty="0">
                <a:solidFill>
                  <a:srgbClr val="FFFF00"/>
                </a:solidFill>
                <a:latin typeface="Ameretto" pitchFamily="2" charset="0"/>
              </a:rPr>
              <a:t>Pastoring  </a:t>
            </a:r>
            <a:br>
              <a:rPr lang="en-US" sz="4800" b="1" dirty="0">
                <a:solidFill>
                  <a:srgbClr val="FFFF00"/>
                </a:solidFill>
                <a:latin typeface="Ameretto" pitchFamily="2" charset="0"/>
              </a:rPr>
            </a:br>
            <a:r>
              <a:rPr lang="en-US" sz="4800" b="1" dirty="0">
                <a:solidFill>
                  <a:srgbClr val="FFFF00"/>
                </a:solidFill>
                <a:latin typeface="Ameretto" pitchFamily="2" charset="0"/>
              </a:rPr>
              <a:t>Situations</a:t>
            </a:r>
            <a:r>
              <a:rPr lang="en-US" sz="5400" b="1" dirty="0">
                <a:latin typeface="Ameretto" pitchFamily="2" charset="0"/>
              </a:rPr>
              <a:t/>
            </a:r>
            <a:br>
              <a:rPr lang="en-US" sz="5400" b="1" dirty="0">
                <a:latin typeface="Ameretto" pitchFamily="2" charset="0"/>
              </a:rPr>
            </a:br>
            <a:endParaRPr lang="en-US" sz="5400" b="1" dirty="0">
              <a:latin typeface="Ameretto" pitchFamily="2" charset="0"/>
            </a:endParaRPr>
          </a:p>
        </p:txBody>
      </p:sp>
      <p:sp>
        <p:nvSpPr>
          <p:cNvPr id="3" name="Subtitle 2"/>
          <p:cNvSpPr>
            <a:spLocks noGrp="1"/>
          </p:cNvSpPr>
          <p:nvPr>
            <p:ph type="subTitle" idx="1"/>
          </p:nvPr>
        </p:nvSpPr>
        <p:spPr>
          <a:xfrm>
            <a:off x="0" y="4114800"/>
            <a:ext cx="9144000" cy="3048000"/>
          </a:xfrm>
        </p:spPr>
        <p:txBody>
          <a:bodyPr>
            <a:normAutofit/>
          </a:bodyPr>
          <a:lstStyle/>
          <a:p>
            <a:r>
              <a:rPr lang="en-US" sz="4200" b="1" dirty="0">
                <a:solidFill>
                  <a:schemeClr val="tx1"/>
                </a:solidFill>
              </a:rPr>
              <a:t>A Call to Leadership </a:t>
            </a:r>
            <a:r>
              <a:rPr lang="en-US" sz="2800" i="1" dirty="0">
                <a:solidFill>
                  <a:schemeClr val="tx1"/>
                </a:solidFill>
              </a:rPr>
              <a:t> </a:t>
            </a:r>
          </a:p>
          <a:p>
            <a:r>
              <a:rPr lang="en-US" sz="2800" i="1" dirty="0">
                <a:solidFill>
                  <a:schemeClr val="tx1"/>
                </a:solidFill>
              </a:rPr>
              <a:t>Archdiocese of Louisville – Priest Assembly</a:t>
            </a:r>
          </a:p>
          <a:p>
            <a:r>
              <a:rPr lang="en-US" sz="2800" i="1" dirty="0">
                <a:solidFill>
                  <a:schemeClr val="tx1"/>
                </a:solidFill>
              </a:rPr>
              <a:t>June 6, 2017</a:t>
            </a:r>
          </a:p>
          <a:p>
            <a:r>
              <a:rPr lang="en-US" b="1" dirty="0">
                <a:solidFill>
                  <a:schemeClr val="tx1"/>
                </a:solidFill>
              </a:rPr>
              <a:t>Mark Mogilka</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762000"/>
            <a:ext cx="3059566" cy="30459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3613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609600" y="1300480"/>
            <a:ext cx="4572000" cy="5426075"/>
          </a:xfrm>
        </p:spPr>
        <p:txBody>
          <a:bodyPr numCol="1"/>
          <a:lstStyle/>
          <a:p>
            <a:r>
              <a:rPr lang="en-US" sz="2100" dirty="0">
                <a:latin typeface="Arial"/>
                <a:cs typeface="Arial"/>
              </a:rPr>
              <a:t>Pastor has responsibility for two or more:</a:t>
            </a:r>
          </a:p>
          <a:p>
            <a:endParaRPr lang="en-US" sz="2100" dirty="0">
              <a:solidFill>
                <a:schemeClr val="accent1"/>
              </a:solidFill>
              <a:latin typeface="Arial"/>
              <a:cs typeface="Arial"/>
            </a:endParaRPr>
          </a:p>
          <a:p>
            <a:pPr marL="342900" indent="-342900">
              <a:buAutoNum type="arabicPeriod"/>
            </a:pPr>
            <a:r>
              <a:rPr lang="en-US" sz="2400" dirty="0"/>
              <a:t>Parishes or missions</a:t>
            </a:r>
          </a:p>
          <a:p>
            <a:pPr marL="342900" indent="-342900">
              <a:buAutoNum type="arabicPeriod"/>
            </a:pPr>
            <a:endParaRPr lang="en-US" sz="2400" dirty="0"/>
          </a:p>
          <a:p>
            <a:pPr marL="342900" indent="-342900">
              <a:buAutoNum type="arabicPeriod"/>
            </a:pPr>
            <a:r>
              <a:rPr lang="en-US" sz="2400" dirty="0"/>
              <a:t>One parish with multiple church locations</a:t>
            </a:r>
          </a:p>
          <a:p>
            <a:pPr marL="342900" indent="-342900">
              <a:buAutoNum type="arabicPeriod"/>
            </a:pPr>
            <a:endParaRPr lang="en-US" sz="2400" dirty="0"/>
          </a:p>
          <a:p>
            <a:pPr marL="342900" indent="-342900">
              <a:buAutoNum type="arabicPeriod"/>
            </a:pPr>
            <a:r>
              <a:rPr lang="en-US" sz="2400" dirty="0"/>
              <a:t>Parish that is result of merger or consolidation of parishes</a:t>
            </a:r>
          </a:p>
          <a:p>
            <a:pPr marL="342900" indent="-342900">
              <a:buAutoNum type="arabicPeriod"/>
            </a:pPr>
            <a:endParaRPr lang="en-US" sz="2400" dirty="0"/>
          </a:p>
          <a:p>
            <a:pPr marL="342900" indent="-342900">
              <a:buAutoNum type="arabicPeriod"/>
            </a:pPr>
            <a:r>
              <a:rPr lang="en-US" sz="2400" dirty="0"/>
              <a:t>Multi-Cultural parish </a:t>
            </a:r>
          </a:p>
          <a:p>
            <a:pPr marL="342900" indent="-342900">
              <a:buAutoNum type="arabicPeriod"/>
            </a:pPr>
            <a:endParaRPr lang="en-US" dirty="0"/>
          </a:p>
          <a:p>
            <a:endParaRPr lang="en-US" i="1"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359DA-8FC1-084F-B008-A5024C08133D}" type="slidenum">
              <a:rPr kumimoji="0" lang="en-US" sz="1000" b="0" i="0" u="none" strike="noStrike" kern="1200" cap="none" spc="0" normalizeH="0" baseline="0" noProof="0" smtClean="0">
                <a:ln>
                  <a:noFill/>
                </a:ln>
                <a:solidFill>
                  <a:srgbClr val="411D5A"/>
                </a:solidFill>
                <a:effectLst/>
                <a:uLnTx/>
                <a:uFillTx/>
                <a:latin typeface="Georgia"/>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411D5A"/>
              </a:solidFill>
              <a:effectLst/>
              <a:uLnTx/>
              <a:uFillTx/>
              <a:latin typeface="Georgia"/>
              <a:ea typeface="+mn-ea"/>
            </a:endParaRPr>
          </a:p>
        </p:txBody>
      </p:sp>
      <p:sp>
        <p:nvSpPr>
          <p:cNvPr id="2" name="Title 1"/>
          <p:cNvSpPr>
            <a:spLocks noGrp="1"/>
          </p:cNvSpPr>
          <p:nvPr>
            <p:ph type="ctrTitle"/>
          </p:nvPr>
        </p:nvSpPr>
        <p:spPr>
          <a:xfrm>
            <a:off x="1139872" y="467214"/>
            <a:ext cx="6879041" cy="675786"/>
          </a:xfrm>
        </p:spPr>
        <p:txBody>
          <a:bodyPr>
            <a:normAutofit/>
          </a:bodyPr>
          <a:lstStyle/>
          <a:p>
            <a:r>
              <a:rPr lang="en-US" b="1" dirty="0">
                <a:solidFill>
                  <a:srgbClr val="FFFF00"/>
                </a:solidFill>
              </a:rPr>
              <a:t>Complex Pastoring</a:t>
            </a:r>
            <a:r>
              <a:rPr lang="en-US" b="1" dirty="0"/>
              <a:t> </a:t>
            </a:r>
          </a:p>
        </p:txBody>
      </p:sp>
      <p:pic>
        <p:nvPicPr>
          <p:cNvPr id="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1910081"/>
            <a:ext cx="3779243" cy="3800475"/>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884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animEffect transition="in" filter="fade">
                                      <p:cBhvr>
                                        <p:cTn id="14" dur="1000"/>
                                        <p:tgtEl>
                                          <p:spTgt spid="11">
                                            <p:txEl>
                                              <p:pRg st="4" end="4"/>
                                            </p:txEl>
                                          </p:spTgt>
                                        </p:tgtEl>
                                      </p:cBhvr>
                                    </p:animEffect>
                                    <p:anim calcmode="lin" valueType="num">
                                      <p:cBhvr>
                                        <p:cTn id="15"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Effect transition="in" filter="fade">
                                      <p:cBhvr>
                                        <p:cTn id="21" dur="1000"/>
                                        <p:tgtEl>
                                          <p:spTgt spid="11">
                                            <p:txEl>
                                              <p:pRg st="6" end="6"/>
                                            </p:txEl>
                                          </p:spTgt>
                                        </p:tgtEl>
                                      </p:cBhvr>
                                    </p:animEffect>
                                    <p:anim calcmode="lin" valueType="num">
                                      <p:cBhvr>
                                        <p:cTn id="22"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8" end="8"/>
                                            </p:txEl>
                                          </p:spTgt>
                                        </p:tgtEl>
                                        <p:attrNameLst>
                                          <p:attrName>style.visibility</p:attrName>
                                        </p:attrNameLst>
                                      </p:cBhvr>
                                      <p:to>
                                        <p:strVal val="visible"/>
                                      </p:to>
                                    </p:set>
                                    <p:animEffect transition="in" filter="fade">
                                      <p:cBhvr>
                                        <p:cTn id="28" dur="1000"/>
                                        <p:tgtEl>
                                          <p:spTgt spid="11">
                                            <p:txEl>
                                              <p:pRg st="8" end="8"/>
                                            </p:txEl>
                                          </p:spTgt>
                                        </p:tgtEl>
                                      </p:cBhvr>
                                    </p:animEffect>
                                    <p:anim calcmode="lin" valueType="num">
                                      <p:cBhvr>
                                        <p:cTn id="29"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rPr>
              <a:t>Changing Complexity of Parishes</a:t>
            </a:r>
          </a:p>
        </p:txBody>
      </p:sp>
      <p:sp>
        <p:nvSpPr>
          <p:cNvPr id="3" name="Content Placeholder 2"/>
          <p:cNvSpPr>
            <a:spLocks noGrp="1"/>
          </p:cNvSpPr>
          <p:nvPr>
            <p:ph idx="1"/>
          </p:nvPr>
        </p:nvSpPr>
        <p:spPr>
          <a:xfrm>
            <a:off x="457200" y="1371600"/>
            <a:ext cx="8229600" cy="5715000"/>
          </a:xfrm>
        </p:spPr>
        <p:txBody>
          <a:bodyPr>
            <a:normAutofit fontScale="85000" lnSpcReduction="20000"/>
          </a:bodyPr>
          <a:lstStyle/>
          <a:p>
            <a:pPr marL="0" indent="0">
              <a:buNone/>
            </a:pPr>
            <a:endParaRPr lang="en-US" dirty="0"/>
          </a:p>
          <a:p>
            <a:r>
              <a:rPr lang="en-US" dirty="0"/>
              <a:t>Traditional Parish 			61%</a:t>
            </a:r>
          </a:p>
          <a:p>
            <a:pPr marL="0" indent="0">
              <a:buNone/>
            </a:pPr>
            <a:r>
              <a:rPr lang="en-US" dirty="0"/>
              <a:t> </a:t>
            </a:r>
          </a:p>
          <a:p>
            <a:r>
              <a:rPr lang="en-US" dirty="0"/>
              <a:t>Consolidated (since 2005)		  7%</a:t>
            </a:r>
          </a:p>
          <a:p>
            <a:pPr marL="0" indent="0">
              <a:buNone/>
            </a:pPr>
            <a:endParaRPr lang="en-US" dirty="0"/>
          </a:p>
          <a:p>
            <a:r>
              <a:rPr lang="en-US" dirty="0"/>
              <a:t>Multi-Parish Parishes			27%</a:t>
            </a:r>
          </a:p>
          <a:p>
            <a:pPr marL="0" indent="0">
              <a:buNone/>
            </a:pPr>
            <a:endParaRPr lang="en-US" dirty="0"/>
          </a:p>
          <a:p>
            <a:r>
              <a:rPr lang="en-US" dirty="0"/>
              <a:t>Pastoral Life Coordinator		  5%</a:t>
            </a:r>
          </a:p>
          <a:p>
            <a:pPr marL="0" indent="0">
              <a:buNone/>
            </a:pPr>
            <a:endParaRPr lang="en-US" dirty="0"/>
          </a:p>
          <a:p>
            <a:r>
              <a:rPr lang="en-US" i="1" dirty="0">
                <a:solidFill>
                  <a:schemeClr val="accent3">
                    <a:lumMod val="60000"/>
                    <a:lumOff val="40000"/>
                  </a:schemeClr>
                </a:solidFill>
              </a:rPr>
              <a:t>Multicultural Parishes 				38%</a:t>
            </a:r>
          </a:p>
          <a:p>
            <a:pPr lvl="1"/>
            <a:r>
              <a:rPr lang="en-US" i="1" dirty="0">
                <a:solidFill>
                  <a:schemeClr val="accent3">
                    <a:lumMod val="60000"/>
                    <a:lumOff val="40000"/>
                  </a:schemeClr>
                </a:solidFill>
              </a:rPr>
              <a:t>Regular mass other than English</a:t>
            </a:r>
          </a:p>
          <a:p>
            <a:endParaRPr lang="en-US" dirty="0"/>
          </a:p>
          <a:p>
            <a:pPr marL="0" indent="0" algn="r">
              <a:buNone/>
            </a:pPr>
            <a:r>
              <a:rPr lang="en-US" sz="2400" dirty="0"/>
              <a:t>Changing Face of US Parishes –  2011</a:t>
            </a:r>
          </a:p>
          <a:p>
            <a:endParaRPr lang="en-US" dirty="0"/>
          </a:p>
        </p:txBody>
      </p:sp>
      <p:sp>
        <p:nvSpPr>
          <p:cNvPr id="4" name="Slide Number Placeholder 3"/>
          <p:cNvSpPr>
            <a:spLocks noGrp="1"/>
          </p:cNvSpPr>
          <p:nvPr>
            <p:ph type="sldNum" sz="quarter" idx="12"/>
          </p:nvPr>
        </p:nvSpPr>
        <p:spPr/>
        <p:txBody>
          <a:bodyPr/>
          <a:lstStyle/>
          <a:p>
            <a:fld id="{3E65AA9C-FF6E-4FD9-85E8-24B673CEFE28}" type="slidenum">
              <a:rPr lang="en-US" smtClean="0"/>
              <a:pPr/>
              <a:t>11</a:t>
            </a:fld>
            <a:endParaRPr lang="en-US"/>
          </a:p>
        </p:txBody>
      </p:sp>
    </p:spTree>
    <p:extLst>
      <p:ext uri="{BB962C8B-B14F-4D97-AF65-F5344CB8AC3E}">
        <p14:creationId xmlns:p14="http://schemas.microsoft.com/office/powerpoint/2010/main" xmlns="" val="371843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sz="quarter"/>
          </p:nvPr>
        </p:nvSpPr>
        <p:spPr>
          <a:xfrm>
            <a:off x="457200" y="152400"/>
            <a:ext cx="8382000" cy="1143000"/>
          </a:xfrm>
        </p:spPr>
        <p:txBody>
          <a:bodyPr>
            <a:normAutofit fontScale="90000"/>
          </a:bodyPr>
          <a:lstStyle/>
          <a:p>
            <a:r>
              <a:rPr lang="en-US" sz="3600" b="1" dirty="0">
                <a:solidFill>
                  <a:srgbClr val="FFFF00"/>
                </a:solidFill>
              </a:rPr>
              <a:t>Models – Multiple Parish Pastoring/Ministry</a:t>
            </a:r>
            <a:br>
              <a:rPr lang="en-US" sz="3600" b="1" dirty="0">
                <a:solidFill>
                  <a:srgbClr val="FFFF00"/>
                </a:solidFill>
              </a:rPr>
            </a:br>
            <a:r>
              <a:rPr lang="en-US" sz="3600" b="1" dirty="0">
                <a:solidFill>
                  <a:srgbClr val="FFFF00"/>
                </a:solidFill>
              </a:rPr>
              <a:t>(The Mogilka Circles) </a:t>
            </a:r>
          </a:p>
        </p:txBody>
      </p:sp>
      <p:pic>
        <p:nvPicPr>
          <p:cNvPr id="44035" name="Picture 3" descr="Presentation2"/>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l="21111" t="7111" r="27556" b="30222"/>
          <a:stretch>
            <a:fillRect/>
          </a:stretch>
        </p:blipFill>
        <p:spPr>
          <a:xfrm>
            <a:off x="1600200" y="1827627"/>
            <a:ext cx="2667000" cy="2254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4036" name="Picture 4" descr="Presentation3"/>
          <p:cNvPicPr>
            <a:picLocks noGrp="1" noChangeAspect="1" noChangeArrowheads="1"/>
          </p:cNvPicPr>
          <p:nvPr>
            <p:ph sz="quarter" idx="2"/>
          </p:nvPr>
        </p:nvPicPr>
        <p:blipFill>
          <a:blip r:embed="rId4" cstate="print">
            <a:extLst>
              <a:ext uri="{28A0092B-C50C-407E-A947-70E740481C1C}">
                <a14:useLocalDpi xmlns:a14="http://schemas.microsoft.com/office/drawing/2010/main" xmlns="" val="0"/>
              </a:ext>
            </a:extLst>
          </a:blip>
          <a:srcRect l="6667" t="3555" r="6667" b="16000"/>
          <a:stretch>
            <a:fillRect/>
          </a:stretch>
        </p:blipFill>
        <p:spPr>
          <a:xfrm>
            <a:off x="5410200" y="1834463"/>
            <a:ext cx="2720975" cy="2209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4037" name="Picture 5" descr="Presentation4"/>
          <p:cNvPicPr>
            <a:picLocks noGrp="1" noChangeAspect="1" noChangeArrowheads="1"/>
          </p:cNvPicPr>
          <p:nvPr>
            <p:ph sz="quarter" idx="3"/>
          </p:nvPr>
        </p:nvPicPr>
        <p:blipFill>
          <a:blip r:embed="rId5" cstate="print">
            <a:extLst>
              <a:ext uri="{28A0092B-C50C-407E-A947-70E740481C1C}">
                <a14:useLocalDpi xmlns:a14="http://schemas.microsoft.com/office/drawing/2010/main" xmlns="" val="0"/>
              </a:ext>
            </a:extLst>
          </a:blip>
          <a:srcRect l="6667" t="3555" r="6667" b="14223"/>
          <a:stretch>
            <a:fillRect/>
          </a:stretch>
        </p:blipFill>
        <p:spPr>
          <a:xfrm>
            <a:off x="457200" y="4267200"/>
            <a:ext cx="2641600" cy="198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4038" name="Picture 6" descr="Presentation5"/>
          <p:cNvPicPr>
            <a:picLocks noGrp="1" noChangeAspect="1" noChangeArrowheads="1"/>
          </p:cNvPicPr>
          <p:nvPr>
            <p:ph sz="quarter" idx="4"/>
          </p:nvPr>
        </p:nvPicPr>
        <p:blipFill>
          <a:blip r:embed="rId6" cstate="print">
            <a:extLst>
              <a:ext uri="{28A0092B-C50C-407E-A947-70E740481C1C}">
                <a14:useLocalDpi xmlns:a14="http://schemas.microsoft.com/office/drawing/2010/main" xmlns="" val="0"/>
              </a:ext>
            </a:extLst>
          </a:blip>
          <a:srcRect l="10713" t="10852" r="10239" b="16765"/>
          <a:stretch>
            <a:fillRect/>
          </a:stretch>
        </p:blipFill>
        <p:spPr>
          <a:xfrm>
            <a:off x="3519488" y="4267200"/>
            <a:ext cx="2641600" cy="198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 name="Slide Number Placeholder 8"/>
          <p:cNvSpPr>
            <a:spLocks noGrp="1"/>
          </p:cNvSpPr>
          <p:nvPr>
            <p:ph type="sldNum" sz="quarter" idx="12"/>
          </p:nvPr>
        </p:nvSpPr>
        <p:spPr/>
        <p:txBody>
          <a:bodyPr/>
          <a:lstStyle/>
          <a:p>
            <a:fld id="{2CBB16E0-0B7B-42FD-87FA-CE47E4D4755C}" type="slidenum">
              <a:rPr lang="en-US"/>
              <a:pPr/>
              <a:t>12</a:t>
            </a:fld>
            <a:endParaRPr lang="en-US"/>
          </a:p>
        </p:txBody>
      </p:sp>
      <p:pic>
        <p:nvPicPr>
          <p:cNvPr id="44039" name="Picture 7" descr="Presentation6"/>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667" t="8888" r="16000" b="5333"/>
          <a:stretch>
            <a:fillRect/>
          </a:stretch>
        </p:blipFill>
        <p:spPr bwMode="auto">
          <a:xfrm>
            <a:off x="6477000" y="4267200"/>
            <a:ext cx="23622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638800" y="3340099"/>
            <a:ext cx="474133" cy="276999"/>
          </a:xfrm>
          <a:prstGeom prst="rect">
            <a:avLst/>
          </a:prstGeom>
          <a:solidFill>
            <a:schemeClr val="tx1"/>
          </a:solidFill>
          <a:ln>
            <a:solidFill>
              <a:schemeClr val="tx1"/>
            </a:solidFill>
          </a:ln>
        </p:spPr>
        <p:txBody>
          <a:bodyPr wrap="square" rtlCol="0">
            <a:spAutoFit/>
          </a:bodyPr>
          <a:lstStyle/>
          <a:p>
            <a:r>
              <a:rPr lang="en-US" sz="1200" b="1" dirty="0">
                <a:solidFill>
                  <a:schemeClr val="bg1"/>
                </a:solidFill>
              </a:rPr>
              <a:t>LL</a:t>
            </a:r>
          </a:p>
        </p:txBody>
      </p:sp>
      <p:sp>
        <p:nvSpPr>
          <p:cNvPr id="3" name="TextBox 2"/>
          <p:cNvSpPr txBox="1"/>
          <p:nvPr/>
        </p:nvSpPr>
        <p:spPr>
          <a:xfrm>
            <a:off x="7464424" y="3344331"/>
            <a:ext cx="460375" cy="246221"/>
          </a:xfrm>
          <a:prstGeom prst="rect">
            <a:avLst/>
          </a:prstGeom>
          <a:solidFill>
            <a:schemeClr val="tx1"/>
          </a:solidFill>
          <a:ln>
            <a:solidFill>
              <a:schemeClr val="tx1"/>
            </a:solidFill>
          </a:ln>
        </p:spPr>
        <p:txBody>
          <a:bodyPr wrap="square" rtlCol="0">
            <a:spAutoFit/>
          </a:bodyPr>
          <a:lstStyle/>
          <a:p>
            <a:r>
              <a:rPr lang="en-US" sz="1000" b="1" dirty="0">
                <a:solidFill>
                  <a:schemeClr val="bg1"/>
                </a:solidFill>
              </a:rPr>
              <a:t>LL</a:t>
            </a:r>
          </a:p>
        </p:txBody>
      </p:sp>
    </p:spTree>
    <p:extLst>
      <p:ext uri="{BB962C8B-B14F-4D97-AF65-F5344CB8AC3E}">
        <p14:creationId xmlns:p14="http://schemas.microsoft.com/office/powerpoint/2010/main" xmlns="" val="170886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b="1" dirty="0">
                <a:solidFill>
                  <a:srgbClr val="FFFF00"/>
                </a:solidFill>
              </a:rPr>
              <a:t>Multiple Parish Ministry </a:t>
            </a:r>
          </a:p>
        </p:txBody>
      </p:sp>
      <p:sp>
        <p:nvSpPr>
          <p:cNvPr id="111619" name="Rectangle 3"/>
          <p:cNvSpPr>
            <a:spLocks noGrp="1" noChangeArrowheads="1"/>
          </p:cNvSpPr>
          <p:nvPr>
            <p:ph idx="1"/>
          </p:nvPr>
        </p:nvSpPr>
        <p:spPr>
          <a:xfrm>
            <a:off x="457200" y="1600200"/>
            <a:ext cx="8229600" cy="4983480"/>
          </a:xfrm>
        </p:spPr>
        <p:txBody>
          <a:bodyPr>
            <a:normAutofit lnSpcReduction="10000"/>
          </a:bodyPr>
          <a:lstStyle/>
          <a:p>
            <a:pPr algn="ctr" eaLnBrk="1" hangingPunct="1">
              <a:lnSpc>
                <a:spcPct val="90000"/>
              </a:lnSpc>
              <a:buFont typeface="Wingdings" pitchFamily="2" charset="2"/>
              <a:buNone/>
            </a:pPr>
            <a:r>
              <a:rPr lang="en-US" dirty="0"/>
              <a:t>Q – How can priests/pastors handle growing             	responsibilities and multiple churches?</a:t>
            </a:r>
          </a:p>
          <a:p>
            <a:pPr eaLnBrk="1" hangingPunct="1">
              <a:lnSpc>
                <a:spcPct val="90000"/>
              </a:lnSpc>
              <a:buFont typeface="Wingdings" pitchFamily="2" charset="2"/>
              <a:buNone/>
            </a:pPr>
            <a:endParaRPr lang="en-US" dirty="0"/>
          </a:p>
          <a:p>
            <a:pPr eaLnBrk="1" hangingPunct="1">
              <a:lnSpc>
                <a:spcPct val="90000"/>
              </a:lnSpc>
              <a:buFont typeface="Wingdings" pitchFamily="2" charset="2"/>
              <a:buNone/>
            </a:pPr>
            <a:r>
              <a:rPr lang="en-US" dirty="0"/>
              <a:t>   (Bishops) -  “must see clearly </a:t>
            </a:r>
          </a:p>
          <a:p>
            <a:pPr eaLnBrk="1" hangingPunct="1">
              <a:lnSpc>
                <a:spcPct val="90000"/>
              </a:lnSpc>
              <a:buFont typeface="Wingdings" pitchFamily="2" charset="2"/>
              <a:buNone/>
            </a:pPr>
            <a:r>
              <a:rPr lang="en-US" dirty="0"/>
              <a:t>    how to ensure that the parish </a:t>
            </a:r>
          </a:p>
          <a:p>
            <a:pPr eaLnBrk="1" hangingPunct="1">
              <a:lnSpc>
                <a:spcPct val="90000"/>
              </a:lnSpc>
              <a:buFont typeface="Wingdings" pitchFamily="2" charset="2"/>
              <a:buNone/>
            </a:pPr>
            <a:r>
              <a:rPr lang="en-US" b="1" dirty="0"/>
              <a:t>    </a:t>
            </a:r>
            <a:r>
              <a:rPr lang="en-US" b="1" dirty="0">
                <a:solidFill>
                  <a:srgbClr val="FFFF00"/>
                </a:solidFill>
              </a:rPr>
              <a:t>priest</a:t>
            </a:r>
            <a:r>
              <a:rPr lang="en-US" dirty="0"/>
              <a:t> continues to be a </a:t>
            </a:r>
            <a:r>
              <a:rPr lang="en-US" b="1" dirty="0">
                <a:solidFill>
                  <a:srgbClr val="FFFF00"/>
                </a:solidFill>
              </a:rPr>
              <a:t>pastor</a:t>
            </a:r>
            <a:r>
              <a:rPr lang="en-US" dirty="0"/>
              <a:t> </a:t>
            </a:r>
          </a:p>
          <a:p>
            <a:pPr eaLnBrk="1" hangingPunct="1">
              <a:lnSpc>
                <a:spcPct val="90000"/>
              </a:lnSpc>
              <a:buFont typeface="Wingdings" pitchFamily="2" charset="2"/>
              <a:buNone/>
            </a:pPr>
            <a:r>
              <a:rPr lang="en-US" dirty="0"/>
              <a:t>    and does </a:t>
            </a:r>
            <a:r>
              <a:rPr lang="en-US" b="1" dirty="0"/>
              <a:t>not</a:t>
            </a:r>
            <a:r>
              <a:rPr lang="en-US" dirty="0"/>
              <a:t> become a </a:t>
            </a:r>
          </a:p>
          <a:p>
            <a:pPr eaLnBrk="1" hangingPunct="1">
              <a:lnSpc>
                <a:spcPct val="90000"/>
              </a:lnSpc>
              <a:buFont typeface="Wingdings" pitchFamily="2" charset="2"/>
              <a:buNone/>
            </a:pPr>
            <a:r>
              <a:rPr lang="en-US" b="1" dirty="0"/>
              <a:t>   		</a:t>
            </a:r>
            <a:r>
              <a:rPr lang="en-US" b="1" i="1" dirty="0">
                <a:solidFill>
                  <a:srgbClr val="FFFF00"/>
                </a:solidFill>
              </a:rPr>
              <a:t>holy bureaucrat</a:t>
            </a:r>
            <a:r>
              <a:rPr lang="en-US" dirty="0"/>
              <a:t>.”</a:t>
            </a:r>
          </a:p>
          <a:p>
            <a:pPr algn="r" eaLnBrk="1" hangingPunct="1">
              <a:lnSpc>
                <a:spcPct val="90000"/>
              </a:lnSpc>
              <a:buFont typeface="Wingdings" pitchFamily="2" charset="2"/>
              <a:buNone/>
            </a:pPr>
            <a:endParaRPr lang="en-US" sz="2400" dirty="0"/>
          </a:p>
          <a:p>
            <a:pPr algn="r" eaLnBrk="1" hangingPunct="1">
              <a:lnSpc>
                <a:spcPct val="90000"/>
              </a:lnSpc>
              <a:buFont typeface="Wingdings" pitchFamily="2" charset="2"/>
              <a:buNone/>
            </a:pPr>
            <a:r>
              <a:rPr lang="en-US" sz="2400" dirty="0"/>
              <a:t>Pope Benedict XVI - Origins – 8/30/07 Vol. 37 #12</a:t>
            </a:r>
          </a:p>
        </p:txBody>
      </p:sp>
      <p:sp>
        <p:nvSpPr>
          <p:cNvPr id="4" name="Slide Number Placeholder 5"/>
          <p:cNvSpPr>
            <a:spLocks noGrp="1"/>
          </p:cNvSpPr>
          <p:nvPr>
            <p:ph type="sldNum" sz="quarter" idx="12"/>
          </p:nvPr>
        </p:nvSpPr>
        <p:spPr/>
        <p:txBody>
          <a:bodyPr/>
          <a:lstStyle/>
          <a:p>
            <a:pPr>
              <a:defRPr/>
            </a:pPr>
            <a:fld id="{0FB01F69-CB9A-4127-A66F-F14DBAA8B576}" type="slidenum">
              <a:rPr lang="en-US"/>
              <a:pPr>
                <a:defRPr/>
              </a:pPr>
              <a:t>13</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2667000"/>
            <a:ext cx="2021456" cy="281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72857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dissolve">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1619">
                                            <p:txEl>
                                              <p:pRg st="2" end="2"/>
                                            </p:txEl>
                                          </p:spTgt>
                                        </p:tgtEl>
                                        <p:attrNameLst>
                                          <p:attrName>style.visibility</p:attrName>
                                        </p:attrNameLst>
                                      </p:cBhvr>
                                      <p:to>
                                        <p:strVal val="visible"/>
                                      </p:to>
                                    </p:set>
                                    <p:animEffect transition="in" filter="fade">
                                      <p:cBhvr>
                                        <p:cTn id="12" dur="1000"/>
                                        <p:tgtEl>
                                          <p:spTgt spid="111619">
                                            <p:txEl>
                                              <p:pRg st="2" end="2"/>
                                            </p:txEl>
                                          </p:spTgt>
                                        </p:tgtEl>
                                      </p:cBhvr>
                                    </p:animEffect>
                                    <p:anim calcmode="lin" valueType="num">
                                      <p:cBhvr>
                                        <p:cTn id="13"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161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1619">
                                            <p:txEl>
                                              <p:pRg st="3" end="3"/>
                                            </p:txEl>
                                          </p:spTgt>
                                        </p:tgtEl>
                                        <p:attrNameLst>
                                          <p:attrName>style.visibility</p:attrName>
                                        </p:attrNameLst>
                                      </p:cBhvr>
                                      <p:to>
                                        <p:strVal val="visible"/>
                                      </p:to>
                                    </p:set>
                                    <p:animEffect transition="in" filter="fade">
                                      <p:cBhvr>
                                        <p:cTn id="17" dur="1000"/>
                                        <p:tgtEl>
                                          <p:spTgt spid="111619">
                                            <p:txEl>
                                              <p:pRg st="3" end="3"/>
                                            </p:txEl>
                                          </p:spTgt>
                                        </p:tgtEl>
                                      </p:cBhvr>
                                    </p:animEffect>
                                    <p:anim calcmode="lin" valueType="num">
                                      <p:cBhvr>
                                        <p:cTn id="18"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1161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1619">
                                            <p:txEl>
                                              <p:pRg st="4" end="4"/>
                                            </p:txEl>
                                          </p:spTgt>
                                        </p:tgtEl>
                                        <p:attrNameLst>
                                          <p:attrName>style.visibility</p:attrName>
                                        </p:attrNameLst>
                                      </p:cBhvr>
                                      <p:to>
                                        <p:strVal val="visible"/>
                                      </p:to>
                                    </p:set>
                                    <p:animEffect transition="in" filter="fade">
                                      <p:cBhvr>
                                        <p:cTn id="22" dur="1000"/>
                                        <p:tgtEl>
                                          <p:spTgt spid="111619">
                                            <p:txEl>
                                              <p:pRg st="4" end="4"/>
                                            </p:txEl>
                                          </p:spTgt>
                                        </p:tgtEl>
                                      </p:cBhvr>
                                    </p:animEffect>
                                    <p:anim calcmode="lin" valueType="num">
                                      <p:cBhvr>
                                        <p:cTn id="23" dur="10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1161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1619">
                                            <p:txEl>
                                              <p:pRg st="5" end="5"/>
                                            </p:txEl>
                                          </p:spTgt>
                                        </p:tgtEl>
                                        <p:attrNameLst>
                                          <p:attrName>style.visibility</p:attrName>
                                        </p:attrNameLst>
                                      </p:cBhvr>
                                      <p:to>
                                        <p:strVal val="visible"/>
                                      </p:to>
                                    </p:set>
                                    <p:animEffect transition="in" filter="fade">
                                      <p:cBhvr>
                                        <p:cTn id="27" dur="1000"/>
                                        <p:tgtEl>
                                          <p:spTgt spid="111619">
                                            <p:txEl>
                                              <p:pRg st="5" end="5"/>
                                            </p:txEl>
                                          </p:spTgt>
                                        </p:tgtEl>
                                      </p:cBhvr>
                                    </p:animEffect>
                                    <p:anim calcmode="lin" valueType="num">
                                      <p:cBhvr>
                                        <p:cTn id="28" dur="10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116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11619">
                                            <p:txEl>
                                              <p:pRg st="6" end="6"/>
                                            </p:txEl>
                                          </p:spTgt>
                                        </p:tgtEl>
                                        <p:attrNameLst>
                                          <p:attrName>style.visibility</p:attrName>
                                        </p:attrNameLst>
                                      </p:cBhvr>
                                      <p:to>
                                        <p:strVal val="visible"/>
                                      </p:to>
                                    </p:set>
                                    <p:animEffect transition="in" filter="wipe(down)">
                                      <p:cBhvr>
                                        <p:cTn id="34" dur="580">
                                          <p:stCondLst>
                                            <p:cond delay="0"/>
                                          </p:stCondLst>
                                        </p:cTn>
                                        <p:tgtEl>
                                          <p:spTgt spid="111619">
                                            <p:txEl>
                                              <p:pRg st="6" end="6"/>
                                            </p:txEl>
                                          </p:spTgt>
                                        </p:tgtEl>
                                      </p:cBhvr>
                                    </p:animEffect>
                                    <p:anim calcmode="lin" valueType="num">
                                      <p:cBhvr>
                                        <p:cTn id="35" dur="1822" tmFilter="0,0; 0.14,0.36; 0.43,0.73; 0.71,0.91; 1.0,1.0">
                                          <p:stCondLst>
                                            <p:cond delay="0"/>
                                          </p:stCondLst>
                                        </p:cTn>
                                        <p:tgtEl>
                                          <p:spTgt spid="111619">
                                            <p:txEl>
                                              <p:pRg st="6" end="6"/>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1619">
                                            <p:txEl>
                                              <p:pRg st="6" end="6"/>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1619">
                                            <p:txEl>
                                              <p:pRg st="6" end="6"/>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1619">
                                            <p:txEl>
                                              <p:pRg st="6" end="6"/>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1619">
                                            <p:txEl>
                                              <p:pRg st="6" end="6"/>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111619">
                                            <p:txEl>
                                              <p:pRg st="6" end="6"/>
                                            </p:txEl>
                                          </p:spTgt>
                                        </p:tgtEl>
                                      </p:cBhvr>
                                      <p:to x="100000" y="60000"/>
                                    </p:animScale>
                                    <p:animScale>
                                      <p:cBhvr>
                                        <p:cTn id="41" dur="166" decel="50000">
                                          <p:stCondLst>
                                            <p:cond delay="676"/>
                                          </p:stCondLst>
                                        </p:cTn>
                                        <p:tgtEl>
                                          <p:spTgt spid="111619">
                                            <p:txEl>
                                              <p:pRg st="6" end="6"/>
                                            </p:txEl>
                                          </p:spTgt>
                                        </p:tgtEl>
                                      </p:cBhvr>
                                      <p:to x="100000" y="100000"/>
                                    </p:animScale>
                                    <p:animScale>
                                      <p:cBhvr>
                                        <p:cTn id="42" dur="26">
                                          <p:stCondLst>
                                            <p:cond delay="1312"/>
                                          </p:stCondLst>
                                        </p:cTn>
                                        <p:tgtEl>
                                          <p:spTgt spid="111619">
                                            <p:txEl>
                                              <p:pRg st="6" end="6"/>
                                            </p:txEl>
                                          </p:spTgt>
                                        </p:tgtEl>
                                      </p:cBhvr>
                                      <p:to x="100000" y="80000"/>
                                    </p:animScale>
                                    <p:animScale>
                                      <p:cBhvr>
                                        <p:cTn id="43" dur="166" decel="50000">
                                          <p:stCondLst>
                                            <p:cond delay="1338"/>
                                          </p:stCondLst>
                                        </p:cTn>
                                        <p:tgtEl>
                                          <p:spTgt spid="111619">
                                            <p:txEl>
                                              <p:pRg st="6" end="6"/>
                                            </p:txEl>
                                          </p:spTgt>
                                        </p:tgtEl>
                                      </p:cBhvr>
                                      <p:to x="100000" y="100000"/>
                                    </p:animScale>
                                    <p:animScale>
                                      <p:cBhvr>
                                        <p:cTn id="44" dur="26">
                                          <p:stCondLst>
                                            <p:cond delay="1642"/>
                                          </p:stCondLst>
                                        </p:cTn>
                                        <p:tgtEl>
                                          <p:spTgt spid="111619">
                                            <p:txEl>
                                              <p:pRg st="6" end="6"/>
                                            </p:txEl>
                                          </p:spTgt>
                                        </p:tgtEl>
                                      </p:cBhvr>
                                      <p:to x="100000" y="90000"/>
                                    </p:animScale>
                                    <p:animScale>
                                      <p:cBhvr>
                                        <p:cTn id="45" dur="166" decel="50000">
                                          <p:stCondLst>
                                            <p:cond delay="1668"/>
                                          </p:stCondLst>
                                        </p:cTn>
                                        <p:tgtEl>
                                          <p:spTgt spid="111619">
                                            <p:txEl>
                                              <p:pRg st="6" end="6"/>
                                            </p:txEl>
                                          </p:spTgt>
                                        </p:tgtEl>
                                      </p:cBhvr>
                                      <p:to x="100000" y="100000"/>
                                    </p:animScale>
                                    <p:animScale>
                                      <p:cBhvr>
                                        <p:cTn id="46" dur="26">
                                          <p:stCondLst>
                                            <p:cond delay="1808"/>
                                          </p:stCondLst>
                                        </p:cTn>
                                        <p:tgtEl>
                                          <p:spTgt spid="111619">
                                            <p:txEl>
                                              <p:pRg st="6" end="6"/>
                                            </p:txEl>
                                          </p:spTgt>
                                        </p:tgtEl>
                                      </p:cBhvr>
                                      <p:to x="100000" y="95000"/>
                                    </p:animScale>
                                    <p:animScale>
                                      <p:cBhvr>
                                        <p:cTn id="47" dur="166" decel="50000">
                                          <p:stCondLst>
                                            <p:cond delay="1834"/>
                                          </p:stCondLst>
                                        </p:cTn>
                                        <p:tgtEl>
                                          <p:spTgt spid="111619">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rPr>
              <a:t>The Pastor</a:t>
            </a:r>
          </a:p>
        </p:txBody>
      </p:sp>
      <p:sp>
        <p:nvSpPr>
          <p:cNvPr id="3" name="Content Placeholder 2"/>
          <p:cNvSpPr>
            <a:spLocks noGrp="1"/>
          </p:cNvSpPr>
          <p:nvPr>
            <p:ph idx="1"/>
          </p:nvPr>
        </p:nvSpPr>
        <p:spPr>
          <a:xfrm>
            <a:off x="152400" y="1447800"/>
            <a:ext cx="8991600" cy="4830763"/>
          </a:xfrm>
        </p:spPr>
        <p:txBody>
          <a:bodyPr>
            <a:normAutofit fontScale="70000" lnSpcReduction="20000"/>
          </a:bodyPr>
          <a:lstStyle/>
          <a:p>
            <a:pPr>
              <a:buFont typeface="Wingdings" pitchFamily="2" charset="2"/>
              <a:buNone/>
              <a:defRPr/>
            </a:pPr>
            <a:r>
              <a:rPr lang="en-US" sz="4800" dirty="0"/>
              <a:t> “Pastor as shepherd </a:t>
            </a:r>
          </a:p>
          <a:p>
            <a:pPr>
              <a:buFont typeface="Wingdings" pitchFamily="2" charset="2"/>
              <a:buNone/>
              <a:defRPr/>
            </a:pPr>
            <a:r>
              <a:rPr lang="en-US" sz="4800" dirty="0"/>
              <a:t>   carries out the duties </a:t>
            </a:r>
          </a:p>
          <a:p>
            <a:pPr>
              <a:buFont typeface="Wingdings" pitchFamily="2" charset="2"/>
              <a:buNone/>
              <a:defRPr/>
            </a:pPr>
            <a:r>
              <a:rPr lang="en-US" sz="4800" dirty="0"/>
              <a:t>   of teaching, sanctifying, </a:t>
            </a:r>
          </a:p>
          <a:p>
            <a:pPr>
              <a:buFont typeface="Wingdings" pitchFamily="2" charset="2"/>
              <a:buNone/>
              <a:defRPr/>
            </a:pPr>
            <a:r>
              <a:rPr lang="en-US" sz="4800" dirty="0"/>
              <a:t>   </a:t>
            </a:r>
            <a:r>
              <a:rPr lang="en-US" sz="4800" b="1" i="1" dirty="0"/>
              <a:t>governing</a:t>
            </a:r>
            <a:r>
              <a:rPr lang="en-US" sz="4800" dirty="0"/>
              <a:t>, with the </a:t>
            </a:r>
          </a:p>
          <a:p>
            <a:pPr>
              <a:buFont typeface="Wingdings" pitchFamily="2" charset="2"/>
              <a:buNone/>
              <a:defRPr/>
            </a:pPr>
            <a:r>
              <a:rPr lang="en-US" sz="4800" dirty="0"/>
              <a:t>   cooperation of other </a:t>
            </a:r>
          </a:p>
          <a:p>
            <a:pPr>
              <a:buFont typeface="Wingdings" pitchFamily="2" charset="2"/>
              <a:buNone/>
              <a:defRPr/>
            </a:pPr>
            <a:r>
              <a:rPr lang="en-US" sz="4800" dirty="0"/>
              <a:t>   presbyters or deacons </a:t>
            </a:r>
          </a:p>
          <a:p>
            <a:pPr>
              <a:buFont typeface="Wingdings" pitchFamily="2" charset="2"/>
              <a:buNone/>
              <a:defRPr/>
            </a:pPr>
            <a:r>
              <a:rPr lang="en-US" sz="4800" dirty="0"/>
              <a:t>   and the   </a:t>
            </a:r>
          </a:p>
          <a:p>
            <a:pPr>
              <a:buFont typeface="Wingdings" pitchFamily="2" charset="2"/>
              <a:buNone/>
              <a:defRPr/>
            </a:pPr>
            <a:r>
              <a:rPr lang="en-US" sz="4800" b="1" i="1" dirty="0"/>
              <a:t>		</a:t>
            </a:r>
            <a:r>
              <a:rPr lang="en-US" sz="4800" b="1" i="1" dirty="0">
                <a:solidFill>
                  <a:srgbClr val="FFFF00"/>
                </a:solidFill>
              </a:rPr>
              <a:t>assistance of lay members</a:t>
            </a:r>
            <a:r>
              <a:rPr lang="en-US" sz="4800" i="1" dirty="0"/>
              <a:t>”</a:t>
            </a:r>
          </a:p>
          <a:p>
            <a:pPr>
              <a:buFont typeface="Wingdings" pitchFamily="2" charset="2"/>
              <a:buNone/>
              <a:defRPr/>
            </a:pPr>
            <a:r>
              <a:rPr lang="en-US" sz="4800" i="1" dirty="0"/>
              <a:t>								     </a:t>
            </a:r>
            <a:r>
              <a:rPr lang="en-US" sz="2400" dirty="0"/>
              <a:t>Canon 519 </a:t>
            </a:r>
          </a:p>
        </p:txBody>
      </p:sp>
      <p:sp>
        <p:nvSpPr>
          <p:cNvPr id="4" name="Slide Number Placeholder 3"/>
          <p:cNvSpPr>
            <a:spLocks noGrp="1"/>
          </p:cNvSpPr>
          <p:nvPr>
            <p:ph type="sldNum" sz="quarter" idx="12"/>
          </p:nvPr>
        </p:nvSpPr>
        <p:spPr/>
        <p:txBody>
          <a:bodyPr/>
          <a:lstStyle/>
          <a:p>
            <a:pPr>
              <a:defRPr/>
            </a:pPr>
            <a:fld id="{1E40F22E-4185-4152-9882-D0B807063CBD}" type="slidenum">
              <a:rPr lang="en-US" smtClean="0"/>
              <a:pPr>
                <a:defRPr/>
              </a:pPr>
              <a:t>14</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05600" y="1295400"/>
            <a:ext cx="1752600" cy="4247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265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rPr>
              <a:t>Maintenance – Management</a:t>
            </a:r>
            <a:br>
              <a:rPr lang="en-US" b="1" dirty="0">
                <a:solidFill>
                  <a:srgbClr val="FFFF00"/>
                </a:solidFill>
              </a:rPr>
            </a:br>
            <a:r>
              <a:rPr lang="en-US" b="1" dirty="0">
                <a:solidFill>
                  <a:srgbClr val="FFFF00"/>
                </a:solidFill>
              </a:rPr>
              <a:t>Leadership </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9371" y="2057400"/>
            <a:ext cx="2990850" cy="2990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472911" y="1828800"/>
            <a:ext cx="5181600" cy="3539430"/>
          </a:xfrm>
          <a:prstGeom prst="rect">
            <a:avLst/>
          </a:prstGeom>
        </p:spPr>
        <p:txBody>
          <a:bodyPr wrap="square">
            <a:spAutoFit/>
          </a:bodyPr>
          <a:lstStyle/>
          <a:p>
            <a:r>
              <a:rPr lang="en-US" sz="3200" dirty="0"/>
              <a:t>“Mere administration can </a:t>
            </a:r>
          </a:p>
          <a:p>
            <a:r>
              <a:rPr lang="en-US" sz="3200" dirty="0"/>
              <a:t>  no longer be enough.” </a:t>
            </a:r>
          </a:p>
          <a:p>
            <a:endParaRPr lang="en-US" sz="3200" dirty="0"/>
          </a:p>
          <a:p>
            <a:r>
              <a:rPr lang="en-US" sz="3200" dirty="0"/>
              <a:t> Throughout </a:t>
            </a:r>
          </a:p>
          <a:p>
            <a:r>
              <a:rPr lang="en-US" sz="3200" dirty="0"/>
              <a:t>  the world let us be “permanently </a:t>
            </a:r>
          </a:p>
          <a:p>
            <a:r>
              <a:rPr lang="en-US" sz="3200" dirty="0"/>
              <a:t>  in a state of mission”</a:t>
            </a:r>
          </a:p>
        </p:txBody>
      </p:sp>
      <p:sp>
        <p:nvSpPr>
          <p:cNvPr id="5" name="Rectangle 4"/>
          <p:cNvSpPr/>
          <p:nvPr/>
        </p:nvSpPr>
        <p:spPr>
          <a:xfrm>
            <a:off x="1143000" y="5778746"/>
            <a:ext cx="7620000" cy="369332"/>
          </a:xfrm>
          <a:prstGeom prst="rect">
            <a:avLst/>
          </a:prstGeom>
        </p:spPr>
        <p:txBody>
          <a:bodyPr wrap="square">
            <a:spAutoFit/>
          </a:bodyPr>
          <a:lstStyle/>
          <a:p>
            <a:pPr algn="r"/>
            <a:r>
              <a:rPr lang="en-US" dirty="0"/>
              <a:t>Pope Francis – Evangelii Gaudium #25 cited from Aparecida</a:t>
            </a:r>
          </a:p>
        </p:txBody>
      </p:sp>
      <p:sp>
        <p:nvSpPr>
          <p:cNvPr id="3" name="Slide Number Placeholder 2"/>
          <p:cNvSpPr>
            <a:spLocks noGrp="1"/>
          </p:cNvSpPr>
          <p:nvPr>
            <p:ph type="sldNum" sz="quarter" idx="12"/>
          </p:nvPr>
        </p:nvSpPr>
        <p:spPr/>
        <p:txBody>
          <a:bodyPr/>
          <a:lstStyle/>
          <a:p>
            <a:fld id="{9EFE4995-14CB-4F8D-BC8D-1A3714AE7C5E}" type="slidenum">
              <a:rPr lang="en-US" smtClean="0"/>
              <a:pPr/>
              <a:t>15</a:t>
            </a:fld>
            <a:endParaRPr lang="en-US"/>
          </a:p>
        </p:txBody>
      </p:sp>
    </p:spTree>
    <p:extLst>
      <p:ext uri="{BB962C8B-B14F-4D97-AF65-F5344CB8AC3E}">
        <p14:creationId xmlns:p14="http://schemas.microsoft.com/office/powerpoint/2010/main" xmlns="" val="95102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down)">
                                      <p:cBhvr>
                                        <p:cTn id="41" dur="580">
                                          <p:stCondLst>
                                            <p:cond delay="0"/>
                                          </p:stCondLst>
                                        </p:cTn>
                                        <p:tgtEl>
                                          <p:spTgt spid="4">
                                            <p:txEl>
                                              <p:pRg st="3" end="3"/>
                                            </p:txEl>
                                          </p:spTgt>
                                        </p:tgtEl>
                                      </p:cBhvr>
                                    </p:animEffect>
                                    <p:anim calcmode="lin" valueType="num">
                                      <p:cBhvr>
                                        <p:cTn id="4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xEl>
                                              <p:pRg st="3" end="3"/>
                                            </p:txEl>
                                          </p:spTgt>
                                        </p:tgtEl>
                                      </p:cBhvr>
                                      <p:to x="100000" y="60000"/>
                                    </p:animScale>
                                    <p:animScale>
                                      <p:cBhvr>
                                        <p:cTn id="48" dur="166" decel="50000">
                                          <p:stCondLst>
                                            <p:cond delay="676"/>
                                          </p:stCondLst>
                                        </p:cTn>
                                        <p:tgtEl>
                                          <p:spTgt spid="4">
                                            <p:txEl>
                                              <p:pRg st="3" end="3"/>
                                            </p:txEl>
                                          </p:spTgt>
                                        </p:tgtEl>
                                      </p:cBhvr>
                                      <p:to x="100000" y="100000"/>
                                    </p:animScale>
                                    <p:animScale>
                                      <p:cBhvr>
                                        <p:cTn id="49" dur="26">
                                          <p:stCondLst>
                                            <p:cond delay="1312"/>
                                          </p:stCondLst>
                                        </p:cTn>
                                        <p:tgtEl>
                                          <p:spTgt spid="4">
                                            <p:txEl>
                                              <p:pRg st="3" end="3"/>
                                            </p:txEl>
                                          </p:spTgt>
                                        </p:tgtEl>
                                      </p:cBhvr>
                                      <p:to x="100000" y="80000"/>
                                    </p:animScale>
                                    <p:animScale>
                                      <p:cBhvr>
                                        <p:cTn id="50" dur="166" decel="50000">
                                          <p:stCondLst>
                                            <p:cond delay="1338"/>
                                          </p:stCondLst>
                                        </p:cTn>
                                        <p:tgtEl>
                                          <p:spTgt spid="4">
                                            <p:txEl>
                                              <p:pRg st="3" end="3"/>
                                            </p:txEl>
                                          </p:spTgt>
                                        </p:tgtEl>
                                      </p:cBhvr>
                                      <p:to x="100000" y="100000"/>
                                    </p:animScale>
                                    <p:animScale>
                                      <p:cBhvr>
                                        <p:cTn id="51" dur="26">
                                          <p:stCondLst>
                                            <p:cond delay="1642"/>
                                          </p:stCondLst>
                                        </p:cTn>
                                        <p:tgtEl>
                                          <p:spTgt spid="4">
                                            <p:txEl>
                                              <p:pRg st="3" end="3"/>
                                            </p:txEl>
                                          </p:spTgt>
                                        </p:tgtEl>
                                      </p:cBhvr>
                                      <p:to x="100000" y="90000"/>
                                    </p:animScale>
                                    <p:animScale>
                                      <p:cBhvr>
                                        <p:cTn id="52" dur="166" decel="50000">
                                          <p:stCondLst>
                                            <p:cond delay="1668"/>
                                          </p:stCondLst>
                                        </p:cTn>
                                        <p:tgtEl>
                                          <p:spTgt spid="4">
                                            <p:txEl>
                                              <p:pRg st="3" end="3"/>
                                            </p:txEl>
                                          </p:spTgt>
                                        </p:tgtEl>
                                      </p:cBhvr>
                                      <p:to x="100000" y="100000"/>
                                    </p:animScale>
                                    <p:animScale>
                                      <p:cBhvr>
                                        <p:cTn id="53" dur="26">
                                          <p:stCondLst>
                                            <p:cond delay="1808"/>
                                          </p:stCondLst>
                                        </p:cTn>
                                        <p:tgtEl>
                                          <p:spTgt spid="4">
                                            <p:txEl>
                                              <p:pRg st="3" end="3"/>
                                            </p:txEl>
                                          </p:spTgt>
                                        </p:tgtEl>
                                      </p:cBhvr>
                                      <p:to x="100000" y="95000"/>
                                    </p:animScale>
                                    <p:animScale>
                                      <p:cBhvr>
                                        <p:cTn id="54" dur="166" decel="50000">
                                          <p:stCondLst>
                                            <p:cond delay="1834"/>
                                          </p:stCondLst>
                                        </p:cTn>
                                        <p:tgtEl>
                                          <p:spTgt spid="4">
                                            <p:txEl>
                                              <p:pRg st="3" end="3"/>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down)">
                                      <p:cBhvr>
                                        <p:cTn id="57" dur="580">
                                          <p:stCondLst>
                                            <p:cond delay="0"/>
                                          </p:stCondLst>
                                        </p:cTn>
                                        <p:tgtEl>
                                          <p:spTgt spid="4">
                                            <p:txEl>
                                              <p:pRg st="4" end="4"/>
                                            </p:txEl>
                                          </p:spTgt>
                                        </p:tgtEl>
                                      </p:cBhvr>
                                    </p:animEffect>
                                    <p:anim calcmode="lin" valueType="num">
                                      <p:cBhvr>
                                        <p:cTn id="58"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xEl>
                                              <p:pRg st="4" end="4"/>
                                            </p:txEl>
                                          </p:spTgt>
                                        </p:tgtEl>
                                      </p:cBhvr>
                                      <p:to x="100000" y="60000"/>
                                    </p:animScale>
                                    <p:animScale>
                                      <p:cBhvr>
                                        <p:cTn id="64" dur="166" decel="50000">
                                          <p:stCondLst>
                                            <p:cond delay="676"/>
                                          </p:stCondLst>
                                        </p:cTn>
                                        <p:tgtEl>
                                          <p:spTgt spid="4">
                                            <p:txEl>
                                              <p:pRg st="4" end="4"/>
                                            </p:txEl>
                                          </p:spTgt>
                                        </p:tgtEl>
                                      </p:cBhvr>
                                      <p:to x="100000" y="100000"/>
                                    </p:animScale>
                                    <p:animScale>
                                      <p:cBhvr>
                                        <p:cTn id="65" dur="26">
                                          <p:stCondLst>
                                            <p:cond delay="1312"/>
                                          </p:stCondLst>
                                        </p:cTn>
                                        <p:tgtEl>
                                          <p:spTgt spid="4">
                                            <p:txEl>
                                              <p:pRg st="4" end="4"/>
                                            </p:txEl>
                                          </p:spTgt>
                                        </p:tgtEl>
                                      </p:cBhvr>
                                      <p:to x="100000" y="80000"/>
                                    </p:animScale>
                                    <p:animScale>
                                      <p:cBhvr>
                                        <p:cTn id="66" dur="166" decel="50000">
                                          <p:stCondLst>
                                            <p:cond delay="1338"/>
                                          </p:stCondLst>
                                        </p:cTn>
                                        <p:tgtEl>
                                          <p:spTgt spid="4">
                                            <p:txEl>
                                              <p:pRg st="4" end="4"/>
                                            </p:txEl>
                                          </p:spTgt>
                                        </p:tgtEl>
                                      </p:cBhvr>
                                      <p:to x="100000" y="100000"/>
                                    </p:animScale>
                                    <p:animScale>
                                      <p:cBhvr>
                                        <p:cTn id="67" dur="26">
                                          <p:stCondLst>
                                            <p:cond delay="1642"/>
                                          </p:stCondLst>
                                        </p:cTn>
                                        <p:tgtEl>
                                          <p:spTgt spid="4">
                                            <p:txEl>
                                              <p:pRg st="4" end="4"/>
                                            </p:txEl>
                                          </p:spTgt>
                                        </p:tgtEl>
                                      </p:cBhvr>
                                      <p:to x="100000" y="90000"/>
                                    </p:animScale>
                                    <p:animScale>
                                      <p:cBhvr>
                                        <p:cTn id="68" dur="166" decel="50000">
                                          <p:stCondLst>
                                            <p:cond delay="1668"/>
                                          </p:stCondLst>
                                        </p:cTn>
                                        <p:tgtEl>
                                          <p:spTgt spid="4">
                                            <p:txEl>
                                              <p:pRg st="4" end="4"/>
                                            </p:txEl>
                                          </p:spTgt>
                                        </p:tgtEl>
                                      </p:cBhvr>
                                      <p:to x="100000" y="100000"/>
                                    </p:animScale>
                                    <p:animScale>
                                      <p:cBhvr>
                                        <p:cTn id="69" dur="26">
                                          <p:stCondLst>
                                            <p:cond delay="1808"/>
                                          </p:stCondLst>
                                        </p:cTn>
                                        <p:tgtEl>
                                          <p:spTgt spid="4">
                                            <p:txEl>
                                              <p:pRg st="4" end="4"/>
                                            </p:txEl>
                                          </p:spTgt>
                                        </p:tgtEl>
                                      </p:cBhvr>
                                      <p:to x="100000" y="95000"/>
                                    </p:animScale>
                                    <p:animScale>
                                      <p:cBhvr>
                                        <p:cTn id="70" dur="166" decel="50000">
                                          <p:stCondLst>
                                            <p:cond delay="1834"/>
                                          </p:stCondLst>
                                        </p:cTn>
                                        <p:tgtEl>
                                          <p:spTgt spid="4">
                                            <p:txEl>
                                              <p:pRg st="4" end="4"/>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Effect transition="in" filter="wipe(down)">
                                      <p:cBhvr>
                                        <p:cTn id="73" dur="580">
                                          <p:stCondLst>
                                            <p:cond delay="0"/>
                                          </p:stCondLst>
                                        </p:cTn>
                                        <p:tgtEl>
                                          <p:spTgt spid="4">
                                            <p:txEl>
                                              <p:pRg st="5" end="5"/>
                                            </p:txEl>
                                          </p:spTgt>
                                        </p:tgtEl>
                                      </p:cBhvr>
                                    </p:animEffect>
                                    <p:anim calcmode="lin" valueType="num">
                                      <p:cBhvr>
                                        <p:cTn id="74"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4">
                                            <p:txEl>
                                              <p:pRg st="5" end="5"/>
                                            </p:txEl>
                                          </p:spTgt>
                                        </p:tgtEl>
                                      </p:cBhvr>
                                      <p:to x="100000" y="60000"/>
                                    </p:animScale>
                                    <p:animScale>
                                      <p:cBhvr>
                                        <p:cTn id="80" dur="166" decel="50000">
                                          <p:stCondLst>
                                            <p:cond delay="676"/>
                                          </p:stCondLst>
                                        </p:cTn>
                                        <p:tgtEl>
                                          <p:spTgt spid="4">
                                            <p:txEl>
                                              <p:pRg st="5" end="5"/>
                                            </p:txEl>
                                          </p:spTgt>
                                        </p:tgtEl>
                                      </p:cBhvr>
                                      <p:to x="100000" y="100000"/>
                                    </p:animScale>
                                    <p:animScale>
                                      <p:cBhvr>
                                        <p:cTn id="81" dur="26">
                                          <p:stCondLst>
                                            <p:cond delay="1312"/>
                                          </p:stCondLst>
                                        </p:cTn>
                                        <p:tgtEl>
                                          <p:spTgt spid="4">
                                            <p:txEl>
                                              <p:pRg st="5" end="5"/>
                                            </p:txEl>
                                          </p:spTgt>
                                        </p:tgtEl>
                                      </p:cBhvr>
                                      <p:to x="100000" y="80000"/>
                                    </p:animScale>
                                    <p:animScale>
                                      <p:cBhvr>
                                        <p:cTn id="82" dur="166" decel="50000">
                                          <p:stCondLst>
                                            <p:cond delay="1338"/>
                                          </p:stCondLst>
                                        </p:cTn>
                                        <p:tgtEl>
                                          <p:spTgt spid="4">
                                            <p:txEl>
                                              <p:pRg st="5" end="5"/>
                                            </p:txEl>
                                          </p:spTgt>
                                        </p:tgtEl>
                                      </p:cBhvr>
                                      <p:to x="100000" y="100000"/>
                                    </p:animScale>
                                    <p:animScale>
                                      <p:cBhvr>
                                        <p:cTn id="83" dur="26">
                                          <p:stCondLst>
                                            <p:cond delay="1642"/>
                                          </p:stCondLst>
                                        </p:cTn>
                                        <p:tgtEl>
                                          <p:spTgt spid="4">
                                            <p:txEl>
                                              <p:pRg st="5" end="5"/>
                                            </p:txEl>
                                          </p:spTgt>
                                        </p:tgtEl>
                                      </p:cBhvr>
                                      <p:to x="100000" y="90000"/>
                                    </p:animScale>
                                    <p:animScale>
                                      <p:cBhvr>
                                        <p:cTn id="84" dur="166" decel="50000">
                                          <p:stCondLst>
                                            <p:cond delay="1668"/>
                                          </p:stCondLst>
                                        </p:cTn>
                                        <p:tgtEl>
                                          <p:spTgt spid="4">
                                            <p:txEl>
                                              <p:pRg st="5" end="5"/>
                                            </p:txEl>
                                          </p:spTgt>
                                        </p:tgtEl>
                                      </p:cBhvr>
                                      <p:to x="100000" y="100000"/>
                                    </p:animScale>
                                    <p:animScale>
                                      <p:cBhvr>
                                        <p:cTn id="85" dur="26">
                                          <p:stCondLst>
                                            <p:cond delay="1808"/>
                                          </p:stCondLst>
                                        </p:cTn>
                                        <p:tgtEl>
                                          <p:spTgt spid="4">
                                            <p:txEl>
                                              <p:pRg st="5" end="5"/>
                                            </p:txEl>
                                          </p:spTgt>
                                        </p:tgtEl>
                                      </p:cBhvr>
                                      <p:to x="100000" y="95000"/>
                                    </p:animScale>
                                    <p:animScale>
                                      <p:cBhvr>
                                        <p:cTn id="86" dur="166" decel="50000">
                                          <p:stCondLst>
                                            <p:cond delay="1834"/>
                                          </p:stCondLst>
                                        </p:cTn>
                                        <p:tgtEl>
                                          <p:spTgt spid="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What Kinds of Leaders Needed? </a:t>
            </a:r>
          </a:p>
        </p:txBody>
      </p:sp>
      <p:sp>
        <p:nvSpPr>
          <p:cNvPr id="5" name="Slide Number Placeholder 4"/>
          <p:cNvSpPr>
            <a:spLocks noGrp="1"/>
          </p:cNvSpPr>
          <p:nvPr>
            <p:ph type="sldNum" sz="quarter" idx="12"/>
          </p:nvPr>
        </p:nvSpPr>
        <p:spPr/>
        <p:txBody>
          <a:bodyPr/>
          <a:lstStyle/>
          <a:p>
            <a:fld id="{9EFE4995-14CB-4F8D-BC8D-1A3714AE7C5E}" type="slidenum">
              <a:rPr lang="en-US" smtClean="0"/>
              <a:pPr/>
              <a:t>16</a:t>
            </a:fld>
            <a:endParaRPr lang="en-US"/>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2819400"/>
            <a:ext cx="3831772" cy="335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2819400"/>
            <a:ext cx="3649546" cy="32219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609600" y="1905000"/>
            <a:ext cx="3657600" cy="584775"/>
          </a:xfrm>
          <a:prstGeom prst="rect">
            <a:avLst/>
          </a:prstGeom>
          <a:noFill/>
        </p:spPr>
        <p:txBody>
          <a:bodyPr wrap="square" rtlCol="0">
            <a:spAutoFit/>
          </a:bodyPr>
          <a:lstStyle/>
          <a:p>
            <a:pPr algn="ctr"/>
            <a:r>
              <a:rPr lang="en-US" sz="3200" dirty="0"/>
              <a:t>Short Order Cooks? </a:t>
            </a:r>
          </a:p>
        </p:txBody>
      </p:sp>
      <p:sp>
        <p:nvSpPr>
          <p:cNvPr id="8" name="TextBox 7"/>
          <p:cNvSpPr txBox="1"/>
          <p:nvPr/>
        </p:nvSpPr>
        <p:spPr>
          <a:xfrm>
            <a:off x="4953000" y="1905000"/>
            <a:ext cx="3810000" cy="584775"/>
          </a:xfrm>
          <a:prstGeom prst="rect">
            <a:avLst/>
          </a:prstGeom>
          <a:noFill/>
        </p:spPr>
        <p:txBody>
          <a:bodyPr wrap="square" rtlCol="0">
            <a:spAutoFit/>
          </a:bodyPr>
          <a:lstStyle/>
          <a:p>
            <a:pPr algn="ctr"/>
            <a:r>
              <a:rPr lang="en-US" sz="3200" b="1" i="1" dirty="0"/>
              <a:t>Gourmet Chefs? </a:t>
            </a:r>
          </a:p>
        </p:txBody>
      </p:sp>
    </p:spTree>
    <p:extLst>
      <p:ext uri="{BB962C8B-B14F-4D97-AF65-F5344CB8AC3E}">
        <p14:creationId xmlns:p14="http://schemas.microsoft.com/office/powerpoint/2010/main" xmlns="" val="38236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dissolve">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500" fill="hold"/>
                                        <p:tgtEl>
                                          <p:spTgt spid="2050"/>
                                        </p:tgtEl>
                                        <p:attrNameLst>
                                          <p:attrName>ppt_w</p:attrName>
                                        </p:attrNameLst>
                                      </p:cBhvr>
                                      <p:tavLst>
                                        <p:tav tm="0">
                                          <p:val>
                                            <p:fltVal val="0"/>
                                          </p:val>
                                        </p:tav>
                                        <p:tav tm="100000">
                                          <p:val>
                                            <p:strVal val="#ppt_w"/>
                                          </p:val>
                                        </p:tav>
                                      </p:tavLst>
                                    </p:anim>
                                    <p:anim calcmode="lin" valueType="num">
                                      <p:cBhvr>
                                        <p:cTn id="28" dur="500" fill="hold"/>
                                        <p:tgtEl>
                                          <p:spTgt spid="2050"/>
                                        </p:tgtEl>
                                        <p:attrNameLst>
                                          <p:attrName>ppt_h</p:attrName>
                                        </p:attrNameLst>
                                      </p:cBhvr>
                                      <p:tavLst>
                                        <p:tav tm="0">
                                          <p:val>
                                            <p:fltVal val="0"/>
                                          </p:val>
                                        </p:tav>
                                        <p:tav tm="100000">
                                          <p:val>
                                            <p:strVal val="#ppt_h"/>
                                          </p:val>
                                        </p:tav>
                                      </p:tavLst>
                                    </p:anim>
                                    <p:animEffect transition="in" filter="fad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b="1" dirty="0">
                <a:solidFill>
                  <a:srgbClr val="FFFF00"/>
                </a:solidFill>
              </a:rPr>
              <a:t>Pope Benedict XVI</a:t>
            </a:r>
          </a:p>
        </p:txBody>
      </p:sp>
      <p:sp>
        <p:nvSpPr>
          <p:cNvPr id="30724" name="Rectangle 3"/>
          <p:cNvSpPr>
            <a:spLocks noGrp="1" noChangeArrowheads="1"/>
          </p:cNvSpPr>
          <p:nvPr>
            <p:ph idx="1"/>
          </p:nvPr>
        </p:nvSpPr>
        <p:spPr>
          <a:xfrm>
            <a:off x="381000" y="1219200"/>
            <a:ext cx="7772400" cy="5368925"/>
          </a:xfrm>
        </p:spPr>
        <p:txBody>
          <a:bodyPr/>
          <a:lstStyle/>
          <a:p>
            <a:pPr eaLnBrk="1" hangingPunct="1">
              <a:buFont typeface="Wingdings" pitchFamily="2" charset="2"/>
              <a:buNone/>
            </a:pPr>
            <a:endParaRPr lang="en-US" sz="1400" dirty="0"/>
          </a:p>
          <a:p>
            <a:pPr eaLnBrk="1" hangingPunct="1">
              <a:buFont typeface="Wingdings" pitchFamily="2" charset="2"/>
              <a:buNone/>
            </a:pPr>
            <a:r>
              <a:rPr lang="en-US" sz="2800" dirty="0"/>
              <a:t>  “Furthermore, I think it very important to </a:t>
            </a:r>
            <a:r>
              <a:rPr lang="en-US" sz="2800" b="1" dirty="0"/>
              <a:t>find the right ways to delegate</a:t>
            </a:r>
            <a:r>
              <a:rPr lang="en-US" sz="2800" dirty="0"/>
              <a:t>…., (</a:t>
            </a:r>
            <a:r>
              <a:rPr lang="en-US" sz="2800" b="1" dirty="0">
                <a:solidFill>
                  <a:srgbClr val="FFFF00"/>
                </a:solidFill>
              </a:rPr>
              <a:t>the priest</a:t>
            </a:r>
            <a:r>
              <a:rPr lang="en-US" sz="2800" dirty="0"/>
              <a:t>) should be the one who </a:t>
            </a:r>
            <a:r>
              <a:rPr lang="en-US" sz="2800" b="1" dirty="0">
                <a:solidFill>
                  <a:srgbClr val="FFFF00"/>
                </a:solidFill>
              </a:rPr>
              <a:t>holds</a:t>
            </a:r>
            <a:r>
              <a:rPr lang="en-US" sz="2800" dirty="0">
                <a:solidFill>
                  <a:srgbClr val="FFFF00"/>
                </a:solidFill>
              </a:rPr>
              <a:t> </a:t>
            </a:r>
            <a:r>
              <a:rPr lang="en-US" sz="2800" b="1" dirty="0">
                <a:solidFill>
                  <a:srgbClr val="FFFF00"/>
                </a:solidFill>
              </a:rPr>
              <a:t>the essential reins</a:t>
            </a:r>
            <a:r>
              <a:rPr lang="en-US" sz="2800" dirty="0">
                <a:solidFill>
                  <a:srgbClr val="FFFF00"/>
                </a:solidFill>
              </a:rPr>
              <a:t> </a:t>
            </a:r>
            <a:r>
              <a:rPr lang="en-US" sz="2800" dirty="0"/>
              <a:t>himself but can </a:t>
            </a:r>
            <a:r>
              <a:rPr lang="en-US" sz="2800" u="sng" dirty="0"/>
              <a:t>rely on collaborators</a:t>
            </a:r>
            <a:r>
              <a:rPr lang="en-US" sz="2800" dirty="0"/>
              <a:t>.”</a:t>
            </a:r>
          </a:p>
          <a:p>
            <a:pPr eaLnBrk="1" hangingPunct="1">
              <a:buFont typeface="Wingdings" pitchFamily="2" charset="2"/>
              <a:buNone/>
            </a:pPr>
            <a:endParaRPr lang="en-US" sz="2800" dirty="0"/>
          </a:p>
          <a:p>
            <a:pPr>
              <a:buNone/>
            </a:pPr>
            <a:r>
              <a:rPr lang="en-US" sz="2400" dirty="0"/>
              <a:t>						</a:t>
            </a:r>
          </a:p>
          <a:p>
            <a:pPr>
              <a:buNone/>
            </a:pPr>
            <a:endParaRPr lang="en-US" sz="2400" dirty="0"/>
          </a:p>
          <a:p>
            <a:pPr>
              <a:buNone/>
            </a:pPr>
            <a:endParaRPr lang="en-US" sz="2400" dirty="0"/>
          </a:p>
          <a:p>
            <a:pPr>
              <a:buNone/>
            </a:pPr>
            <a:r>
              <a:rPr lang="en-US" sz="2400" dirty="0"/>
              <a:t>						    Meetings with Italian </a:t>
            </a:r>
          </a:p>
          <a:p>
            <a:pPr>
              <a:buNone/>
            </a:pPr>
            <a:r>
              <a:rPr lang="en-US" sz="2400" dirty="0"/>
              <a:t>						     Priests July 2007</a:t>
            </a:r>
          </a:p>
          <a:p>
            <a:pPr eaLnBrk="1" hangingPunct="1">
              <a:buFont typeface="Wingdings" pitchFamily="2" charset="2"/>
              <a:buNone/>
            </a:pPr>
            <a:endParaRPr lang="en-US" sz="2800" dirty="0"/>
          </a:p>
        </p:txBody>
      </p:sp>
      <p:sp>
        <p:nvSpPr>
          <p:cNvPr id="4" name="Slide Number Placeholder 5"/>
          <p:cNvSpPr>
            <a:spLocks noGrp="1"/>
          </p:cNvSpPr>
          <p:nvPr>
            <p:ph type="sldNum" sz="quarter" idx="12"/>
          </p:nvPr>
        </p:nvSpPr>
        <p:spPr/>
        <p:txBody>
          <a:bodyPr/>
          <a:lstStyle/>
          <a:p>
            <a:pPr>
              <a:defRPr/>
            </a:pPr>
            <a:fld id="{C6E47D44-F983-4E79-B0C6-FCFE1F327A36}" type="slidenum">
              <a:rPr lang="en-US"/>
              <a:pPr>
                <a:defRPr/>
              </a:pPr>
              <a:t>17</a:t>
            </a:fld>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3657600"/>
            <a:ext cx="4038601" cy="2362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11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24">
                                            <p:txEl>
                                              <p:pRg st="1" end="1"/>
                                            </p:txEl>
                                          </p:spTgt>
                                        </p:tgtEl>
                                        <p:attrNameLst>
                                          <p:attrName>style.visibility</p:attrName>
                                        </p:attrNameLst>
                                      </p:cBhvr>
                                      <p:to>
                                        <p:strVal val="visible"/>
                                      </p:to>
                                    </p:set>
                                    <p:animEffect transition="in" filter="dissolve">
                                      <p:cBhvr>
                                        <p:cTn id="7" dur="500"/>
                                        <p:tgtEl>
                                          <p:spTgt spid="307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24">
                                            <p:txEl>
                                              <p:pRg st="3" end="3"/>
                                            </p:txEl>
                                          </p:spTgt>
                                        </p:tgtEl>
                                        <p:attrNameLst>
                                          <p:attrName>style.visibility</p:attrName>
                                        </p:attrNameLst>
                                      </p:cBhvr>
                                      <p:to>
                                        <p:strVal val="visible"/>
                                      </p:to>
                                    </p:set>
                                    <p:animEffect transition="in" filter="dissolve">
                                      <p:cBhvr>
                                        <p:cTn id="12" dur="500"/>
                                        <p:tgtEl>
                                          <p:spTgt spid="307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A0BBF5E-207F-4581-936C-DB2C36D4ADD0}" type="slidenum">
              <a:rPr lang="en-US"/>
              <a:pPr/>
              <a:t>18</a:t>
            </a:fld>
            <a:endParaRPr lang="en-US"/>
          </a:p>
        </p:txBody>
      </p:sp>
      <p:sp>
        <p:nvSpPr>
          <p:cNvPr id="64514" name="Rectangle 2"/>
          <p:cNvSpPr>
            <a:spLocks noGrp="1" noChangeArrowheads="1"/>
          </p:cNvSpPr>
          <p:nvPr>
            <p:ph type="title"/>
          </p:nvPr>
        </p:nvSpPr>
        <p:spPr/>
        <p:txBody>
          <a:bodyPr/>
          <a:lstStyle/>
          <a:p>
            <a:r>
              <a:rPr lang="en-US" b="1" dirty="0">
                <a:solidFill>
                  <a:srgbClr val="FFFF00"/>
                </a:solidFill>
              </a:rPr>
              <a:t>The Church in America</a:t>
            </a:r>
          </a:p>
        </p:txBody>
      </p:sp>
      <p:sp>
        <p:nvSpPr>
          <p:cNvPr id="64515" name="Rectangle 3"/>
          <p:cNvSpPr>
            <a:spLocks noGrp="1" noChangeArrowheads="1"/>
          </p:cNvSpPr>
          <p:nvPr>
            <p:ph type="body" idx="1"/>
          </p:nvPr>
        </p:nvSpPr>
        <p:spPr>
          <a:xfrm>
            <a:off x="457200" y="1600200"/>
            <a:ext cx="8229600" cy="4525963"/>
          </a:xfrm>
        </p:spPr>
        <p:txBody>
          <a:bodyPr>
            <a:normAutofit/>
          </a:bodyPr>
          <a:lstStyle/>
          <a:p>
            <a:pPr>
              <a:buFontTx/>
              <a:buNone/>
            </a:pPr>
            <a:r>
              <a:rPr lang="en-US" sz="4000" dirty="0"/>
              <a:t> “A renewed parish needs the collaboration of lay people and therefore a </a:t>
            </a:r>
            <a:r>
              <a:rPr lang="en-US" sz="4000" b="1" i="1" dirty="0">
                <a:solidFill>
                  <a:srgbClr val="FFFF00"/>
                </a:solidFill>
              </a:rPr>
              <a:t>director of pastoral activity</a:t>
            </a:r>
            <a:r>
              <a:rPr lang="en-US" sz="4000" i="1" dirty="0"/>
              <a:t> </a:t>
            </a:r>
            <a:r>
              <a:rPr lang="en-US" sz="4000" b="1" i="1" u="sng" dirty="0"/>
              <a:t>and a pastor</a:t>
            </a:r>
            <a:r>
              <a:rPr lang="en-US" sz="4000" b="1" i="1" dirty="0"/>
              <a:t> </a:t>
            </a:r>
            <a:r>
              <a:rPr lang="en-US" sz="4000" dirty="0"/>
              <a:t>who is able to work with others”</a:t>
            </a:r>
          </a:p>
          <a:p>
            <a:pPr algn="r">
              <a:buNone/>
            </a:pPr>
            <a:endParaRPr lang="en-US" sz="2600" dirty="0"/>
          </a:p>
          <a:p>
            <a:pPr algn="r">
              <a:buNone/>
            </a:pPr>
            <a:r>
              <a:rPr lang="en-US" sz="2600" dirty="0"/>
              <a:t>Saint John Paul II – Ecclesia in America 1999</a:t>
            </a:r>
          </a:p>
          <a:p>
            <a:pPr>
              <a:buFontTx/>
              <a:buNone/>
            </a:pPr>
            <a:endParaRPr lang="en-US" sz="4000" i="1" dirty="0"/>
          </a:p>
        </p:txBody>
      </p:sp>
    </p:spTree>
    <p:extLst>
      <p:ext uri="{BB962C8B-B14F-4D97-AF65-F5344CB8AC3E}">
        <p14:creationId xmlns:p14="http://schemas.microsoft.com/office/powerpoint/2010/main" xmlns="" val="333678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dissolve">
                                      <p:cBhvr>
                                        <p:cTn id="7"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rPr>
              <a:t>The Seven Last Words of the Church </a:t>
            </a:r>
          </a:p>
        </p:txBody>
      </p:sp>
      <p:sp>
        <p:nvSpPr>
          <p:cNvPr id="3" name="Content Placeholder 2"/>
          <p:cNvSpPr>
            <a:spLocks noGrp="1"/>
          </p:cNvSpPr>
          <p:nvPr>
            <p:ph idx="1"/>
          </p:nvPr>
        </p:nvSpPr>
        <p:spPr>
          <a:xfrm>
            <a:off x="457200" y="2057400"/>
            <a:ext cx="8229600" cy="4572000"/>
          </a:xfrm>
        </p:spPr>
        <p:txBody>
          <a:bodyPr>
            <a:normAutofit fontScale="77500" lnSpcReduction="20000"/>
          </a:bodyPr>
          <a:lstStyle/>
          <a:p>
            <a:pPr marL="0" indent="0">
              <a:buNone/>
            </a:pPr>
            <a:r>
              <a:rPr lang="en-US" sz="4800" dirty="0"/>
              <a:t>“abandon the complacent </a:t>
            </a:r>
          </a:p>
          <a:p>
            <a:pPr marL="0" indent="0">
              <a:buNone/>
            </a:pPr>
            <a:r>
              <a:rPr lang="en-US" sz="4800" dirty="0"/>
              <a:t>  attitude that says</a:t>
            </a:r>
          </a:p>
          <a:p>
            <a:pPr marL="0" indent="0">
              <a:buNone/>
            </a:pPr>
            <a:r>
              <a:rPr lang="en-US" sz="4800" dirty="0"/>
              <a:t> </a:t>
            </a:r>
          </a:p>
          <a:p>
            <a:pPr marL="0" indent="0">
              <a:buNone/>
            </a:pPr>
            <a:r>
              <a:rPr lang="en-US" sz="4800" dirty="0"/>
              <a:t> </a:t>
            </a:r>
            <a:r>
              <a:rPr lang="en-US" sz="4800" b="1" dirty="0">
                <a:solidFill>
                  <a:srgbClr val="FFFF00"/>
                </a:solidFill>
              </a:rPr>
              <a:t>“we have always </a:t>
            </a:r>
          </a:p>
          <a:p>
            <a:pPr marL="0" indent="0">
              <a:buNone/>
            </a:pPr>
            <a:r>
              <a:rPr lang="en-US" sz="4800" b="1" dirty="0">
                <a:solidFill>
                  <a:srgbClr val="FFFF00"/>
                </a:solidFill>
              </a:rPr>
              <a:t>   done it this way”</a:t>
            </a:r>
          </a:p>
          <a:p>
            <a:pPr marL="0" indent="0">
              <a:buNone/>
            </a:pPr>
            <a:endParaRPr lang="en-US" b="1" dirty="0"/>
          </a:p>
          <a:p>
            <a:pPr marL="0" indent="0">
              <a:buNone/>
            </a:pPr>
            <a:endParaRPr lang="en-US" b="1" dirty="0"/>
          </a:p>
          <a:p>
            <a:pPr marL="0" indent="0">
              <a:buNone/>
            </a:pPr>
            <a:endParaRPr lang="en-US" dirty="0"/>
          </a:p>
          <a:p>
            <a:pPr marL="0" indent="0" algn="r">
              <a:buNone/>
            </a:pPr>
            <a:r>
              <a:rPr lang="en-US" sz="2600" dirty="0"/>
              <a:t>Pope Francis – Evangelii Gaudium #33</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3800" y="2971800"/>
            <a:ext cx="3911600"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9EFE4995-14CB-4F8D-BC8D-1A3714AE7C5E}" type="slidenum">
              <a:rPr lang="en-US" smtClean="0"/>
              <a:pPr/>
              <a:t>19</a:t>
            </a:fld>
            <a:endParaRPr lang="en-US"/>
          </a:p>
        </p:txBody>
      </p:sp>
    </p:spTree>
    <p:extLst>
      <p:ext uri="{BB962C8B-B14F-4D97-AF65-F5344CB8AC3E}">
        <p14:creationId xmlns:p14="http://schemas.microsoft.com/office/powerpoint/2010/main" xmlns="" val="405152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solidFill>
                  <a:srgbClr val="FFFF00"/>
                </a:solidFill>
              </a:rPr>
              <a:t>Overview</a:t>
            </a:r>
          </a:p>
        </p:txBody>
      </p:sp>
      <p:sp>
        <p:nvSpPr>
          <p:cNvPr id="3" name="Content Placeholder 2"/>
          <p:cNvSpPr>
            <a:spLocks noGrp="1"/>
          </p:cNvSpPr>
          <p:nvPr>
            <p:ph idx="1"/>
          </p:nvPr>
        </p:nvSpPr>
        <p:spPr>
          <a:xfrm>
            <a:off x="457200" y="1371600"/>
            <a:ext cx="8534400" cy="5257800"/>
          </a:xfrm>
        </p:spPr>
        <p:txBody>
          <a:bodyPr>
            <a:normAutofit lnSpcReduction="10000"/>
          </a:bodyPr>
          <a:lstStyle/>
          <a:p>
            <a:r>
              <a:rPr lang="en-US" dirty="0"/>
              <a:t>Leadership &amp; Vision for Parish Pastoring</a:t>
            </a:r>
          </a:p>
          <a:p>
            <a:endParaRPr lang="en-US" dirty="0"/>
          </a:p>
          <a:p>
            <a:r>
              <a:rPr lang="en-US" dirty="0"/>
              <a:t>Complex Pastoring </a:t>
            </a:r>
          </a:p>
          <a:p>
            <a:pPr marL="0" indent="0">
              <a:buNone/>
            </a:pPr>
            <a:endParaRPr lang="en-US" dirty="0"/>
          </a:p>
          <a:p>
            <a:r>
              <a:rPr lang="en-US" dirty="0"/>
              <a:t>Unity In Diversity</a:t>
            </a:r>
          </a:p>
          <a:p>
            <a:pPr marL="0" indent="0">
              <a:buNone/>
            </a:pPr>
            <a:endParaRPr lang="en-US" dirty="0"/>
          </a:p>
          <a:p>
            <a:r>
              <a:rPr lang="en-US" dirty="0"/>
              <a:t>Community Compatibility</a:t>
            </a:r>
          </a:p>
          <a:p>
            <a:pPr marL="0" indent="0">
              <a:buNone/>
            </a:pPr>
            <a:endParaRPr lang="en-US" dirty="0"/>
          </a:p>
          <a:p>
            <a:r>
              <a:rPr lang="en-US" dirty="0"/>
              <a:t>Building Unity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4385C1B-687A-4D23-A51A-F58C6720E99D}" type="slidenum">
              <a:rPr lang="en-US" smtClean="0"/>
              <a:pPr/>
              <a:t>2</a:t>
            </a:fld>
            <a:endParaRPr lang="en-US"/>
          </a:p>
        </p:txBody>
      </p:sp>
      <p:pic>
        <p:nvPicPr>
          <p:cNvPr id="4098" name="Picture 2" descr="https://sp.yimg.com/xj/th?id=OIP.Mebe8fc9c64da556049e1af57691510dbH0&amp;pid=15.1&amp;P=0&amp;w=300&amp;h=3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2667000"/>
            <a:ext cx="3124200" cy="312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262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359DA-8FC1-084F-B008-A5024C08133D}" type="slidenum">
              <a:rPr kumimoji="0" lang="en-US" sz="1000" b="0" i="0" u="none" strike="noStrike" kern="1200" cap="none" spc="0" normalizeH="0" baseline="0" noProof="0" smtClean="0">
                <a:ln>
                  <a:noFill/>
                </a:ln>
                <a:solidFill>
                  <a:srgbClr val="411D5A"/>
                </a:solidFill>
                <a:effectLst/>
                <a:uLnTx/>
                <a:uFillTx/>
                <a:latin typeface="Georgia"/>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411D5A"/>
              </a:solidFill>
              <a:effectLst/>
              <a:uLnTx/>
              <a:uFillTx/>
              <a:latin typeface="Georgia"/>
              <a:ea typeface="+mn-ea"/>
            </a:endParaRPr>
          </a:p>
        </p:txBody>
      </p:sp>
      <p:sp>
        <p:nvSpPr>
          <p:cNvPr id="6" name="Title 5"/>
          <p:cNvSpPr>
            <a:spLocks noGrp="1"/>
          </p:cNvSpPr>
          <p:nvPr>
            <p:ph type="ctrTitle"/>
          </p:nvPr>
        </p:nvSpPr>
        <p:spPr>
          <a:xfrm>
            <a:off x="1139872" y="467214"/>
            <a:ext cx="6879041" cy="1209186"/>
          </a:xfrm>
        </p:spPr>
        <p:txBody>
          <a:bodyPr/>
          <a:lstStyle/>
          <a:p>
            <a:r>
              <a:rPr lang="en-US" b="1" dirty="0">
                <a:solidFill>
                  <a:srgbClr val="FFFF00"/>
                </a:solidFill>
              </a:rPr>
              <a:t>Complex Pastoring Vision – Question #1</a:t>
            </a:r>
          </a:p>
        </p:txBody>
      </p:sp>
      <p:sp>
        <p:nvSpPr>
          <p:cNvPr id="2" name="Rectangle 1"/>
          <p:cNvSpPr/>
          <p:nvPr/>
        </p:nvSpPr>
        <p:spPr>
          <a:xfrm>
            <a:off x="466530" y="2053967"/>
            <a:ext cx="4943669" cy="4401205"/>
          </a:xfrm>
          <a:prstGeom prst="rect">
            <a:avLst/>
          </a:prstGeom>
        </p:spPr>
        <p:txBody>
          <a:bodyPr wrap="square">
            <a:spAutoFit/>
          </a:bodyPr>
          <a:lstStyle/>
          <a:p>
            <a:r>
              <a:rPr lang="en-US" sz="2800" dirty="0">
                <a:latin typeface="Georgia" panose="02040502050405020303" pitchFamily="18" charset="0"/>
              </a:rPr>
              <a:t>Is it true that if you have the right leader – then just about any group can be brought together to create a new unity?</a:t>
            </a:r>
          </a:p>
          <a:p>
            <a:endParaRPr lang="en-US" sz="2800" dirty="0">
              <a:latin typeface="Georgia" panose="02040502050405020303" pitchFamily="18" charset="0"/>
            </a:endParaRPr>
          </a:p>
          <a:p>
            <a:r>
              <a:rPr lang="en-US" sz="2800" dirty="0">
                <a:latin typeface="Georgia" panose="02040502050405020303" pitchFamily="18" charset="0"/>
              </a:rPr>
              <a:t> </a:t>
            </a:r>
          </a:p>
          <a:p>
            <a:r>
              <a:rPr lang="en-US" sz="2800" dirty="0">
                <a:latin typeface="Georgia" panose="02040502050405020303" pitchFamily="18" charset="0"/>
              </a:rPr>
              <a:t>(Building Intercultural Competence for Ministers USCCB 2012)</a:t>
            </a:r>
          </a:p>
        </p:txBody>
      </p:sp>
      <p:pic>
        <p:nvPicPr>
          <p:cNvPr id="8" name="Picture 7"/>
          <p:cNvPicPr>
            <a:picLocks noChangeAspect="1"/>
          </p:cNvPicPr>
          <p:nvPr/>
        </p:nvPicPr>
        <p:blipFill>
          <a:blip r:embed="rId2" cstate="print"/>
          <a:stretch>
            <a:fillRect/>
          </a:stretch>
        </p:blipFill>
        <p:spPr>
          <a:xfrm>
            <a:off x="5688196" y="2362200"/>
            <a:ext cx="2998604" cy="3539706"/>
          </a:xfrm>
          <a:prstGeom prst="rect">
            <a:avLst/>
          </a:prstGeom>
        </p:spPr>
      </p:pic>
    </p:spTree>
    <p:extLst>
      <p:ext uri="{BB962C8B-B14F-4D97-AF65-F5344CB8AC3E}">
        <p14:creationId xmlns:p14="http://schemas.microsoft.com/office/powerpoint/2010/main" xmlns="" val="1087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Dominant Ecclesiology – Unity </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marL="0" indent="0">
              <a:buNone/>
            </a:pPr>
            <a:endParaRPr lang="en-US" sz="3600" dirty="0"/>
          </a:p>
          <a:p>
            <a:pPr marL="0" indent="0">
              <a:buNone/>
            </a:pPr>
            <a:r>
              <a:rPr lang="en-US" sz="3600" dirty="0"/>
              <a:t>“so </a:t>
            </a:r>
            <a:r>
              <a:rPr lang="en-US" sz="3600" b="1" dirty="0">
                <a:solidFill>
                  <a:srgbClr val="FFFF00"/>
                </a:solidFill>
              </a:rPr>
              <a:t>that they may all be </a:t>
            </a:r>
          </a:p>
          <a:p>
            <a:pPr marL="0" indent="0">
              <a:buNone/>
            </a:pPr>
            <a:r>
              <a:rPr lang="en-US" sz="3600" b="1" dirty="0">
                <a:solidFill>
                  <a:srgbClr val="FFFF00"/>
                </a:solidFill>
              </a:rPr>
              <a:t>  one</a:t>
            </a:r>
            <a:r>
              <a:rPr lang="en-US" sz="3600" dirty="0"/>
              <a:t>, as you Father, are </a:t>
            </a:r>
          </a:p>
          <a:p>
            <a:pPr marL="0" indent="0">
              <a:buNone/>
            </a:pPr>
            <a:r>
              <a:rPr lang="en-US" sz="3600" dirty="0"/>
              <a:t>  in me and I in you, that </a:t>
            </a:r>
          </a:p>
          <a:p>
            <a:pPr marL="0" indent="0">
              <a:buNone/>
            </a:pPr>
            <a:r>
              <a:rPr lang="en-US" sz="3600" dirty="0"/>
              <a:t>  they also may be in us…, </a:t>
            </a:r>
          </a:p>
          <a:p>
            <a:pPr marL="0" indent="0">
              <a:buNone/>
            </a:pPr>
            <a:r>
              <a:rPr lang="en-US" sz="3600" dirty="0"/>
              <a:t>  so that </a:t>
            </a:r>
            <a:r>
              <a:rPr lang="en-US" sz="3600" b="1" dirty="0">
                <a:solidFill>
                  <a:srgbClr val="FFFF00"/>
                </a:solidFill>
              </a:rPr>
              <a:t>they may be one </a:t>
            </a:r>
          </a:p>
          <a:p>
            <a:pPr marL="0" indent="0">
              <a:buNone/>
            </a:pPr>
            <a:r>
              <a:rPr lang="en-US" sz="3600" dirty="0"/>
              <a:t>  as we are one.”  JN 17:22-23</a:t>
            </a:r>
          </a:p>
          <a:p>
            <a:endParaRPr lang="en-US" dirty="0"/>
          </a:p>
        </p:txBody>
      </p:sp>
      <p:sp>
        <p:nvSpPr>
          <p:cNvPr id="4" name="Slide Number Placeholder 3"/>
          <p:cNvSpPr>
            <a:spLocks noGrp="1"/>
          </p:cNvSpPr>
          <p:nvPr>
            <p:ph type="sldNum" sz="quarter" idx="12"/>
          </p:nvPr>
        </p:nvSpPr>
        <p:spPr/>
        <p:txBody>
          <a:bodyPr/>
          <a:lstStyle/>
          <a:p>
            <a:fld id="{9F6433D4-EE07-4968-AA6C-013D1C9B99ED}" type="slidenum">
              <a:rPr lang="en-US" smtClean="0"/>
              <a:pPr/>
              <a:t>21</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1200" y="1828801"/>
            <a:ext cx="2663160"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198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457200" y="1673105"/>
            <a:ext cx="4724400" cy="4724400"/>
          </a:xfrm>
        </p:spPr>
        <p:txBody>
          <a:bodyPr numCol="1"/>
          <a:lstStyle/>
          <a:p>
            <a:r>
              <a:rPr lang="en-US" sz="3200" i="1" dirty="0"/>
              <a:t>Are there pastoral situations where the cultures of the groups that the pastor is called to serve, are so deeply rooted in their cultures, that it is unrealistic to expect to create a new unity in the near future?</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359DA-8FC1-084F-B008-A5024C08133D}" type="slidenum">
              <a:rPr kumimoji="0" lang="en-US" sz="1000" b="0" i="0" u="none" strike="noStrike" kern="1200" cap="none" spc="0" normalizeH="0" baseline="0" noProof="0" smtClean="0">
                <a:ln>
                  <a:noFill/>
                </a:ln>
                <a:solidFill>
                  <a:srgbClr val="411D5A"/>
                </a:solidFill>
                <a:effectLst/>
                <a:uLnTx/>
                <a:uFillTx/>
                <a:latin typeface="Georgia"/>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411D5A"/>
              </a:solidFill>
              <a:effectLst/>
              <a:uLnTx/>
              <a:uFillTx/>
              <a:latin typeface="Georgia"/>
              <a:ea typeface="+mn-ea"/>
            </a:endParaRPr>
          </a:p>
        </p:txBody>
      </p:sp>
      <p:sp>
        <p:nvSpPr>
          <p:cNvPr id="2" name="Title 1"/>
          <p:cNvSpPr>
            <a:spLocks noGrp="1"/>
          </p:cNvSpPr>
          <p:nvPr>
            <p:ph type="ctrTitle"/>
          </p:nvPr>
        </p:nvSpPr>
        <p:spPr>
          <a:xfrm>
            <a:off x="1139872" y="467214"/>
            <a:ext cx="6879041" cy="1169966"/>
          </a:xfrm>
        </p:spPr>
        <p:txBody>
          <a:bodyPr>
            <a:normAutofit fontScale="90000"/>
          </a:bodyPr>
          <a:lstStyle/>
          <a:p>
            <a:r>
              <a:rPr lang="en-US" b="1" dirty="0">
                <a:solidFill>
                  <a:srgbClr val="FFFF00"/>
                </a:solidFill>
              </a:rPr>
              <a:t>Complex Pastoring Vision </a:t>
            </a:r>
            <a:br>
              <a:rPr lang="en-US" b="1" dirty="0">
                <a:solidFill>
                  <a:srgbClr val="FFFF00"/>
                </a:solidFill>
              </a:rPr>
            </a:br>
            <a:r>
              <a:rPr lang="en-US" b="1" dirty="0">
                <a:solidFill>
                  <a:srgbClr val="FFFF00"/>
                </a:solidFill>
              </a:rPr>
              <a:t>Question #2</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6676" y="1596025"/>
            <a:ext cx="2769402" cy="3595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a:extLst>
              <a:ext uri="{FF2B5EF4-FFF2-40B4-BE49-F238E27FC236}">
                <a16:creationId xmlns:a16="http://schemas.microsoft.com/office/drawing/2014/main" xmlns="" id="{771F1150-E3D7-47FD-AE0C-EF8147ED835E}"/>
              </a:ext>
            </a:extLst>
          </p:cNvPr>
          <p:cNvSpPr txBox="1"/>
          <p:nvPr/>
        </p:nvSpPr>
        <p:spPr>
          <a:xfrm>
            <a:off x="5257800" y="5638800"/>
            <a:ext cx="3581400" cy="830997"/>
          </a:xfrm>
          <a:prstGeom prst="rect">
            <a:avLst/>
          </a:prstGeom>
          <a:noFill/>
        </p:spPr>
        <p:txBody>
          <a:bodyPr wrap="square" rtlCol="0">
            <a:spAutoFit/>
          </a:bodyPr>
          <a:lstStyle/>
          <a:p>
            <a:r>
              <a:rPr lang="en-US" sz="2400" dirty="0"/>
              <a:t>(Best Practices for Shared Parishes - USCCB 2013)</a:t>
            </a:r>
          </a:p>
        </p:txBody>
      </p:sp>
    </p:spTree>
    <p:extLst>
      <p:ext uri="{BB962C8B-B14F-4D97-AF65-F5344CB8AC3E}">
        <p14:creationId xmlns:p14="http://schemas.microsoft.com/office/powerpoint/2010/main" xmlns="" val="32079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533400" y="1668002"/>
            <a:ext cx="4572000" cy="5723398"/>
          </a:xfrm>
        </p:spPr>
        <p:txBody>
          <a:bodyPr numCol="1"/>
          <a:lstStyle/>
          <a:p>
            <a:r>
              <a:rPr lang="en-US" sz="2100" b="1" dirty="0">
                <a:latin typeface="Arial"/>
                <a:cs typeface="Arial"/>
              </a:rPr>
              <a:t>Second Ecclesiology:</a:t>
            </a:r>
          </a:p>
          <a:p>
            <a:endParaRPr lang="en-US" sz="2100" b="1" dirty="0">
              <a:latin typeface="Arial"/>
              <a:cs typeface="Arial"/>
            </a:endParaRPr>
          </a:p>
          <a:p>
            <a:r>
              <a:rPr lang="en-US" sz="3200" i="1" dirty="0"/>
              <a:t>“there are different kinds of spiritual gifts but the same spirit…, now the body is not a single part, but many”</a:t>
            </a:r>
          </a:p>
          <a:p>
            <a:endParaRPr lang="en-US" sz="2800" i="1" dirty="0"/>
          </a:p>
          <a:p>
            <a:r>
              <a:rPr lang="en-US" sz="2800" i="1" dirty="0"/>
              <a:t>1 COR 12 – 4, 14</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359DA-8FC1-084F-B008-A5024C08133D}" type="slidenum">
              <a:rPr kumimoji="0" lang="en-US" sz="1000" b="0" i="0" u="none" strike="noStrike" kern="1200" cap="none" spc="0" normalizeH="0" baseline="0" noProof="0" smtClean="0">
                <a:ln>
                  <a:noFill/>
                </a:ln>
                <a:solidFill>
                  <a:srgbClr val="411D5A"/>
                </a:solidFill>
                <a:effectLst/>
                <a:uLnTx/>
                <a:uFillTx/>
                <a:latin typeface="Georgia"/>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411D5A"/>
              </a:solidFill>
              <a:effectLst/>
              <a:uLnTx/>
              <a:uFillTx/>
              <a:latin typeface="Georgia"/>
              <a:ea typeface="+mn-ea"/>
            </a:endParaRPr>
          </a:p>
        </p:txBody>
      </p:sp>
      <p:sp>
        <p:nvSpPr>
          <p:cNvPr id="2" name="Title 1"/>
          <p:cNvSpPr>
            <a:spLocks noGrp="1"/>
          </p:cNvSpPr>
          <p:nvPr>
            <p:ph type="ctrTitle"/>
          </p:nvPr>
        </p:nvSpPr>
        <p:spPr/>
        <p:txBody>
          <a:bodyPr>
            <a:normAutofit fontScale="90000"/>
          </a:bodyPr>
          <a:lstStyle/>
          <a:p>
            <a:r>
              <a:rPr lang="en-US" sz="5300" b="1" dirty="0">
                <a:solidFill>
                  <a:srgbClr val="FFFF00"/>
                </a:solidFill>
              </a:rPr>
              <a:t>Body of Christ </a:t>
            </a:r>
            <a:r>
              <a:rPr lang="en-US" dirty="0"/>
              <a:t> </a:t>
            </a:r>
          </a:p>
        </p:txBody>
      </p:sp>
      <p:pic>
        <p:nvPicPr>
          <p:cNvPr id="3" name="Picture 2"/>
          <p:cNvPicPr>
            <a:picLocks noChangeAspect="1"/>
          </p:cNvPicPr>
          <p:nvPr/>
        </p:nvPicPr>
        <p:blipFill>
          <a:blip r:embed="rId2" cstate="print"/>
          <a:stretch>
            <a:fillRect/>
          </a:stretch>
        </p:blipFill>
        <p:spPr>
          <a:xfrm>
            <a:off x="5161674" y="2077318"/>
            <a:ext cx="3480153" cy="3091841"/>
          </a:xfrm>
          <a:prstGeom prst="rect">
            <a:avLst/>
          </a:prstGeom>
        </p:spPr>
      </p:pic>
    </p:spTree>
    <p:extLst>
      <p:ext uri="{BB962C8B-B14F-4D97-AF65-F5344CB8AC3E}">
        <p14:creationId xmlns:p14="http://schemas.microsoft.com/office/powerpoint/2010/main" xmlns="" val="25237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1000"/>
                                        <p:tgtEl>
                                          <p:spTgt spid="11">
                                            <p:txEl>
                                              <p:pRg st="4" end="4"/>
                                            </p:txEl>
                                          </p:spTgt>
                                        </p:tgtEl>
                                      </p:cBhvr>
                                    </p:animEffect>
                                    <p:anim calcmode="lin" valueType="num">
                                      <p:cBhvr>
                                        <p:cTn id="1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FF00"/>
                </a:solidFill>
              </a:rPr>
              <a:t>Council of Jerusalem – 50 AD</a:t>
            </a:r>
          </a:p>
        </p:txBody>
      </p:sp>
      <p:sp>
        <p:nvSpPr>
          <p:cNvPr id="5" name="Content Placeholder 4"/>
          <p:cNvSpPr>
            <a:spLocks noGrp="1"/>
          </p:cNvSpPr>
          <p:nvPr>
            <p:ph sz="half" idx="1"/>
          </p:nvPr>
        </p:nvSpPr>
        <p:spPr>
          <a:xfrm>
            <a:off x="375556" y="1741717"/>
            <a:ext cx="4958444" cy="5355771"/>
          </a:xfrm>
        </p:spPr>
        <p:txBody>
          <a:bodyPr>
            <a:normAutofit fontScale="92500"/>
          </a:bodyPr>
          <a:lstStyle/>
          <a:p>
            <a:pPr marL="0" indent="0">
              <a:buNone/>
            </a:pPr>
            <a:r>
              <a:rPr lang="en-US" sz="3200" dirty="0"/>
              <a:t>“in Acts 15 </a:t>
            </a:r>
            <a:r>
              <a:rPr lang="en-US" sz="3200" b="1" dirty="0">
                <a:solidFill>
                  <a:srgbClr val="FFFF00"/>
                </a:solidFill>
              </a:rPr>
              <a:t>neither</a:t>
            </a:r>
            <a:r>
              <a:rPr lang="en-US" sz="3200" dirty="0"/>
              <a:t> the Jewish nor the Gentile Believers were asked to </a:t>
            </a:r>
            <a:r>
              <a:rPr lang="en-US" sz="3200" b="1" dirty="0">
                <a:solidFill>
                  <a:srgbClr val="FFFF00"/>
                </a:solidFill>
              </a:rPr>
              <a:t>forsake their cultural uniqueness</a:t>
            </a:r>
            <a:r>
              <a:rPr lang="en-US" sz="3200" dirty="0">
                <a:solidFill>
                  <a:srgbClr val="FFFF00"/>
                </a:solidFill>
              </a:rPr>
              <a:t> </a:t>
            </a:r>
            <a:r>
              <a:rPr lang="en-US" sz="3200" dirty="0"/>
              <a:t>but were allowed to worship God in their own way, recognizing that God revealed himself differently to these diverse people”</a:t>
            </a:r>
          </a:p>
          <a:p>
            <a:pPr marL="0" indent="0">
              <a:buNone/>
            </a:pPr>
            <a:endParaRPr lang="en-US" dirty="0"/>
          </a:p>
          <a:p>
            <a:pPr marL="0" indent="0">
              <a:buNone/>
            </a:pPr>
            <a:r>
              <a:rPr lang="en-US" sz="2200" dirty="0"/>
              <a:t>Being the Church in a Multi-Ethnic Community – McIntosh &amp; McMahan 2012</a:t>
            </a: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1828800"/>
            <a:ext cx="3482293" cy="31867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311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10200"/>
          </a:xfrm>
        </p:spPr>
        <p:txBody>
          <a:bodyPr>
            <a:normAutofit lnSpcReduction="10000"/>
          </a:bodyPr>
          <a:lstStyle/>
          <a:p>
            <a:pPr marL="0" indent="0">
              <a:buNone/>
            </a:pPr>
            <a:r>
              <a:rPr lang="en-US" dirty="0"/>
              <a:t>“We would not do </a:t>
            </a:r>
          </a:p>
          <a:p>
            <a:pPr marL="0" indent="0">
              <a:buNone/>
            </a:pPr>
            <a:r>
              <a:rPr lang="en-US" dirty="0"/>
              <a:t>  justice to the logic </a:t>
            </a:r>
          </a:p>
          <a:p>
            <a:pPr marL="0" indent="0">
              <a:buNone/>
            </a:pPr>
            <a:r>
              <a:rPr lang="en-US" dirty="0"/>
              <a:t>  of the Incarnation</a:t>
            </a:r>
          </a:p>
          <a:p>
            <a:pPr marL="0" indent="0">
              <a:buNone/>
            </a:pPr>
            <a:r>
              <a:rPr lang="en-US" dirty="0"/>
              <a:t>  if we thought of</a:t>
            </a:r>
          </a:p>
          <a:p>
            <a:pPr marL="0" indent="0">
              <a:buNone/>
            </a:pPr>
            <a:r>
              <a:rPr lang="en-US" dirty="0"/>
              <a:t>  Christianity as </a:t>
            </a:r>
          </a:p>
          <a:p>
            <a:pPr marL="0" indent="0">
              <a:buNone/>
            </a:pPr>
            <a:r>
              <a:rPr lang="en-US" dirty="0"/>
              <a:t>  </a:t>
            </a:r>
            <a:r>
              <a:rPr lang="en-US" dirty="0" err="1"/>
              <a:t>monocultural</a:t>
            </a:r>
            <a:r>
              <a:rPr lang="en-US" dirty="0"/>
              <a:t> and </a:t>
            </a:r>
          </a:p>
          <a:p>
            <a:pPr marL="0" indent="0">
              <a:buNone/>
            </a:pPr>
            <a:r>
              <a:rPr lang="en-US" dirty="0"/>
              <a:t>  monotonous”</a:t>
            </a:r>
          </a:p>
          <a:p>
            <a:pPr marL="0" indent="0">
              <a:buNone/>
            </a:pPr>
            <a:endParaRPr lang="en-US" dirty="0"/>
          </a:p>
          <a:p>
            <a:pPr marL="0" indent="0">
              <a:buNone/>
            </a:pPr>
            <a:endParaRPr lang="en-US" dirty="0"/>
          </a:p>
          <a:p>
            <a:pPr marL="0" indent="0" algn="r">
              <a:buNone/>
            </a:pPr>
            <a:r>
              <a:rPr lang="en-US" sz="2400" dirty="0"/>
              <a:t>Pope Francis – Evangelii Gaudium - #117</a:t>
            </a:r>
          </a:p>
        </p:txBody>
      </p:sp>
      <p:sp>
        <p:nvSpPr>
          <p:cNvPr id="4" name="Slide Number Placeholder 3"/>
          <p:cNvSpPr>
            <a:spLocks noGrp="1"/>
          </p:cNvSpPr>
          <p:nvPr>
            <p:ph type="sldNum" sz="quarter" idx="12"/>
          </p:nvPr>
        </p:nvSpPr>
        <p:spPr/>
        <p:txBody>
          <a:bodyPr/>
          <a:lstStyle/>
          <a:p>
            <a:fld id="{9EFE4995-14CB-4F8D-BC8D-1A3714AE7C5E}" type="slidenum">
              <a:rPr lang="en-US" smtClean="0"/>
              <a:pPr/>
              <a:t>25</a:t>
            </a:fld>
            <a:endParaRPr lang="en-US"/>
          </a:p>
        </p:txBody>
      </p:sp>
      <p:pic>
        <p:nvPicPr>
          <p:cNvPr id="2050" name="Picture 2" descr="C:\Users\Mark\Documents\photo\Pope-Francis_3028690b1-300x18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676400"/>
            <a:ext cx="4154513" cy="259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132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5AB03EA-A41D-48F5-9C19-14242D611757}" type="slidenum">
              <a:rPr lang="en-US"/>
              <a:pPr/>
              <a:t>26</a:t>
            </a:fld>
            <a:endParaRPr lang="en-US"/>
          </a:p>
        </p:txBody>
      </p:sp>
      <p:sp>
        <p:nvSpPr>
          <p:cNvPr id="62466" name="Rectangle 2"/>
          <p:cNvSpPr>
            <a:spLocks noGrp="1" noChangeArrowheads="1"/>
          </p:cNvSpPr>
          <p:nvPr>
            <p:ph type="title"/>
          </p:nvPr>
        </p:nvSpPr>
        <p:spPr/>
        <p:txBody>
          <a:bodyPr/>
          <a:lstStyle/>
          <a:p>
            <a:r>
              <a:rPr lang="en-US" b="1" dirty="0">
                <a:solidFill>
                  <a:srgbClr val="FFFF00"/>
                </a:solidFill>
              </a:rPr>
              <a:t>The Church in America</a:t>
            </a:r>
          </a:p>
        </p:txBody>
      </p:sp>
      <p:sp>
        <p:nvSpPr>
          <p:cNvPr id="62467" name="Rectangle 3"/>
          <p:cNvSpPr>
            <a:spLocks noGrp="1" noChangeArrowheads="1"/>
          </p:cNvSpPr>
          <p:nvPr>
            <p:ph type="body" idx="1"/>
          </p:nvPr>
        </p:nvSpPr>
        <p:spPr>
          <a:xfrm>
            <a:off x="457200" y="1600200"/>
            <a:ext cx="8229600" cy="5105400"/>
          </a:xfrm>
        </p:spPr>
        <p:txBody>
          <a:bodyPr/>
          <a:lstStyle/>
          <a:p>
            <a:pPr>
              <a:buFontTx/>
              <a:buNone/>
            </a:pPr>
            <a:r>
              <a:rPr lang="en-US" dirty="0"/>
              <a:t> </a:t>
            </a:r>
            <a:r>
              <a:rPr lang="en-US" sz="3600" dirty="0"/>
              <a:t>“there is a need keep looking for ways in which the parish and its pastoral structures can be more effective and efficient…, One way of renewing parishes…, might be to consider the </a:t>
            </a:r>
            <a:r>
              <a:rPr lang="en-US" sz="3600" b="1" i="1" dirty="0">
                <a:solidFill>
                  <a:srgbClr val="FFFF00"/>
                </a:solidFill>
              </a:rPr>
              <a:t>parish as a community of communities </a:t>
            </a:r>
            <a:r>
              <a:rPr lang="en-US" sz="3600" dirty="0"/>
              <a:t>and movements.”</a:t>
            </a:r>
          </a:p>
          <a:p>
            <a:pPr algn="r">
              <a:buFontTx/>
              <a:buNone/>
            </a:pPr>
            <a:endParaRPr lang="en-US" sz="2000" dirty="0"/>
          </a:p>
          <a:p>
            <a:pPr algn="r">
              <a:buFontTx/>
              <a:buNone/>
            </a:pPr>
            <a:r>
              <a:rPr lang="en-US" sz="2000" dirty="0"/>
              <a:t>Saint John Paul II – Ecclesia in America 1999</a:t>
            </a:r>
          </a:p>
          <a:p>
            <a:pPr>
              <a:buFontTx/>
              <a:buNone/>
            </a:pPr>
            <a:endParaRPr lang="en-US" dirty="0"/>
          </a:p>
        </p:txBody>
      </p:sp>
    </p:spTree>
    <p:extLst>
      <p:ext uri="{BB962C8B-B14F-4D97-AF65-F5344CB8AC3E}">
        <p14:creationId xmlns:p14="http://schemas.microsoft.com/office/powerpoint/2010/main" xmlns="" val="360080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ssolve">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dissolve">
                                      <p:cBhvr>
                                        <p:cTn id="12"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82389"/>
            <a:ext cx="7886700" cy="5868536"/>
          </a:xfrm>
        </p:spPr>
        <p:txBody>
          <a:bodyPr>
            <a:normAutofit fontScale="92500" lnSpcReduction="10000"/>
          </a:bodyPr>
          <a:lstStyle/>
          <a:p>
            <a:pPr marL="0" indent="0">
              <a:buNone/>
            </a:pPr>
            <a:r>
              <a:rPr lang="en-US" sz="4400" dirty="0"/>
              <a:t>“In the church, variety, </a:t>
            </a:r>
          </a:p>
          <a:p>
            <a:pPr marL="0" indent="0">
              <a:buNone/>
            </a:pPr>
            <a:r>
              <a:rPr lang="en-US" sz="4400" dirty="0"/>
              <a:t>  which is itself a great </a:t>
            </a:r>
          </a:p>
          <a:p>
            <a:pPr marL="0" indent="0">
              <a:buNone/>
            </a:pPr>
            <a:r>
              <a:rPr lang="en-US" sz="4400" dirty="0"/>
              <a:t>  treasure, is always </a:t>
            </a:r>
          </a:p>
          <a:p>
            <a:pPr marL="0" indent="0">
              <a:buNone/>
            </a:pPr>
            <a:r>
              <a:rPr lang="en-US" sz="4400" dirty="0"/>
              <a:t>  grounded in the </a:t>
            </a:r>
          </a:p>
          <a:p>
            <a:pPr marL="0" indent="0">
              <a:buNone/>
            </a:pPr>
            <a:r>
              <a:rPr lang="en-US" sz="4400" dirty="0"/>
              <a:t>  harmony of unity </a:t>
            </a:r>
          </a:p>
          <a:p>
            <a:pPr marL="0" indent="0">
              <a:buNone/>
            </a:pPr>
            <a:r>
              <a:rPr lang="en-US" sz="4400" dirty="0"/>
              <a:t>  like a great </a:t>
            </a:r>
            <a:r>
              <a:rPr lang="en-US" sz="4400" b="1" dirty="0">
                <a:solidFill>
                  <a:srgbClr val="FFFF00"/>
                </a:solidFill>
              </a:rPr>
              <a:t>mosaic</a:t>
            </a:r>
            <a:r>
              <a:rPr lang="en-US" sz="4400" dirty="0"/>
              <a:t>.” </a:t>
            </a:r>
          </a:p>
          <a:p>
            <a:pPr marL="0" indent="0">
              <a:buNone/>
            </a:pPr>
            <a:endParaRPr lang="en-US" dirty="0"/>
          </a:p>
          <a:p>
            <a:pPr marL="0" indent="0">
              <a:buNone/>
            </a:pPr>
            <a:endParaRPr lang="en-US" dirty="0"/>
          </a:p>
          <a:p>
            <a:pPr marL="0" indent="0">
              <a:buNone/>
            </a:pPr>
            <a:r>
              <a:rPr lang="en-US" sz="2400" dirty="0"/>
              <a:t>		Pope Francis – Mass for presentation of the 				</a:t>
            </a:r>
            <a:r>
              <a:rPr lang="en-US" sz="2400" dirty="0" err="1"/>
              <a:t>pallium</a:t>
            </a:r>
            <a:r>
              <a:rPr lang="en-US" sz="2400" dirty="0"/>
              <a:t> to archbishops - June 29, 2013</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F6433D4-EE07-4968-AA6C-013D1C9B99ED}" type="slidenum">
              <a:rPr lang="en-US" smtClean="0"/>
              <a:pPr/>
              <a:t>27</a:t>
            </a:fld>
            <a:endParaRPr lang="en-US"/>
          </a:p>
        </p:txBody>
      </p:sp>
      <p:pic>
        <p:nvPicPr>
          <p:cNvPr id="5" name="Picture 10" descr="http://upload.wikimedia.org/wikipedia/commons/a/ab/Francisco_(20-03-2013).jpg">
            <a:extLst>
              <a:ext uri="{FF2B5EF4-FFF2-40B4-BE49-F238E27FC236}">
                <a16:creationId xmlns:a16="http://schemas.microsoft.com/office/drawing/2014/main" xmlns="" id="{682FB606-8B30-4510-89A4-ABB50156324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7829" y="1066800"/>
            <a:ext cx="2573731" cy="32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052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Clarify Unity In Diversity</a:t>
            </a:r>
          </a:p>
        </p:txBody>
      </p:sp>
      <p:sp>
        <p:nvSpPr>
          <p:cNvPr id="3" name="Content Placeholder 2"/>
          <p:cNvSpPr>
            <a:spLocks noGrp="1"/>
          </p:cNvSpPr>
          <p:nvPr>
            <p:ph sz="half" idx="1"/>
          </p:nvPr>
        </p:nvSpPr>
        <p:spPr/>
        <p:txBody>
          <a:bodyPr/>
          <a:lstStyle/>
          <a:p>
            <a:r>
              <a:rPr lang="en-US" dirty="0"/>
              <a:t>Unity does not mean uniformity</a:t>
            </a:r>
          </a:p>
          <a:p>
            <a:r>
              <a:rPr lang="en-US" dirty="0"/>
              <a:t>Involves Joyful recognition of various gifts of Holy Spirit</a:t>
            </a:r>
          </a:p>
          <a:p>
            <a:r>
              <a:rPr lang="en-US" dirty="0"/>
              <a:t>Unity needs differences</a:t>
            </a:r>
          </a:p>
          <a:p>
            <a:r>
              <a:rPr lang="en-US" dirty="0"/>
              <a:t>Do not be afraid of differences</a:t>
            </a:r>
          </a:p>
        </p:txBody>
      </p:sp>
      <p:pic>
        <p:nvPicPr>
          <p:cNvPr id="5" name="Content Placeholder 4"/>
          <p:cNvPicPr>
            <a:picLocks noGrp="1" noChangeAspect="1"/>
          </p:cNvPicPr>
          <p:nvPr>
            <p:ph sz="half" idx="2"/>
          </p:nvPr>
        </p:nvPicPr>
        <p:blipFill>
          <a:blip r:embed="rId2" cstate="print"/>
          <a:stretch>
            <a:fillRect/>
          </a:stretch>
        </p:blipFill>
        <p:spPr>
          <a:xfrm>
            <a:off x="5052060" y="1825625"/>
            <a:ext cx="3130083" cy="3703608"/>
          </a:xfrm>
          <a:prstGeom prst="rect">
            <a:avLst/>
          </a:prstGeom>
        </p:spPr>
      </p:pic>
    </p:spTree>
    <p:extLst>
      <p:ext uri="{BB962C8B-B14F-4D97-AF65-F5344CB8AC3E}">
        <p14:creationId xmlns:p14="http://schemas.microsoft.com/office/powerpoint/2010/main" xmlns="" val="28534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Vision - Unity In Diversity</a:t>
            </a:r>
          </a:p>
        </p:txBody>
      </p:sp>
      <p:sp>
        <p:nvSpPr>
          <p:cNvPr id="3" name="Content Placeholder 2"/>
          <p:cNvSpPr>
            <a:spLocks noGrp="1"/>
          </p:cNvSpPr>
          <p:nvPr>
            <p:ph idx="1"/>
          </p:nvPr>
        </p:nvSpPr>
        <p:spPr/>
        <p:txBody>
          <a:bodyPr>
            <a:normAutofit fontScale="92500" lnSpcReduction="10000"/>
          </a:bodyPr>
          <a:lstStyle/>
          <a:p>
            <a:r>
              <a:rPr lang="en-US" dirty="0"/>
              <a:t>Unity</a:t>
            </a:r>
          </a:p>
          <a:p>
            <a:pPr lvl="1"/>
            <a:r>
              <a:rPr lang="en-US" dirty="0"/>
              <a:t>In Christ through the power </a:t>
            </a:r>
          </a:p>
          <a:p>
            <a:pPr marL="457200" lvl="1" indent="0">
              <a:buNone/>
            </a:pPr>
            <a:r>
              <a:rPr lang="en-US" dirty="0"/>
              <a:t>	of the Holy Spirit</a:t>
            </a:r>
          </a:p>
          <a:p>
            <a:pPr marL="457200" lvl="1" indent="0">
              <a:buNone/>
            </a:pPr>
            <a:endParaRPr lang="en-US" dirty="0"/>
          </a:p>
          <a:p>
            <a:r>
              <a:rPr lang="en-US" dirty="0"/>
              <a:t>Diversity</a:t>
            </a:r>
          </a:p>
          <a:p>
            <a:pPr lvl="1"/>
            <a:r>
              <a:rPr lang="en-US" dirty="0"/>
              <a:t>Respecting  and honoring </a:t>
            </a:r>
          </a:p>
          <a:p>
            <a:pPr marL="457200" lvl="1" indent="0">
              <a:buNone/>
            </a:pPr>
            <a:r>
              <a:rPr lang="en-US" dirty="0"/>
              <a:t>	the unique aspects of each </a:t>
            </a:r>
          </a:p>
          <a:p>
            <a:pPr marL="457200" lvl="1" indent="0">
              <a:buNone/>
            </a:pPr>
            <a:r>
              <a:rPr lang="en-US" dirty="0"/>
              <a:t>	culture and community </a:t>
            </a:r>
          </a:p>
          <a:p>
            <a:pPr marL="457200" lvl="1" indent="0">
              <a:buNone/>
            </a:pPr>
            <a:r>
              <a:rPr lang="en-US" dirty="0"/>
              <a:t>	that make up the </a:t>
            </a:r>
          </a:p>
          <a:p>
            <a:pPr marL="457200" lvl="1" indent="0">
              <a:buNone/>
            </a:pPr>
            <a:r>
              <a:rPr lang="en-US" dirty="0"/>
              <a:t>	Body of Christ  </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1524000"/>
            <a:ext cx="1990726" cy="1990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4343400"/>
            <a:ext cx="3629984"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77ECCDD1-DB9C-42A8-AFF4-BA37C097976F}" type="slidenum">
              <a:rPr lang="en-US" smtClean="0"/>
              <a:pPr/>
              <a:t>29</a:t>
            </a:fld>
            <a:endParaRPr lang="en-US"/>
          </a:p>
        </p:txBody>
      </p:sp>
    </p:spTree>
    <p:extLst>
      <p:ext uri="{BB962C8B-B14F-4D97-AF65-F5344CB8AC3E}">
        <p14:creationId xmlns:p14="http://schemas.microsoft.com/office/powerpoint/2010/main" xmlns="" val="20311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32"/>
            <a:ext cx="8229600" cy="1143000"/>
          </a:xfrm>
        </p:spPr>
        <p:txBody>
          <a:bodyPr/>
          <a:lstStyle/>
          <a:p>
            <a:r>
              <a:rPr lang="en-US" b="1" dirty="0">
                <a:solidFill>
                  <a:srgbClr val="FFFF00"/>
                </a:solidFill>
              </a:rPr>
              <a:t>Leadership</a:t>
            </a:r>
          </a:p>
        </p:txBody>
      </p:sp>
      <p:sp>
        <p:nvSpPr>
          <p:cNvPr id="3" name="Content Placeholder 2"/>
          <p:cNvSpPr>
            <a:spLocks noGrp="1"/>
          </p:cNvSpPr>
          <p:nvPr>
            <p:ph idx="1"/>
          </p:nvPr>
        </p:nvSpPr>
        <p:spPr/>
        <p:txBody>
          <a:bodyPr>
            <a:normAutofit fontScale="92500" lnSpcReduction="20000"/>
          </a:bodyPr>
          <a:lstStyle/>
          <a:p>
            <a:pPr marL="0" indent="0">
              <a:buNone/>
            </a:pPr>
            <a:r>
              <a:rPr lang="en-US" sz="4400" b="1" dirty="0"/>
              <a:t>Leadership Is…,</a:t>
            </a:r>
          </a:p>
          <a:p>
            <a:endParaRPr lang="en-US" dirty="0"/>
          </a:p>
          <a:p>
            <a:pPr marL="514350" indent="-514350">
              <a:buAutoNum type="arabicPeriod"/>
            </a:pPr>
            <a:r>
              <a:rPr lang="en-US" dirty="0"/>
              <a:t>The ability to </a:t>
            </a:r>
          </a:p>
          <a:p>
            <a:pPr marL="0" indent="0">
              <a:buNone/>
            </a:pPr>
            <a:r>
              <a:rPr lang="en-US" dirty="0"/>
              <a:t>	articulate a </a:t>
            </a:r>
            <a:r>
              <a:rPr lang="en-US" dirty="0">
                <a:solidFill>
                  <a:srgbClr val="FFFF00"/>
                </a:solidFill>
              </a:rPr>
              <a:t>vision</a:t>
            </a:r>
          </a:p>
          <a:p>
            <a:pPr marL="514350" indent="-514350">
              <a:buAutoNum type="arabicPeriod"/>
            </a:pPr>
            <a:endParaRPr lang="en-US" dirty="0"/>
          </a:p>
          <a:p>
            <a:pPr marL="0" indent="0">
              <a:buNone/>
            </a:pPr>
            <a:r>
              <a:rPr lang="en-US" dirty="0"/>
              <a:t>		</a:t>
            </a:r>
            <a:r>
              <a:rPr lang="en-US" b="1" i="1" dirty="0">
                <a:solidFill>
                  <a:srgbClr val="FFFF00"/>
                </a:solidFill>
              </a:rPr>
              <a:t>AND</a:t>
            </a:r>
          </a:p>
          <a:p>
            <a:pPr marL="514350" indent="-514350">
              <a:buAutoNum type="arabicPeriod"/>
            </a:pPr>
            <a:endParaRPr lang="en-US" dirty="0"/>
          </a:p>
          <a:p>
            <a:pPr marL="0" indent="0">
              <a:buNone/>
            </a:pPr>
            <a:r>
              <a:rPr lang="en-US" dirty="0"/>
              <a:t>2. The ability to </a:t>
            </a:r>
            <a:r>
              <a:rPr lang="en-US" dirty="0">
                <a:solidFill>
                  <a:srgbClr val="FFFF00"/>
                </a:solidFill>
              </a:rPr>
              <a:t>engage people </a:t>
            </a:r>
          </a:p>
          <a:p>
            <a:pPr marL="0" indent="0">
              <a:buNone/>
            </a:pPr>
            <a:r>
              <a:rPr lang="en-US" dirty="0"/>
              <a:t>	to make that vision a reality</a:t>
            </a:r>
          </a:p>
        </p:txBody>
      </p:sp>
      <p:sp>
        <p:nvSpPr>
          <p:cNvPr id="4" name="Slide Number Placeholder 3"/>
          <p:cNvSpPr>
            <a:spLocks noGrp="1"/>
          </p:cNvSpPr>
          <p:nvPr>
            <p:ph type="sldNum" sz="quarter" idx="12"/>
          </p:nvPr>
        </p:nvSpPr>
        <p:spPr/>
        <p:txBody>
          <a:bodyPr/>
          <a:lstStyle/>
          <a:p>
            <a:fld id="{84385C1B-687A-4D23-A51A-F58C6720E99D}" type="slidenum">
              <a:rPr lang="en-US" smtClean="0"/>
              <a:pPr/>
              <a:t>3</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1600200"/>
            <a:ext cx="2865600"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180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381000" y="1747194"/>
            <a:ext cx="4571999" cy="4688322"/>
          </a:xfrm>
        </p:spPr>
        <p:txBody>
          <a:bodyPr numCol="1"/>
          <a:lstStyle/>
          <a:p>
            <a:r>
              <a:rPr lang="en-US" sz="3600" dirty="0">
                <a:latin typeface="Arial"/>
                <a:cs typeface="Arial"/>
              </a:rPr>
              <a:t>Work for Unity?</a:t>
            </a:r>
          </a:p>
          <a:p>
            <a:pPr algn="ctr"/>
            <a:r>
              <a:rPr lang="en-US" sz="3600" dirty="0">
                <a:latin typeface="Arial"/>
                <a:cs typeface="Arial"/>
              </a:rPr>
              <a:t>or </a:t>
            </a:r>
          </a:p>
          <a:p>
            <a:r>
              <a:rPr lang="en-US" sz="3600" dirty="0">
                <a:latin typeface="Arial"/>
                <a:cs typeface="Arial"/>
              </a:rPr>
              <a:t>Separate – Shared Parish</a:t>
            </a:r>
            <a:endParaRPr lang="en-US" sz="3600" dirty="0">
              <a:solidFill>
                <a:schemeClr val="accent1"/>
              </a:solidFill>
              <a:latin typeface="Arial"/>
              <a:cs typeface="Arial"/>
            </a:endParaRPr>
          </a:p>
          <a:p>
            <a:pPr algn="ctr"/>
            <a:r>
              <a:rPr lang="en-US" sz="3600" dirty="0">
                <a:latin typeface="Arial"/>
                <a:cs typeface="Arial"/>
              </a:rPr>
              <a:t>or </a:t>
            </a:r>
          </a:p>
          <a:p>
            <a:r>
              <a:rPr lang="en-US" sz="3600" dirty="0">
                <a:latin typeface="Arial"/>
                <a:cs typeface="Arial"/>
              </a:rPr>
              <a:t>Some Cooperation/</a:t>
            </a:r>
          </a:p>
          <a:p>
            <a:r>
              <a:rPr lang="en-US" sz="3600" dirty="0">
                <a:latin typeface="Arial"/>
                <a:cs typeface="Arial"/>
              </a:rPr>
              <a:t>Collaboration </a:t>
            </a:r>
          </a:p>
          <a:p>
            <a:endParaRPr lang="en-US" i="1"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359DA-8FC1-084F-B008-A5024C08133D}" type="slidenum">
              <a:rPr kumimoji="0" lang="en-US" sz="1000" b="0" i="0" u="none" strike="noStrike" kern="1200" cap="none" spc="0" normalizeH="0" baseline="0" noProof="0" smtClean="0">
                <a:ln>
                  <a:noFill/>
                </a:ln>
                <a:solidFill>
                  <a:srgbClr val="411D5A"/>
                </a:solidFill>
                <a:effectLst/>
                <a:uLnTx/>
                <a:uFillTx/>
                <a:latin typeface="Georgia"/>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411D5A"/>
              </a:solidFill>
              <a:effectLst/>
              <a:uLnTx/>
              <a:uFillTx/>
              <a:latin typeface="Georgia"/>
              <a:ea typeface="+mn-ea"/>
            </a:endParaRPr>
          </a:p>
        </p:txBody>
      </p:sp>
      <p:sp>
        <p:nvSpPr>
          <p:cNvPr id="2" name="Title 1"/>
          <p:cNvSpPr>
            <a:spLocks noGrp="1"/>
          </p:cNvSpPr>
          <p:nvPr>
            <p:ph type="ctrTitle"/>
          </p:nvPr>
        </p:nvSpPr>
        <p:spPr/>
        <p:txBody>
          <a:bodyPr>
            <a:noAutofit/>
          </a:bodyPr>
          <a:lstStyle/>
          <a:p>
            <a:r>
              <a:rPr lang="en-US" sz="4400" b="1" dirty="0">
                <a:solidFill>
                  <a:srgbClr val="FFFF00"/>
                </a:solidFill>
              </a:rPr>
              <a:t>How do you know? </a:t>
            </a:r>
          </a:p>
        </p:txBody>
      </p:sp>
      <p:pic>
        <p:nvPicPr>
          <p:cNvPr id="7" name="Picture 10">
            <a:extLst>
              <a:ext uri="{FF2B5EF4-FFF2-40B4-BE49-F238E27FC236}">
                <a16:creationId xmlns:a16="http://schemas.microsoft.com/office/drawing/2014/main" xmlns="" id="{BECB4225-9DCF-498D-8BB9-58EEAEC9ACB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2133600"/>
            <a:ext cx="3884821" cy="34344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731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anim calcmode="lin" valueType="num">
                                      <p:cBhvr>
                                        <p:cTn id="2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1000"/>
                                        <p:tgtEl>
                                          <p:spTgt spid="11">
                                            <p:txEl>
                                              <p:pRg st="4" end="4"/>
                                            </p:txEl>
                                          </p:spTgt>
                                        </p:tgtEl>
                                      </p:cBhvr>
                                    </p:animEffect>
                                    <p:anim calcmode="lin" valueType="num">
                                      <p:cBhvr>
                                        <p:cTn id="3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fade">
                                      <p:cBhvr>
                                        <p:cTn id="36" dur="1000"/>
                                        <p:tgtEl>
                                          <p:spTgt spid="11">
                                            <p:txEl>
                                              <p:pRg st="5" end="5"/>
                                            </p:txEl>
                                          </p:spTgt>
                                        </p:tgtEl>
                                      </p:cBhvr>
                                    </p:animEffect>
                                    <p:anim calcmode="lin" valueType="num">
                                      <p:cBhvr>
                                        <p:cTn id="37"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rgbClr val="FFFF00"/>
                </a:solidFill>
              </a:rPr>
              <a:t>Parishioner Evaluations</a:t>
            </a:r>
            <a:br>
              <a:rPr lang="en-US" b="1" dirty="0">
                <a:solidFill>
                  <a:srgbClr val="FFFF00"/>
                </a:solidFill>
              </a:rPr>
            </a:br>
            <a:r>
              <a:rPr lang="en-US" b="1" dirty="0">
                <a:solidFill>
                  <a:srgbClr val="FFFF00"/>
                </a:solidFill>
              </a:rPr>
              <a:t>Traditional vs. MPM Parishes</a:t>
            </a:r>
          </a:p>
        </p:txBody>
      </p:sp>
      <p:sp>
        <p:nvSpPr>
          <p:cNvPr id="6" name="Content Placeholder 5"/>
          <p:cNvSpPr>
            <a:spLocks noGrp="1"/>
          </p:cNvSpPr>
          <p:nvPr>
            <p:ph sz="quarter" idx="2"/>
          </p:nvPr>
        </p:nvSpPr>
        <p:spPr>
          <a:xfrm>
            <a:off x="457200" y="1828800"/>
            <a:ext cx="4040188" cy="3951288"/>
          </a:xfrm>
        </p:spPr>
        <p:txBody>
          <a:bodyPr>
            <a:normAutofit lnSpcReduction="10000"/>
          </a:bodyPr>
          <a:lstStyle/>
          <a:p>
            <a:pPr marL="0" indent="0">
              <a:buNone/>
            </a:pPr>
            <a:endParaRPr lang="en-US" b="1" dirty="0"/>
          </a:p>
          <a:p>
            <a:pPr marL="0" indent="0">
              <a:buNone/>
            </a:pPr>
            <a:r>
              <a:rPr lang="en-US" sz="2800" b="1" dirty="0"/>
              <a:t>1. Liturgies</a:t>
            </a:r>
          </a:p>
          <a:p>
            <a:pPr marL="0" indent="0">
              <a:buNone/>
            </a:pPr>
            <a:r>
              <a:rPr lang="en-US" sz="2800" b="1" dirty="0"/>
              <a:t>2. Parish Vision</a:t>
            </a:r>
          </a:p>
          <a:p>
            <a:pPr marL="0" indent="0">
              <a:buNone/>
            </a:pPr>
            <a:r>
              <a:rPr lang="en-US" sz="2800" b="1" dirty="0"/>
              <a:t>3. Stewardship</a:t>
            </a:r>
          </a:p>
          <a:p>
            <a:pPr marL="0" indent="0">
              <a:buNone/>
            </a:pPr>
            <a:r>
              <a:rPr lang="en-US" sz="2800" b="1" dirty="0"/>
              <a:t>4. Faith Formation</a:t>
            </a:r>
          </a:p>
          <a:p>
            <a:pPr marL="0" indent="0">
              <a:buNone/>
            </a:pPr>
            <a:r>
              <a:rPr lang="en-US" sz="2800" b="1" dirty="0"/>
              <a:t>5. Evangelizing</a:t>
            </a:r>
          </a:p>
          <a:p>
            <a:pPr marL="0" indent="0">
              <a:buNone/>
            </a:pPr>
            <a:r>
              <a:rPr lang="en-US" sz="2800" b="1" dirty="0"/>
              <a:t>6. Preparation for    	Sacraments</a:t>
            </a:r>
          </a:p>
          <a:p>
            <a:endParaRPr lang="en-US" dirty="0"/>
          </a:p>
        </p:txBody>
      </p:sp>
      <p:sp>
        <p:nvSpPr>
          <p:cNvPr id="8" name="Content Placeholder 7"/>
          <p:cNvSpPr>
            <a:spLocks noGrp="1"/>
          </p:cNvSpPr>
          <p:nvPr>
            <p:ph sz="quarter" idx="4"/>
          </p:nvPr>
        </p:nvSpPr>
        <p:spPr>
          <a:xfrm>
            <a:off x="4419600" y="1752600"/>
            <a:ext cx="4270375" cy="3951288"/>
          </a:xfrm>
        </p:spPr>
        <p:txBody>
          <a:bodyPr>
            <a:normAutofit/>
          </a:bodyPr>
          <a:lstStyle/>
          <a:p>
            <a:pPr marL="0" indent="0">
              <a:buNone/>
            </a:pPr>
            <a:endParaRPr lang="en-US" b="1" dirty="0"/>
          </a:p>
          <a:p>
            <a:pPr marL="0" indent="0">
              <a:buNone/>
            </a:pPr>
            <a:r>
              <a:rPr lang="en-US" sz="2800" b="1" dirty="0"/>
              <a:t>7. Youth Ministry</a:t>
            </a:r>
          </a:p>
          <a:p>
            <a:pPr marL="0" indent="0">
              <a:buNone/>
            </a:pPr>
            <a:r>
              <a:rPr lang="en-US" sz="2800" b="1" dirty="0"/>
              <a:t>8. Faith Formation – Kids</a:t>
            </a:r>
          </a:p>
          <a:p>
            <a:pPr marL="0" indent="0">
              <a:buNone/>
            </a:pPr>
            <a:r>
              <a:rPr lang="en-US" sz="2800" b="1" dirty="0"/>
              <a:t>9. Faith Formation – Adults</a:t>
            </a:r>
          </a:p>
          <a:p>
            <a:pPr marL="0" indent="0">
              <a:buNone/>
            </a:pPr>
            <a:r>
              <a:rPr lang="en-US" sz="2800" b="1" dirty="0"/>
              <a:t>10. Leadership of 	Pastor</a:t>
            </a:r>
          </a:p>
          <a:p>
            <a:pPr marL="0" indent="0">
              <a:buNone/>
            </a:pPr>
            <a:r>
              <a:rPr lang="en-US" sz="2800" b="1" dirty="0"/>
              <a:t>11. Parish Involvement</a:t>
            </a:r>
          </a:p>
          <a:p>
            <a:pPr marL="0" indent="0">
              <a:buNone/>
            </a:pPr>
            <a:r>
              <a:rPr lang="en-US" sz="2800" b="1" dirty="0"/>
              <a:t>12.  Intercultural Ministry </a:t>
            </a:r>
          </a:p>
        </p:txBody>
      </p:sp>
      <p:sp>
        <p:nvSpPr>
          <p:cNvPr id="2" name="Slide Number Placeholder 1"/>
          <p:cNvSpPr>
            <a:spLocks noGrp="1"/>
          </p:cNvSpPr>
          <p:nvPr>
            <p:ph type="sldNum" sz="quarter" idx="12"/>
          </p:nvPr>
        </p:nvSpPr>
        <p:spPr/>
        <p:txBody>
          <a:bodyPr/>
          <a:lstStyle/>
          <a:p>
            <a:fld id="{77ECCDD1-DB9C-42A8-AFF4-BA37C097976F}" type="slidenum">
              <a:rPr lang="en-US" smtClean="0"/>
              <a:pPr/>
              <a:t>31</a:t>
            </a:fld>
            <a:endParaRPr lang="en-US"/>
          </a:p>
        </p:txBody>
      </p:sp>
      <p:sp>
        <p:nvSpPr>
          <p:cNvPr id="3" name="Rectangle 2"/>
          <p:cNvSpPr/>
          <p:nvPr/>
        </p:nvSpPr>
        <p:spPr>
          <a:xfrm>
            <a:off x="4419600" y="4693778"/>
            <a:ext cx="4038600" cy="685800"/>
          </a:xfrm>
          <a:prstGeom prst="rect">
            <a:avLst/>
          </a:prstGeom>
          <a:noFill/>
          <a:ln w="41275"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315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ssolve">
                                      <p:cBhvr>
                                        <p:cTn id="10" dur="500"/>
                                        <p:tgtEl>
                                          <p:spTgt spid="6">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dissolve">
                                      <p:cBhvr>
                                        <p:cTn id="13" dur="500"/>
                                        <p:tgtEl>
                                          <p:spTgt spid="6">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dissolve">
                                      <p:cBhvr>
                                        <p:cTn id="16" dur="500"/>
                                        <p:tgtEl>
                                          <p:spTgt spid="6">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dissolve">
                                      <p:cBhvr>
                                        <p:cTn id="19" dur="500"/>
                                        <p:tgtEl>
                                          <p:spTgt spid="6">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dissolve">
                                      <p:cBhvr>
                                        <p:cTn id="27" dur="500"/>
                                        <p:tgtEl>
                                          <p:spTgt spid="8">
                                            <p:txEl>
                                              <p:pRg st="1" end="1"/>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dissolve">
                                      <p:cBhvr>
                                        <p:cTn id="30" dur="500"/>
                                        <p:tgtEl>
                                          <p:spTgt spid="8">
                                            <p:txEl>
                                              <p:pRg st="2" end="2"/>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dissolve">
                                      <p:cBhvr>
                                        <p:cTn id="33" dur="500"/>
                                        <p:tgtEl>
                                          <p:spTgt spid="8">
                                            <p:txEl>
                                              <p:pRg st="3" end="3"/>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dissolve">
                                      <p:cBhvr>
                                        <p:cTn id="36" dur="500"/>
                                        <p:tgtEl>
                                          <p:spTgt spid="8">
                                            <p:txEl>
                                              <p:pRg st="4" end="4"/>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dissolve">
                                      <p:cBhvr>
                                        <p:cTn id="39" dur="500"/>
                                        <p:tgtEl>
                                          <p:spTgt spid="8">
                                            <p:txEl>
                                              <p:pRg st="5" end="5"/>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80">
                                          <p:stCondLst>
                                            <p:cond delay="0"/>
                                          </p:stCondLst>
                                        </p:cTn>
                                        <p:tgtEl>
                                          <p:spTgt spid="3"/>
                                        </p:tgtEl>
                                      </p:cBhvr>
                                    </p:animEffect>
                                    <p:anim calcmode="lin" valueType="num">
                                      <p:cBhvr>
                                        <p:cTn id="4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gtEl>
                                      </p:cBhvr>
                                      <p:to x="100000" y="60000"/>
                                    </p:animScale>
                                    <p:animScale>
                                      <p:cBhvr>
                                        <p:cTn id="54" dur="166" decel="50000">
                                          <p:stCondLst>
                                            <p:cond delay="676"/>
                                          </p:stCondLst>
                                        </p:cTn>
                                        <p:tgtEl>
                                          <p:spTgt spid="3"/>
                                        </p:tgtEl>
                                      </p:cBhvr>
                                      <p:to x="100000" y="100000"/>
                                    </p:animScale>
                                    <p:animScale>
                                      <p:cBhvr>
                                        <p:cTn id="55" dur="26">
                                          <p:stCondLst>
                                            <p:cond delay="1312"/>
                                          </p:stCondLst>
                                        </p:cTn>
                                        <p:tgtEl>
                                          <p:spTgt spid="3"/>
                                        </p:tgtEl>
                                      </p:cBhvr>
                                      <p:to x="100000" y="80000"/>
                                    </p:animScale>
                                    <p:animScale>
                                      <p:cBhvr>
                                        <p:cTn id="56" dur="166" decel="50000">
                                          <p:stCondLst>
                                            <p:cond delay="1338"/>
                                          </p:stCondLst>
                                        </p:cTn>
                                        <p:tgtEl>
                                          <p:spTgt spid="3"/>
                                        </p:tgtEl>
                                      </p:cBhvr>
                                      <p:to x="100000" y="100000"/>
                                    </p:animScale>
                                    <p:animScale>
                                      <p:cBhvr>
                                        <p:cTn id="57" dur="26">
                                          <p:stCondLst>
                                            <p:cond delay="1642"/>
                                          </p:stCondLst>
                                        </p:cTn>
                                        <p:tgtEl>
                                          <p:spTgt spid="3"/>
                                        </p:tgtEl>
                                      </p:cBhvr>
                                      <p:to x="100000" y="90000"/>
                                    </p:animScale>
                                    <p:animScale>
                                      <p:cBhvr>
                                        <p:cTn id="58" dur="166" decel="50000">
                                          <p:stCondLst>
                                            <p:cond delay="1668"/>
                                          </p:stCondLst>
                                        </p:cTn>
                                        <p:tgtEl>
                                          <p:spTgt spid="3"/>
                                        </p:tgtEl>
                                      </p:cBhvr>
                                      <p:to x="100000" y="100000"/>
                                    </p:animScale>
                                    <p:animScale>
                                      <p:cBhvr>
                                        <p:cTn id="59" dur="26">
                                          <p:stCondLst>
                                            <p:cond delay="1808"/>
                                          </p:stCondLst>
                                        </p:cTn>
                                        <p:tgtEl>
                                          <p:spTgt spid="3"/>
                                        </p:tgtEl>
                                      </p:cBhvr>
                                      <p:to x="100000" y="95000"/>
                                    </p:animScale>
                                    <p:animScale>
                                      <p:cBhvr>
                                        <p:cTn id="6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a:ln>
            <a:noFill/>
          </a:ln>
        </p:spPr>
        <p:txBody>
          <a:bodyPr>
            <a:normAutofit/>
          </a:bodyPr>
          <a:lstStyle/>
          <a:p>
            <a:r>
              <a:rPr lang="en-US" b="1" dirty="0">
                <a:solidFill>
                  <a:srgbClr val="FFFF00"/>
                </a:solidFill>
              </a:rPr>
              <a:t>Parish Compatibility Variables</a:t>
            </a:r>
            <a:br>
              <a:rPr lang="en-US" b="1" dirty="0">
                <a:solidFill>
                  <a:srgbClr val="FFFF00"/>
                </a:solidFill>
              </a:rPr>
            </a:br>
            <a:r>
              <a:rPr lang="en-US" sz="3600" b="1" i="1" dirty="0">
                <a:solidFill>
                  <a:srgbClr val="FFFF00"/>
                </a:solidFill>
              </a:rPr>
              <a:t>(Community Cultural Exegesis) </a:t>
            </a:r>
          </a:p>
        </p:txBody>
      </p:sp>
      <p:sp>
        <p:nvSpPr>
          <p:cNvPr id="3" name="Content Placeholder 2"/>
          <p:cNvSpPr>
            <a:spLocks noGrp="1"/>
          </p:cNvSpPr>
          <p:nvPr>
            <p:ph idx="1"/>
          </p:nvPr>
        </p:nvSpPr>
        <p:spPr>
          <a:xfrm>
            <a:off x="457200" y="2438400"/>
            <a:ext cx="8229600" cy="4525963"/>
          </a:xfrm>
        </p:spPr>
        <p:txBody>
          <a:bodyPr>
            <a:normAutofit/>
          </a:bodyPr>
          <a:lstStyle/>
          <a:p>
            <a:r>
              <a:rPr lang="en-US" sz="3600" dirty="0"/>
              <a:t>Ethnic</a:t>
            </a:r>
          </a:p>
          <a:p>
            <a:r>
              <a:rPr lang="en-US" sz="3600" dirty="0"/>
              <a:t>Ecclesial Identity</a:t>
            </a:r>
          </a:p>
          <a:p>
            <a:r>
              <a:rPr lang="en-US" sz="3600" dirty="0"/>
              <a:t>Relative Size</a:t>
            </a:r>
          </a:p>
          <a:p>
            <a:r>
              <a:rPr lang="en-US" sz="3600" dirty="0"/>
              <a:t>Economic Health</a:t>
            </a:r>
          </a:p>
          <a:p>
            <a:r>
              <a:rPr lang="en-US" sz="3600" dirty="0"/>
              <a:t>Geography</a:t>
            </a:r>
          </a:p>
          <a:p>
            <a:r>
              <a:rPr lang="en-US" sz="3600" dirty="0"/>
              <a:t>Relational History</a:t>
            </a:r>
          </a:p>
        </p:txBody>
      </p:sp>
      <p:sp>
        <p:nvSpPr>
          <p:cNvPr id="4" name="Slide Number Placeholder 3"/>
          <p:cNvSpPr>
            <a:spLocks noGrp="1"/>
          </p:cNvSpPr>
          <p:nvPr>
            <p:ph type="sldNum" sz="quarter" idx="12"/>
          </p:nvPr>
        </p:nvSpPr>
        <p:spPr/>
        <p:txBody>
          <a:bodyPr/>
          <a:lstStyle/>
          <a:p>
            <a:fld id="{492DAC0D-F2A9-4700-A9FC-2976F03D454F}" type="slidenum">
              <a:rPr lang="en-US" smtClean="0"/>
              <a:pPr/>
              <a:t>32</a:t>
            </a:fld>
            <a:endParaRPr lang="en-US"/>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3276600"/>
            <a:ext cx="3357121"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5804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rPr>
              <a:t>Parishes (Communities) </a:t>
            </a:r>
            <a:br>
              <a:rPr lang="en-US" b="1" dirty="0">
                <a:solidFill>
                  <a:srgbClr val="FFFF00"/>
                </a:solidFill>
              </a:rPr>
            </a:br>
            <a:r>
              <a:rPr lang="en-US" b="1" dirty="0">
                <a:solidFill>
                  <a:srgbClr val="FFFF00"/>
                </a:solidFill>
              </a:rPr>
              <a:t>Compatibility Variables</a:t>
            </a:r>
          </a:p>
        </p:txBody>
      </p:sp>
      <p:sp>
        <p:nvSpPr>
          <p:cNvPr id="3" name="Content Placeholder 2"/>
          <p:cNvSpPr>
            <a:spLocks noGrp="1"/>
          </p:cNvSpPr>
          <p:nvPr>
            <p:ph idx="1"/>
          </p:nvPr>
        </p:nvSpPr>
        <p:spPr>
          <a:xfrm>
            <a:off x="457200" y="1828800"/>
            <a:ext cx="8229600" cy="4678363"/>
          </a:xfrm>
        </p:spPr>
        <p:txBody>
          <a:bodyPr>
            <a:noAutofit/>
          </a:bodyPr>
          <a:lstStyle/>
          <a:p>
            <a:r>
              <a:rPr lang="en-US" sz="3600" dirty="0"/>
              <a:t>Decision Making</a:t>
            </a:r>
          </a:p>
          <a:p>
            <a:r>
              <a:rPr lang="en-US" sz="3600" dirty="0"/>
              <a:t>Parish(Community) Priorities</a:t>
            </a:r>
          </a:p>
          <a:p>
            <a:r>
              <a:rPr lang="en-US" sz="3600" dirty="0"/>
              <a:t>Staff(s)</a:t>
            </a:r>
          </a:p>
          <a:p>
            <a:r>
              <a:rPr lang="en-US" sz="3600" dirty="0"/>
              <a:t>Parishioner Involvement</a:t>
            </a:r>
          </a:p>
          <a:p>
            <a:r>
              <a:rPr lang="en-US" sz="3600" dirty="0"/>
              <a:t>Tolerance for Change</a:t>
            </a:r>
          </a:p>
          <a:p>
            <a:r>
              <a:rPr lang="en-US" sz="3600" dirty="0"/>
              <a:t>Parish Viability</a:t>
            </a:r>
          </a:p>
          <a:p>
            <a:r>
              <a:rPr lang="en-US" sz="3600" dirty="0"/>
              <a:t>Other? – </a:t>
            </a:r>
            <a:r>
              <a:rPr lang="en-US" sz="3600" b="1" i="1" dirty="0">
                <a:solidFill>
                  <a:schemeClr val="tx2"/>
                </a:solidFill>
              </a:rPr>
              <a:t>Telling the Community Stories</a:t>
            </a:r>
          </a:p>
        </p:txBody>
      </p:sp>
      <p:sp>
        <p:nvSpPr>
          <p:cNvPr id="4" name="Slide Number Placeholder 3"/>
          <p:cNvSpPr>
            <a:spLocks noGrp="1"/>
          </p:cNvSpPr>
          <p:nvPr>
            <p:ph type="sldNum" sz="quarter" idx="12"/>
          </p:nvPr>
        </p:nvSpPr>
        <p:spPr/>
        <p:txBody>
          <a:bodyPr/>
          <a:lstStyle/>
          <a:p>
            <a:fld id="{492DAC0D-F2A9-4700-A9FC-2976F03D454F}" type="slidenum">
              <a:rPr lang="en-US" smtClean="0"/>
              <a:pPr/>
              <a:t>33</a:t>
            </a:fld>
            <a:endParaRPr lang="en-US"/>
          </a:p>
        </p:txBody>
      </p:sp>
    </p:spTree>
    <p:extLst>
      <p:ext uri="{BB962C8B-B14F-4D97-AF65-F5344CB8AC3E}">
        <p14:creationId xmlns:p14="http://schemas.microsoft.com/office/powerpoint/2010/main" xmlns="" val="24258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01"/>
            <a:ext cx="8229600" cy="1143000"/>
          </a:xfrm>
        </p:spPr>
        <p:txBody>
          <a:bodyPr/>
          <a:lstStyle/>
          <a:p>
            <a:r>
              <a:rPr lang="en-US" b="1" dirty="0">
                <a:solidFill>
                  <a:srgbClr val="FFFF00"/>
                </a:solidFill>
              </a:rPr>
              <a:t>Can’t Force Community</a:t>
            </a:r>
          </a:p>
        </p:txBody>
      </p:sp>
      <p:sp>
        <p:nvSpPr>
          <p:cNvPr id="4" name="Slide Number Placeholder 3"/>
          <p:cNvSpPr>
            <a:spLocks noGrp="1"/>
          </p:cNvSpPr>
          <p:nvPr>
            <p:ph type="sldNum" sz="quarter" idx="12"/>
          </p:nvPr>
        </p:nvSpPr>
        <p:spPr/>
        <p:txBody>
          <a:bodyPr/>
          <a:lstStyle/>
          <a:p>
            <a:fld id="{9F6433D4-EE07-4968-AA6C-013D1C9B99ED}" type="slidenum">
              <a:rPr lang="en-US" smtClean="0"/>
              <a:pPr/>
              <a:t>34</a:t>
            </a:fld>
            <a:endParaRPr lang="en-US"/>
          </a:p>
        </p:txBody>
      </p:sp>
      <p:pic>
        <p:nvPicPr>
          <p:cNvPr id="5" name="Picture 2" descr="C:\Users\Mark\Pictures\2015-01-05 001\wired.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219200"/>
            <a:ext cx="6934200" cy="49126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95400" y="6324600"/>
            <a:ext cx="6705600" cy="338554"/>
          </a:xfrm>
          <a:prstGeom prst="rect">
            <a:avLst/>
          </a:prstGeom>
          <a:noFill/>
        </p:spPr>
        <p:txBody>
          <a:bodyPr wrap="square" rtlCol="0">
            <a:spAutoFit/>
          </a:bodyPr>
          <a:lstStyle/>
          <a:p>
            <a:pPr algn="r"/>
            <a:r>
              <a:rPr lang="en-US" sz="1600" dirty="0"/>
              <a:t>Taken from the Leadership Journal – Winter 2014</a:t>
            </a:r>
          </a:p>
        </p:txBody>
      </p:sp>
    </p:spTree>
    <p:extLst>
      <p:ext uri="{BB962C8B-B14F-4D97-AF65-F5344CB8AC3E}">
        <p14:creationId xmlns:p14="http://schemas.microsoft.com/office/powerpoint/2010/main" xmlns="" val="23266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769346"/>
            <a:ext cx="3237072" cy="3551993"/>
          </a:xfrm>
        </p:spPr>
        <p:txBody>
          <a:bodyPr/>
          <a:lstStyle/>
          <a:p>
            <a:r>
              <a:rPr lang="en-US" sz="2800" i="0" dirty="0">
                <a:latin typeface="Arial" panose="020B0604020202020204" pitchFamily="34" charset="0"/>
                <a:cs typeface="Arial" panose="020B0604020202020204" pitchFamily="34" charset="0"/>
              </a:rPr>
              <a:t>What % of </a:t>
            </a:r>
          </a:p>
          <a:p>
            <a:r>
              <a:rPr lang="en-US" sz="2800" i="0" dirty="0">
                <a:latin typeface="Arial" panose="020B0604020202020204" pitchFamily="34" charset="0"/>
                <a:cs typeface="Arial" panose="020B0604020202020204" pitchFamily="34" charset="0"/>
              </a:rPr>
              <a:t>business mergers</a:t>
            </a:r>
          </a:p>
          <a:p>
            <a:r>
              <a:rPr lang="en-US" sz="2800" i="0" dirty="0">
                <a:latin typeface="Arial" panose="020B0604020202020204" pitchFamily="34" charset="0"/>
                <a:cs typeface="Arial" panose="020B0604020202020204" pitchFamily="34" charset="0"/>
              </a:rPr>
              <a:t>are successful?  </a:t>
            </a:r>
          </a:p>
          <a:p>
            <a:endParaRPr lang="en-US" i="0" dirty="0">
              <a:solidFill>
                <a:srgbClr val="7030A0"/>
              </a:solidFill>
              <a:latin typeface="Arial" panose="020B0604020202020204" pitchFamily="34" charset="0"/>
              <a:cs typeface="Arial" panose="020B0604020202020204" pitchFamily="34" charset="0"/>
            </a:endParaRPr>
          </a:p>
          <a:p>
            <a:endParaRPr lang="en-US" sz="3200" b="1" dirty="0">
              <a:solidFill>
                <a:srgbClr val="FF0000"/>
              </a:solidFill>
              <a:latin typeface="Arial" panose="020B0604020202020204" pitchFamily="34" charset="0"/>
              <a:cs typeface="Arial" panose="020B0604020202020204" pitchFamily="34" charset="0"/>
            </a:endParaRPr>
          </a:p>
          <a:p>
            <a:pPr algn="ctr"/>
            <a:r>
              <a:rPr lang="en-US" sz="3200" b="1" dirty="0">
                <a:solidFill>
                  <a:srgbClr val="FFFF00"/>
                </a:solidFill>
                <a:latin typeface="Arial" panose="020B0604020202020204" pitchFamily="34" charset="0"/>
                <a:cs typeface="Arial" panose="020B0604020202020204" pitchFamily="34" charset="0"/>
              </a:rPr>
              <a:t>50-80% FAIL</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359DA-8FC1-084F-B008-A5024C08133D}" type="slidenum">
              <a:rPr kumimoji="0" lang="en-US" sz="1000" b="0" i="0" u="none" strike="noStrike" kern="1200" cap="none" spc="0" normalizeH="0" baseline="0" noProof="0" smtClean="0">
                <a:ln>
                  <a:noFill/>
                </a:ln>
                <a:solidFill>
                  <a:srgbClr val="411D5A"/>
                </a:solidFill>
                <a:effectLst/>
                <a:uLnTx/>
                <a:uFillTx/>
                <a:latin typeface="Georgia"/>
                <a:ea typeface="+mn-e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srgbClr val="411D5A"/>
              </a:solidFill>
              <a:effectLst/>
              <a:uLnTx/>
              <a:uFillTx/>
              <a:latin typeface="Georgia"/>
              <a:ea typeface="+mn-ea"/>
            </a:endParaRPr>
          </a:p>
        </p:txBody>
      </p:sp>
      <p:sp>
        <p:nvSpPr>
          <p:cNvPr id="6" name="Title 5"/>
          <p:cNvSpPr>
            <a:spLocks noGrp="1"/>
          </p:cNvSpPr>
          <p:nvPr>
            <p:ph type="ctrTitle"/>
          </p:nvPr>
        </p:nvSpPr>
        <p:spPr>
          <a:xfrm>
            <a:off x="1139872" y="467214"/>
            <a:ext cx="6879041" cy="1513986"/>
          </a:xfrm>
        </p:spPr>
        <p:txBody>
          <a:bodyPr>
            <a:noAutofit/>
          </a:bodyPr>
          <a:lstStyle/>
          <a:p>
            <a:r>
              <a:rPr lang="en-US" sz="4400" b="1" dirty="0">
                <a:solidFill>
                  <a:srgbClr val="FFFF00"/>
                </a:solidFill>
              </a:rPr>
              <a:t>Business – Mergers &amp; Acquisitions Literature</a:t>
            </a:r>
          </a:p>
        </p:txBody>
      </p:sp>
      <p:sp>
        <p:nvSpPr>
          <p:cNvPr id="8" name="TextBox 7"/>
          <p:cNvSpPr txBox="1"/>
          <p:nvPr/>
        </p:nvSpPr>
        <p:spPr>
          <a:xfrm>
            <a:off x="4982547" y="2652516"/>
            <a:ext cx="3704253" cy="378565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Why?</a:t>
            </a:r>
          </a:p>
          <a:p>
            <a:endParaRPr lang="en-US" dirty="0"/>
          </a:p>
          <a:p>
            <a:pPr marL="285750" indent="-285750">
              <a:buFontTx/>
              <a:buChar char="-"/>
            </a:pPr>
            <a:r>
              <a:rPr lang="en-US" sz="2800" dirty="0">
                <a:latin typeface="Georgia" panose="02040502050405020303" pitchFamily="18" charset="0"/>
              </a:rPr>
              <a:t>Lack of Employee Engagement</a:t>
            </a:r>
          </a:p>
          <a:p>
            <a:pPr marL="285750" indent="-285750">
              <a:buFontTx/>
              <a:buChar char="-"/>
            </a:pPr>
            <a:endParaRPr lang="en-US" sz="2800" dirty="0">
              <a:latin typeface="Georgia" panose="02040502050405020303" pitchFamily="18" charset="0"/>
            </a:endParaRPr>
          </a:p>
          <a:p>
            <a:pPr marL="285750" indent="-285750">
              <a:buFontTx/>
              <a:buChar char="-"/>
            </a:pPr>
            <a:r>
              <a:rPr lang="en-US" sz="2800" dirty="0">
                <a:latin typeface="Georgia" panose="02040502050405020303" pitchFamily="18" charset="0"/>
              </a:rPr>
              <a:t>Failure to address cultural differences</a:t>
            </a:r>
          </a:p>
          <a:p>
            <a:endParaRPr lang="en-US" dirty="0"/>
          </a:p>
          <a:p>
            <a:endParaRPr lang="en-US" dirty="0"/>
          </a:p>
          <a:p>
            <a:endParaRPr lang="en-US" dirty="0"/>
          </a:p>
        </p:txBody>
      </p:sp>
    </p:spTree>
    <p:extLst>
      <p:ext uri="{BB962C8B-B14F-4D97-AF65-F5344CB8AC3E}">
        <p14:creationId xmlns:p14="http://schemas.microsoft.com/office/powerpoint/2010/main" xmlns="" val="197682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80">
                                          <p:stCondLst>
                                            <p:cond delay="0"/>
                                          </p:stCondLst>
                                        </p:cTn>
                                        <p:tgtEl>
                                          <p:spTgt spid="3">
                                            <p:txEl>
                                              <p:pRg st="5" end="5"/>
                                            </p:txEl>
                                          </p:spTgt>
                                        </p:tgtEl>
                                      </p:cBhvr>
                                    </p:animEffect>
                                    <p:anim calcmode="lin" valueType="num">
                                      <p:cBhvr>
                                        <p:cTn id="2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5" end="5"/>
                                            </p:txEl>
                                          </p:spTgt>
                                        </p:tgtEl>
                                      </p:cBhvr>
                                      <p:to x="100000" y="60000"/>
                                    </p:animScale>
                                    <p:animScale>
                                      <p:cBhvr>
                                        <p:cTn id="31" dur="166" decel="50000">
                                          <p:stCondLst>
                                            <p:cond delay="676"/>
                                          </p:stCondLst>
                                        </p:cTn>
                                        <p:tgtEl>
                                          <p:spTgt spid="3">
                                            <p:txEl>
                                              <p:pRg st="5" end="5"/>
                                            </p:txEl>
                                          </p:spTgt>
                                        </p:tgtEl>
                                      </p:cBhvr>
                                      <p:to x="100000" y="100000"/>
                                    </p:animScale>
                                    <p:animScale>
                                      <p:cBhvr>
                                        <p:cTn id="32" dur="26">
                                          <p:stCondLst>
                                            <p:cond delay="1312"/>
                                          </p:stCondLst>
                                        </p:cTn>
                                        <p:tgtEl>
                                          <p:spTgt spid="3">
                                            <p:txEl>
                                              <p:pRg st="5" end="5"/>
                                            </p:txEl>
                                          </p:spTgt>
                                        </p:tgtEl>
                                      </p:cBhvr>
                                      <p:to x="100000" y="80000"/>
                                    </p:animScale>
                                    <p:animScale>
                                      <p:cBhvr>
                                        <p:cTn id="33" dur="166" decel="50000">
                                          <p:stCondLst>
                                            <p:cond delay="1338"/>
                                          </p:stCondLst>
                                        </p:cTn>
                                        <p:tgtEl>
                                          <p:spTgt spid="3">
                                            <p:txEl>
                                              <p:pRg st="5" end="5"/>
                                            </p:txEl>
                                          </p:spTgt>
                                        </p:tgtEl>
                                      </p:cBhvr>
                                      <p:to x="100000" y="100000"/>
                                    </p:animScale>
                                    <p:animScale>
                                      <p:cBhvr>
                                        <p:cTn id="34" dur="26">
                                          <p:stCondLst>
                                            <p:cond delay="1642"/>
                                          </p:stCondLst>
                                        </p:cTn>
                                        <p:tgtEl>
                                          <p:spTgt spid="3">
                                            <p:txEl>
                                              <p:pRg st="5" end="5"/>
                                            </p:txEl>
                                          </p:spTgt>
                                        </p:tgtEl>
                                      </p:cBhvr>
                                      <p:to x="100000" y="90000"/>
                                    </p:animScale>
                                    <p:animScale>
                                      <p:cBhvr>
                                        <p:cTn id="35" dur="166" decel="50000">
                                          <p:stCondLst>
                                            <p:cond delay="1668"/>
                                          </p:stCondLst>
                                        </p:cTn>
                                        <p:tgtEl>
                                          <p:spTgt spid="3">
                                            <p:txEl>
                                              <p:pRg st="5" end="5"/>
                                            </p:txEl>
                                          </p:spTgt>
                                        </p:tgtEl>
                                      </p:cBhvr>
                                      <p:to x="100000" y="100000"/>
                                    </p:animScale>
                                    <p:animScale>
                                      <p:cBhvr>
                                        <p:cTn id="36" dur="26">
                                          <p:stCondLst>
                                            <p:cond delay="1808"/>
                                          </p:stCondLst>
                                        </p:cTn>
                                        <p:tgtEl>
                                          <p:spTgt spid="3">
                                            <p:txEl>
                                              <p:pRg st="5" end="5"/>
                                            </p:txEl>
                                          </p:spTgt>
                                        </p:tgtEl>
                                      </p:cBhvr>
                                      <p:to x="100000" y="95000"/>
                                    </p:animScale>
                                    <p:animScale>
                                      <p:cBhvr>
                                        <p:cTn id="37" dur="166" decel="50000">
                                          <p:stCondLst>
                                            <p:cond delay="1834"/>
                                          </p:stCondLst>
                                        </p:cTn>
                                        <p:tgtEl>
                                          <p:spTgt spid="3">
                                            <p:txEl>
                                              <p:pRg st="5" end="5"/>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dissolv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1000"/>
                                        <p:tgtEl>
                                          <p:spTgt spid="8">
                                            <p:txEl>
                                              <p:pRg st="2" end="2"/>
                                            </p:txEl>
                                          </p:spTgt>
                                        </p:tgtEl>
                                      </p:cBhvr>
                                    </p:animEffect>
                                    <p:anim calcmode="lin" valueType="num">
                                      <p:cBhvr>
                                        <p:cTn id="4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
                                            <p:txEl>
                                              <p:pRg st="4" end="4"/>
                                            </p:txEl>
                                          </p:spTgt>
                                        </p:tgtEl>
                                        <p:attrNameLst>
                                          <p:attrName>style.visibility</p:attrName>
                                        </p:attrNameLst>
                                      </p:cBhvr>
                                      <p:to>
                                        <p:strVal val="visible"/>
                                      </p:to>
                                    </p:set>
                                    <p:animEffect transition="in" filter="fade">
                                      <p:cBhvr>
                                        <p:cTn id="54" dur="1000"/>
                                        <p:tgtEl>
                                          <p:spTgt spid="8">
                                            <p:txEl>
                                              <p:pRg st="4" end="4"/>
                                            </p:txEl>
                                          </p:spTgt>
                                        </p:tgtEl>
                                      </p:cBhvr>
                                    </p:animEffect>
                                    <p:anim calcmode="lin" valueType="num">
                                      <p:cBhvr>
                                        <p:cTn id="5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lstStyle/>
          <a:p>
            <a:pPr marL="0" indent="0">
              <a:buNone/>
            </a:pPr>
            <a:r>
              <a:rPr lang="en-US" sz="3200" dirty="0"/>
              <a:t>“Culture primarily expresses how people live and perceive the world, one another, and God.  Culture is the set of values by which a people judge, accept, and live what is considered important within the community”</a:t>
            </a:r>
          </a:p>
          <a:p>
            <a:pPr marL="0" indent="0">
              <a:buNone/>
            </a:pPr>
            <a:endParaRPr lang="en-US" dirty="0"/>
          </a:p>
          <a:p>
            <a:pPr marL="0" indent="0" algn="r">
              <a:buNone/>
            </a:pPr>
            <a:r>
              <a:rPr lang="en-US" sz="2400" dirty="0"/>
              <a:t>USCCB, </a:t>
            </a:r>
            <a:r>
              <a:rPr lang="en-US" sz="2400" dirty="0" err="1"/>
              <a:t>Ntl</a:t>
            </a:r>
            <a:r>
              <a:rPr lang="en-US" sz="2400" dirty="0"/>
              <a:t> Plan for Hispanic Ministry (1988) 69</a:t>
            </a:r>
          </a:p>
        </p:txBody>
      </p:sp>
      <p:sp>
        <p:nvSpPr>
          <p:cNvPr id="4" name="Slide Number Placeholder 3"/>
          <p:cNvSpPr>
            <a:spLocks noGrp="1"/>
          </p:cNvSpPr>
          <p:nvPr>
            <p:ph type="sldNum" sz="quarter" idx="12"/>
          </p:nvPr>
        </p:nvSpPr>
        <p:spPr/>
        <p:txBody>
          <a:bodyPr/>
          <a:lstStyle/>
          <a:p>
            <a:fld id="{96E09C21-EA95-479B-B325-69CA2D8FF393}" type="slidenum">
              <a:rPr lang="en-US" smtClean="0"/>
              <a:pPr/>
              <a:t>36</a:t>
            </a:fld>
            <a:endParaRPr lang="en-US"/>
          </a:p>
        </p:txBody>
      </p:sp>
      <p:sp>
        <p:nvSpPr>
          <p:cNvPr id="2" name="Title 1"/>
          <p:cNvSpPr>
            <a:spLocks noGrp="1"/>
          </p:cNvSpPr>
          <p:nvPr>
            <p:ph type="title"/>
          </p:nvPr>
        </p:nvSpPr>
        <p:spPr/>
        <p:txBody>
          <a:bodyPr>
            <a:normAutofit fontScale="90000"/>
          </a:bodyPr>
          <a:lstStyle/>
          <a:p>
            <a:r>
              <a:rPr lang="en-US" b="1" dirty="0">
                <a:solidFill>
                  <a:srgbClr val="FFFF00"/>
                </a:solidFill>
              </a:rPr>
              <a:t>Each Parish/Community </a:t>
            </a:r>
            <a:br>
              <a:rPr lang="en-US" b="1" dirty="0">
                <a:solidFill>
                  <a:srgbClr val="FFFF00"/>
                </a:solidFill>
              </a:rPr>
            </a:br>
            <a:r>
              <a:rPr lang="en-US" b="1" dirty="0">
                <a:solidFill>
                  <a:srgbClr val="FFFF00"/>
                </a:solidFill>
              </a:rPr>
              <a:t> Has a </a:t>
            </a:r>
            <a:r>
              <a:rPr lang="en-US" b="1" i="1" dirty="0">
                <a:solidFill>
                  <a:srgbClr val="FFFF00"/>
                </a:solidFill>
              </a:rPr>
              <a:t>Unique</a:t>
            </a:r>
            <a:r>
              <a:rPr lang="en-US" b="1" dirty="0">
                <a:solidFill>
                  <a:srgbClr val="FFFF00"/>
                </a:solidFill>
              </a:rPr>
              <a:t> Culture</a:t>
            </a:r>
          </a:p>
        </p:txBody>
      </p:sp>
      <p:sp>
        <p:nvSpPr>
          <p:cNvPr id="5" name="TextBox 4"/>
          <p:cNvSpPr txBox="1"/>
          <p:nvPr/>
        </p:nvSpPr>
        <p:spPr>
          <a:xfrm>
            <a:off x="1828800" y="5638800"/>
            <a:ext cx="6096000" cy="923330"/>
          </a:xfrm>
          <a:prstGeom prst="rect">
            <a:avLst/>
          </a:prstGeom>
          <a:noFill/>
        </p:spPr>
        <p:txBody>
          <a:bodyPr wrap="square" rtlCol="0">
            <a:spAutoFit/>
          </a:bodyPr>
          <a:lstStyle/>
          <a:p>
            <a:pPr algn="ctr"/>
            <a:r>
              <a:rPr lang="en-US" sz="5400" b="1" dirty="0">
                <a:solidFill>
                  <a:srgbClr val="FFFF00"/>
                </a:solidFill>
              </a:rPr>
              <a:t>Respect it!</a:t>
            </a:r>
          </a:p>
        </p:txBody>
      </p:sp>
    </p:spTree>
    <p:extLst>
      <p:ext uri="{BB962C8B-B14F-4D97-AF65-F5344CB8AC3E}">
        <p14:creationId xmlns:p14="http://schemas.microsoft.com/office/powerpoint/2010/main" xmlns="" val="175329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berg Analogy berg only pi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1038" y="1135917"/>
            <a:ext cx="4041499" cy="49042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32777" y="156436"/>
            <a:ext cx="8653907" cy="707886"/>
          </a:xfrm>
          <a:prstGeom prst="rect">
            <a:avLst/>
          </a:prstGeom>
        </p:spPr>
        <p:txBody>
          <a:bodyPr wrap="none">
            <a:spAutoFit/>
          </a:bodyPr>
          <a:lstStyle/>
          <a:p>
            <a:r>
              <a:rPr lang="en-US" sz="4000" b="1" dirty="0">
                <a:solidFill>
                  <a:srgbClr val="FFFF00"/>
                </a:solidFill>
              </a:rPr>
              <a:t>Iceberg Analogy of Organization Culture</a:t>
            </a:r>
            <a:endParaRPr lang="en-US" sz="4000" dirty="0">
              <a:solidFill>
                <a:srgbClr val="FFFF00"/>
              </a:solidFill>
            </a:endParaRPr>
          </a:p>
        </p:txBody>
      </p:sp>
      <p:sp>
        <p:nvSpPr>
          <p:cNvPr id="6" name="Rectangle 5"/>
          <p:cNvSpPr/>
          <p:nvPr/>
        </p:nvSpPr>
        <p:spPr>
          <a:xfrm>
            <a:off x="4462626" y="6123460"/>
            <a:ext cx="4572000" cy="646331"/>
          </a:xfrm>
          <a:prstGeom prst="rect">
            <a:avLst/>
          </a:prstGeom>
        </p:spPr>
        <p:txBody>
          <a:bodyPr>
            <a:spAutoFit/>
          </a:bodyPr>
          <a:lstStyle/>
          <a:p>
            <a:r>
              <a:rPr lang="en-US" baseline="30000" dirty="0"/>
              <a:t>4</a:t>
            </a:r>
            <a:r>
              <a:rPr lang="en-US" dirty="0"/>
              <a:t>Eric H. F. Law, </a:t>
            </a:r>
            <a:r>
              <a:rPr lang="en-US" i="1" dirty="0"/>
              <a:t>The World Shall Dwell with the Lamb</a:t>
            </a:r>
            <a:r>
              <a:rPr lang="en-US" dirty="0"/>
              <a:t> (St. Louis: Chalice Press, 1993), pp. 4-10</a:t>
            </a:r>
          </a:p>
        </p:txBody>
      </p:sp>
      <p:sp>
        <p:nvSpPr>
          <p:cNvPr id="7" name="Rectangle 6"/>
          <p:cNvSpPr/>
          <p:nvPr/>
        </p:nvSpPr>
        <p:spPr>
          <a:xfrm>
            <a:off x="547007" y="4049491"/>
            <a:ext cx="4572000" cy="2554545"/>
          </a:xfrm>
          <a:prstGeom prst="rect">
            <a:avLst/>
          </a:prstGeom>
        </p:spPr>
        <p:txBody>
          <a:bodyPr>
            <a:spAutoFit/>
          </a:bodyPr>
          <a:lstStyle/>
          <a:p>
            <a:r>
              <a:rPr lang="en-US" sz="2800" b="1" i="1" dirty="0">
                <a:solidFill>
                  <a:srgbClr val="FFFF00"/>
                </a:solidFill>
              </a:rPr>
              <a:t>Internal Culture</a:t>
            </a:r>
            <a:endParaRPr lang="en-US" sz="2800" i="1" dirty="0">
              <a:solidFill>
                <a:srgbClr val="FFFF00"/>
              </a:solidFill>
            </a:endParaRPr>
          </a:p>
          <a:p>
            <a:pPr lvl="0"/>
            <a:r>
              <a:rPr lang="en-US" sz="2200" dirty="0"/>
              <a:t>Implicit decision-making process, </a:t>
            </a:r>
          </a:p>
          <a:p>
            <a:pPr lvl="0"/>
            <a:r>
              <a:rPr lang="en-US" sz="2200" dirty="0"/>
              <a:t>assumed framework, informal leaders, </a:t>
            </a:r>
          </a:p>
          <a:p>
            <a:pPr lvl="0"/>
            <a:r>
              <a:rPr lang="en-US" sz="2200" dirty="0"/>
              <a:t>unarticulated beliefs and values</a:t>
            </a:r>
          </a:p>
          <a:p>
            <a:pPr marL="285750" lvl="0" indent="-285750">
              <a:buFontTx/>
              <a:buChar char="-"/>
            </a:pPr>
            <a:r>
              <a:rPr lang="en-US" sz="2200" dirty="0"/>
              <a:t> Unconscious</a:t>
            </a:r>
          </a:p>
          <a:p>
            <a:pPr lvl="0"/>
            <a:r>
              <a:rPr lang="en-US" sz="2200" dirty="0"/>
              <a:t>-    Difficult to change</a:t>
            </a:r>
          </a:p>
          <a:p>
            <a:pPr lvl="0"/>
            <a:r>
              <a:rPr lang="en-US" sz="2200" dirty="0"/>
              <a:t>-    Subjective Knowledge</a:t>
            </a:r>
          </a:p>
        </p:txBody>
      </p:sp>
      <p:sp>
        <p:nvSpPr>
          <p:cNvPr id="8" name="TextBox 7"/>
          <p:cNvSpPr txBox="1"/>
          <p:nvPr/>
        </p:nvSpPr>
        <p:spPr>
          <a:xfrm>
            <a:off x="547006" y="1284519"/>
            <a:ext cx="4474031" cy="2462213"/>
          </a:xfrm>
          <a:prstGeom prst="rect">
            <a:avLst/>
          </a:prstGeom>
          <a:noFill/>
        </p:spPr>
        <p:txBody>
          <a:bodyPr wrap="square" rtlCol="0">
            <a:spAutoFit/>
          </a:bodyPr>
          <a:lstStyle/>
          <a:p>
            <a:r>
              <a:rPr lang="en-US" sz="2200" b="1" dirty="0">
                <a:solidFill>
                  <a:srgbClr val="FFFF00"/>
                </a:solidFill>
              </a:rPr>
              <a:t>External Culture</a:t>
            </a:r>
          </a:p>
          <a:p>
            <a:r>
              <a:rPr lang="en-US" sz="2200" dirty="0"/>
              <a:t>Explicit organization structure,</a:t>
            </a:r>
          </a:p>
          <a:p>
            <a:r>
              <a:rPr lang="en-US" sz="2200" dirty="0"/>
              <a:t>policies and decision-making process,</a:t>
            </a:r>
          </a:p>
          <a:p>
            <a:r>
              <a:rPr lang="en-US" sz="2200" dirty="0"/>
              <a:t>physical buildings, worship</a:t>
            </a:r>
          </a:p>
          <a:p>
            <a:pPr marL="285750" indent="-285750">
              <a:buFontTx/>
              <a:buChar char="-"/>
            </a:pPr>
            <a:r>
              <a:rPr lang="en-US" sz="2200" dirty="0"/>
              <a:t>Conscious</a:t>
            </a:r>
          </a:p>
          <a:p>
            <a:pPr marL="285750" indent="-285750">
              <a:buFontTx/>
              <a:buChar char="-"/>
            </a:pPr>
            <a:r>
              <a:rPr lang="en-US" sz="2200" dirty="0"/>
              <a:t>Easily changed</a:t>
            </a:r>
          </a:p>
          <a:p>
            <a:pPr marL="285750" indent="-285750">
              <a:buFontTx/>
              <a:buChar char="-"/>
            </a:pPr>
            <a:r>
              <a:rPr lang="en-US" sz="2200" dirty="0"/>
              <a:t>Objective Knowledge</a:t>
            </a:r>
          </a:p>
        </p:txBody>
      </p:sp>
      <p:sp>
        <p:nvSpPr>
          <p:cNvPr id="9" name="Right Arrow 8"/>
          <p:cNvSpPr/>
          <p:nvPr/>
        </p:nvSpPr>
        <p:spPr>
          <a:xfrm>
            <a:off x="5450830" y="1513116"/>
            <a:ext cx="1094015" cy="6204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ight Arrow 9"/>
          <p:cNvSpPr/>
          <p:nvPr/>
        </p:nvSpPr>
        <p:spPr>
          <a:xfrm>
            <a:off x="5138557" y="3048000"/>
            <a:ext cx="859281" cy="9252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683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1000"/>
                                        <p:tgtEl>
                                          <p:spTgt spid="8">
                                            <p:txEl>
                                              <p:pRg st="6" end="6"/>
                                            </p:txEl>
                                          </p:spTgt>
                                        </p:tgtEl>
                                      </p:cBhvr>
                                    </p:animEffect>
                                    <p:anim calcmode="lin" valueType="num">
                                      <p:cBhvr>
                                        <p:cTn id="3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fade">
                                      <p:cBhvr>
                                        <p:cTn id="51" dur="1000"/>
                                        <p:tgtEl>
                                          <p:spTgt spid="7">
                                            <p:txEl>
                                              <p:pRg st="0" end="0"/>
                                            </p:txEl>
                                          </p:spTgt>
                                        </p:tgtEl>
                                      </p:cBhvr>
                                    </p:animEffect>
                                    <p:anim calcmode="lin" valueType="num">
                                      <p:cBhvr>
                                        <p:cTn id="5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Effect transition="in" filter="fade">
                                      <p:cBhvr>
                                        <p:cTn id="56" dur="1000"/>
                                        <p:tgtEl>
                                          <p:spTgt spid="7">
                                            <p:txEl>
                                              <p:pRg st="1" end="1"/>
                                            </p:txEl>
                                          </p:spTgt>
                                        </p:tgtEl>
                                      </p:cBhvr>
                                    </p:animEffect>
                                    <p:anim calcmode="lin" valueType="num">
                                      <p:cBhvr>
                                        <p:cTn id="5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Effect transition="in" filter="fade">
                                      <p:cBhvr>
                                        <p:cTn id="61" dur="1000"/>
                                        <p:tgtEl>
                                          <p:spTgt spid="7">
                                            <p:txEl>
                                              <p:pRg st="2" end="2"/>
                                            </p:txEl>
                                          </p:spTgt>
                                        </p:tgtEl>
                                      </p:cBhvr>
                                    </p:animEffect>
                                    <p:anim calcmode="lin" valueType="num">
                                      <p:cBhvr>
                                        <p:cTn id="6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fade">
                                      <p:cBhvr>
                                        <p:cTn id="66" dur="1000"/>
                                        <p:tgtEl>
                                          <p:spTgt spid="7">
                                            <p:txEl>
                                              <p:pRg st="3" end="3"/>
                                            </p:txEl>
                                          </p:spTgt>
                                        </p:tgtEl>
                                      </p:cBhvr>
                                    </p:animEffect>
                                    <p:anim calcmode="lin" valueType="num">
                                      <p:cBhvr>
                                        <p:cTn id="6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7">
                                            <p:txEl>
                                              <p:pRg st="3" end="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animEffect transition="in" filter="fade">
                                      <p:cBhvr>
                                        <p:cTn id="71" dur="1000"/>
                                        <p:tgtEl>
                                          <p:spTgt spid="7">
                                            <p:txEl>
                                              <p:pRg st="4" end="4"/>
                                            </p:txEl>
                                          </p:spTgt>
                                        </p:tgtEl>
                                      </p:cBhvr>
                                    </p:animEffect>
                                    <p:anim calcmode="lin" valueType="num">
                                      <p:cBhvr>
                                        <p:cTn id="7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7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7">
                                            <p:txEl>
                                              <p:pRg st="5" end="5"/>
                                            </p:txEl>
                                          </p:spTgt>
                                        </p:tgtEl>
                                        <p:attrNameLst>
                                          <p:attrName>style.visibility</p:attrName>
                                        </p:attrNameLst>
                                      </p:cBhvr>
                                      <p:to>
                                        <p:strVal val="visible"/>
                                      </p:to>
                                    </p:set>
                                    <p:animEffect transition="in" filter="fade">
                                      <p:cBhvr>
                                        <p:cTn id="76" dur="1000"/>
                                        <p:tgtEl>
                                          <p:spTgt spid="7">
                                            <p:txEl>
                                              <p:pRg st="5" end="5"/>
                                            </p:txEl>
                                          </p:spTgt>
                                        </p:tgtEl>
                                      </p:cBhvr>
                                    </p:animEffect>
                                    <p:anim calcmode="lin" valueType="num">
                                      <p:cBhvr>
                                        <p:cTn id="7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7">
                                            <p:txEl>
                                              <p:pRg st="5" end="5"/>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7">
                                            <p:txEl>
                                              <p:pRg st="6" end="6"/>
                                            </p:txEl>
                                          </p:spTgt>
                                        </p:tgtEl>
                                        <p:attrNameLst>
                                          <p:attrName>style.visibility</p:attrName>
                                        </p:attrNameLst>
                                      </p:cBhvr>
                                      <p:to>
                                        <p:strVal val="visible"/>
                                      </p:to>
                                    </p:set>
                                    <p:animEffect transition="in" filter="fade">
                                      <p:cBhvr>
                                        <p:cTn id="81" dur="1000"/>
                                        <p:tgtEl>
                                          <p:spTgt spid="7">
                                            <p:txEl>
                                              <p:pRg st="6" end="6"/>
                                            </p:txEl>
                                          </p:spTgt>
                                        </p:tgtEl>
                                      </p:cBhvr>
                                    </p:animEffect>
                                    <p:anim calcmode="lin" valueType="num">
                                      <p:cBhvr>
                                        <p:cTn id="8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rgbClr val="FFFF00"/>
                </a:solidFill>
              </a:rPr>
              <a:t>Parenting a Form of </a:t>
            </a:r>
            <a:br>
              <a:rPr lang="en-US" b="1" dirty="0">
                <a:solidFill>
                  <a:srgbClr val="FFFF00"/>
                </a:solidFill>
              </a:rPr>
            </a:br>
            <a:r>
              <a:rPr lang="en-US" b="1" dirty="0">
                <a:solidFill>
                  <a:srgbClr val="FFFF00"/>
                </a:solidFill>
              </a:rPr>
              <a:t>Complex Pastoring</a:t>
            </a:r>
          </a:p>
        </p:txBody>
      </p:sp>
      <p:pic>
        <p:nvPicPr>
          <p:cNvPr id="1027" name="Picture 3" descr="I:\1 london 11-15\IMG_161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t="12547" r="-435" b="12179"/>
          <a:stretch/>
        </p:blipFill>
        <p:spPr bwMode="auto">
          <a:xfrm>
            <a:off x="713117" y="1955562"/>
            <a:ext cx="3490156" cy="341689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1 london 11-15\IMG_161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8336" b="9346"/>
          <a:stretch/>
        </p:blipFill>
        <p:spPr bwMode="auto">
          <a:xfrm>
            <a:off x="4953000" y="1968381"/>
            <a:ext cx="3517068" cy="33912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76400" y="6019800"/>
            <a:ext cx="6553200" cy="584775"/>
          </a:xfrm>
          <a:prstGeom prst="rect">
            <a:avLst/>
          </a:prstGeom>
          <a:noFill/>
        </p:spPr>
        <p:txBody>
          <a:bodyPr wrap="square" rtlCol="0">
            <a:spAutoFit/>
          </a:bodyPr>
          <a:lstStyle/>
          <a:p>
            <a:pPr algn="ctr"/>
            <a:r>
              <a:rPr lang="en-US" sz="3200" b="1" dirty="0">
                <a:solidFill>
                  <a:srgbClr val="FFFF00"/>
                </a:solidFill>
              </a:rPr>
              <a:t>Talk to Parents of Blended Families</a:t>
            </a:r>
            <a:r>
              <a:rPr lang="en-US" dirty="0"/>
              <a:t> </a:t>
            </a:r>
          </a:p>
        </p:txBody>
      </p:sp>
    </p:spTree>
    <p:extLst>
      <p:ext uri="{BB962C8B-B14F-4D97-AF65-F5344CB8AC3E}">
        <p14:creationId xmlns:p14="http://schemas.microsoft.com/office/powerpoint/2010/main" xmlns="" val="21173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heel(1)">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80">
                                          <p:stCondLst>
                                            <p:cond delay="0"/>
                                          </p:stCondLst>
                                        </p:cTn>
                                        <p:tgtEl>
                                          <p:spTgt spid="2">
                                            <p:txEl>
                                              <p:pRg st="0" end="0"/>
                                            </p:txEl>
                                          </p:spTgt>
                                        </p:tgtEl>
                                      </p:cBhvr>
                                    </p:animEffect>
                                    <p:anim calcmode="lin" valueType="num">
                                      <p:cBhvr>
                                        <p:cTn id="1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xEl>
                                              <p:pRg st="0" end="0"/>
                                            </p:txEl>
                                          </p:spTgt>
                                        </p:tgtEl>
                                      </p:cBhvr>
                                      <p:to x="100000" y="60000"/>
                                    </p:animScale>
                                    <p:animScale>
                                      <p:cBhvr>
                                        <p:cTn id="24" dur="166" decel="50000">
                                          <p:stCondLst>
                                            <p:cond delay="676"/>
                                          </p:stCondLst>
                                        </p:cTn>
                                        <p:tgtEl>
                                          <p:spTgt spid="2">
                                            <p:txEl>
                                              <p:pRg st="0" end="0"/>
                                            </p:txEl>
                                          </p:spTgt>
                                        </p:tgtEl>
                                      </p:cBhvr>
                                      <p:to x="100000" y="100000"/>
                                    </p:animScale>
                                    <p:animScale>
                                      <p:cBhvr>
                                        <p:cTn id="25" dur="26">
                                          <p:stCondLst>
                                            <p:cond delay="1312"/>
                                          </p:stCondLst>
                                        </p:cTn>
                                        <p:tgtEl>
                                          <p:spTgt spid="2">
                                            <p:txEl>
                                              <p:pRg st="0" end="0"/>
                                            </p:txEl>
                                          </p:spTgt>
                                        </p:tgtEl>
                                      </p:cBhvr>
                                      <p:to x="100000" y="80000"/>
                                    </p:animScale>
                                    <p:animScale>
                                      <p:cBhvr>
                                        <p:cTn id="26" dur="166" decel="50000">
                                          <p:stCondLst>
                                            <p:cond delay="1338"/>
                                          </p:stCondLst>
                                        </p:cTn>
                                        <p:tgtEl>
                                          <p:spTgt spid="2">
                                            <p:txEl>
                                              <p:pRg st="0" end="0"/>
                                            </p:txEl>
                                          </p:spTgt>
                                        </p:tgtEl>
                                      </p:cBhvr>
                                      <p:to x="100000" y="100000"/>
                                    </p:animScale>
                                    <p:animScale>
                                      <p:cBhvr>
                                        <p:cTn id="27" dur="26">
                                          <p:stCondLst>
                                            <p:cond delay="1642"/>
                                          </p:stCondLst>
                                        </p:cTn>
                                        <p:tgtEl>
                                          <p:spTgt spid="2">
                                            <p:txEl>
                                              <p:pRg st="0" end="0"/>
                                            </p:txEl>
                                          </p:spTgt>
                                        </p:tgtEl>
                                      </p:cBhvr>
                                      <p:to x="100000" y="90000"/>
                                    </p:animScale>
                                    <p:animScale>
                                      <p:cBhvr>
                                        <p:cTn id="28" dur="166" decel="50000">
                                          <p:stCondLst>
                                            <p:cond delay="1668"/>
                                          </p:stCondLst>
                                        </p:cTn>
                                        <p:tgtEl>
                                          <p:spTgt spid="2">
                                            <p:txEl>
                                              <p:pRg st="0" end="0"/>
                                            </p:txEl>
                                          </p:spTgt>
                                        </p:tgtEl>
                                      </p:cBhvr>
                                      <p:to x="100000" y="100000"/>
                                    </p:animScale>
                                    <p:animScale>
                                      <p:cBhvr>
                                        <p:cTn id="29" dur="26">
                                          <p:stCondLst>
                                            <p:cond delay="1808"/>
                                          </p:stCondLst>
                                        </p:cTn>
                                        <p:tgtEl>
                                          <p:spTgt spid="2">
                                            <p:txEl>
                                              <p:pRg st="0" end="0"/>
                                            </p:txEl>
                                          </p:spTgt>
                                        </p:tgtEl>
                                      </p:cBhvr>
                                      <p:to x="100000" y="95000"/>
                                    </p:animScale>
                                    <p:animScale>
                                      <p:cBhvr>
                                        <p:cTn id="3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An Observation</a:t>
            </a:r>
          </a:p>
        </p:txBody>
      </p:sp>
      <p:sp>
        <p:nvSpPr>
          <p:cNvPr id="3" name="Content Placeholder 2"/>
          <p:cNvSpPr>
            <a:spLocks noGrp="1"/>
          </p:cNvSpPr>
          <p:nvPr>
            <p:ph idx="1"/>
          </p:nvPr>
        </p:nvSpPr>
        <p:spPr>
          <a:xfrm>
            <a:off x="457200" y="1600200"/>
            <a:ext cx="8229600" cy="4876800"/>
          </a:xfrm>
        </p:spPr>
        <p:txBody>
          <a:bodyPr>
            <a:normAutofit/>
          </a:bodyPr>
          <a:lstStyle/>
          <a:p>
            <a:pPr marL="0" indent="0" algn="ctr">
              <a:buNone/>
            </a:pPr>
            <a:r>
              <a:rPr lang="en-US" sz="5400" b="1" dirty="0"/>
              <a:t>Change is Easy,</a:t>
            </a:r>
          </a:p>
          <a:p>
            <a:pPr marL="0" indent="0" algn="ctr">
              <a:buNone/>
            </a:pPr>
            <a:r>
              <a:rPr lang="en-US" sz="5400" b="1" i="1" dirty="0"/>
              <a:t>Transition</a:t>
            </a:r>
            <a:r>
              <a:rPr lang="en-US" sz="5400" b="1" dirty="0"/>
              <a:t> </a:t>
            </a:r>
          </a:p>
          <a:p>
            <a:pPr marL="0" indent="0" algn="ctr">
              <a:buNone/>
            </a:pPr>
            <a:r>
              <a:rPr lang="en-US" sz="5400" b="1" dirty="0"/>
              <a:t>takes a lot more time </a:t>
            </a:r>
          </a:p>
          <a:p>
            <a:pPr marL="0" indent="0" algn="ctr">
              <a:buNone/>
            </a:pPr>
            <a:r>
              <a:rPr lang="en-US" sz="5400" b="1" dirty="0"/>
              <a:t>and patience</a:t>
            </a:r>
          </a:p>
          <a:p>
            <a:pPr marL="0" indent="0" algn="ctr">
              <a:buNone/>
            </a:pPr>
            <a:endParaRPr lang="en-US" sz="3600" dirty="0"/>
          </a:p>
        </p:txBody>
      </p:sp>
      <p:sp>
        <p:nvSpPr>
          <p:cNvPr id="4" name="Slide Number Placeholder 3"/>
          <p:cNvSpPr>
            <a:spLocks noGrp="1"/>
          </p:cNvSpPr>
          <p:nvPr>
            <p:ph type="sldNum" sz="quarter" idx="12"/>
          </p:nvPr>
        </p:nvSpPr>
        <p:spPr/>
        <p:txBody>
          <a:bodyPr/>
          <a:lstStyle/>
          <a:p>
            <a:fld id="{9F6433D4-EE07-4968-AA6C-013D1C9B99ED}" type="slidenum">
              <a:rPr lang="en-US" smtClean="0"/>
              <a:pPr/>
              <a:t>39</a:t>
            </a:fld>
            <a:endParaRPr lang="en-US"/>
          </a:p>
        </p:txBody>
      </p:sp>
    </p:spTree>
    <p:extLst>
      <p:ext uri="{BB962C8B-B14F-4D97-AF65-F5344CB8AC3E}">
        <p14:creationId xmlns:p14="http://schemas.microsoft.com/office/powerpoint/2010/main" xmlns="" val="8217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u="sng" dirty="0">
                <a:solidFill>
                  <a:srgbClr val="FFFF00"/>
                </a:solidFill>
              </a:rPr>
              <a:t>Pastoral</a:t>
            </a:r>
            <a:r>
              <a:rPr lang="en-US" sz="4800" b="1" dirty="0">
                <a:solidFill>
                  <a:srgbClr val="FFFF00"/>
                </a:solidFill>
              </a:rPr>
              <a:t> Leadership</a:t>
            </a:r>
          </a:p>
        </p:txBody>
      </p:sp>
      <p:sp>
        <p:nvSpPr>
          <p:cNvPr id="3" name="Content Placeholder 2"/>
          <p:cNvSpPr>
            <a:spLocks noGrp="1"/>
          </p:cNvSpPr>
          <p:nvPr>
            <p:ph idx="1"/>
          </p:nvPr>
        </p:nvSpPr>
        <p:spPr>
          <a:xfrm>
            <a:off x="457200" y="1981200"/>
            <a:ext cx="8229600" cy="4525963"/>
          </a:xfrm>
        </p:spPr>
        <p:txBody>
          <a:bodyPr>
            <a:normAutofit/>
          </a:bodyPr>
          <a:lstStyle/>
          <a:p>
            <a:r>
              <a:rPr lang="en-US" sz="2800" dirty="0"/>
              <a:t>What makes </a:t>
            </a:r>
            <a:r>
              <a:rPr lang="en-US" sz="2800" b="1" i="1" dirty="0"/>
              <a:t>pastoral</a:t>
            </a:r>
            <a:r>
              <a:rPr lang="en-US" sz="2800" dirty="0">
                <a:solidFill>
                  <a:srgbClr val="FFFF00"/>
                </a:solidFill>
              </a:rPr>
              <a:t> </a:t>
            </a:r>
            <a:r>
              <a:rPr lang="en-US" sz="2800" dirty="0"/>
              <a:t>leadership different from leadership in general?</a:t>
            </a:r>
          </a:p>
          <a:p>
            <a:pPr>
              <a:buNone/>
            </a:pPr>
            <a:endParaRPr lang="en-US" sz="2800" dirty="0"/>
          </a:p>
          <a:p>
            <a:r>
              <a:rPr lang="en-US" sz="2800" dirty="0"/>
              <a:t>Answer: The leader and community together discern God’s Vision/Will and with God’s help, together make a commitment to do all they can do, to make God’s will/vision a reality. </a:t>
            </a:r>
          </a:p>
        </p:txBody>
      </p:sp>
      <p:sp>
        <p:nvSpPr>
          <p:cNvPr id="4" name="Slide Number Placeholder 3"/>
          <p:cNvSpPr>
            <a:spLocks noGrp="1"/>
          </p:cNvSpPr>
          <p:nvPr>
            <p:ph type="sldNum" sz="quarter" idx="12"/>
          </p:nvPr>
        </p:nvSpPr>
        <p:spPr/>
        <p:txBody>
          <a:bodyPr/>
          <a:lstStyle/>
          <a:p>
            <a:fld id="{C65BCBC2-2406-44E5-B83D-BCDC4A3CFF98}" type="slidenum">
              <a:rPr lang="en-US" smtClean="0"/>
              <a:pPr/>
              <a:t>4</a:t>
            </a:fld>
            <a:endParaRPr lang="en-US"/>
          </a:p>
        </p:txBody>
      </p:sp>
    </p:spTree>
    <p:extLst>
      <p:ext uri="{BB962C8B-B14F-4D97-AF65-F5344CB8AC3E}">
        <p14:creationId xmlns:p14="http://schemas.microsoft.com/office/powerpoint/2010/main" xmlns="" val="87354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Stumbling Block to Unity</a:t>
            </a:r>
          </a:p>
        </p:txBody>
      </p:sp>
      <p:sp>
        <p:nvSpPr>
          <p:cNvPr id="3" name="Content Placeholder 2"/>
          <p:cNvSpPr>
            <a:spLocks noGrp="1"/>
          </p:cNvSpPr>
          <p:nvPr>
            <p:ph idx="1"/>
          </p:nvPr>
        </p:nvSpPr>
        <p:spPr>
          <a:xfrm>
            <a:off x="457200" y="1861094"/>
            <a:ext cx="8229600" cy="4525963"/>
          </a:xfrm>
        </p:spPr>
        <p:txBody>
          <a:bodyPr/>
          <a:lstStyle/>
          <a:p>
            <a:pPr marL="0" indent="0" algn="ctr">
              <a:buNone/>
            </a:pPr>
            <a:r>
              <a:rPr lang="en-US" sz="5400" b="1" dirty="0">
                <a:solidFill>
                  <a:schemeClr val="accent3">
                    <a:lumMod val="60000"/>
                    <a:lumOff val="40000"/>
                  </a:schemeClr>
                </a:solidFill>
              </a:rPr>
              <a:t>Announce it as your goal</a:t>
            </a:r>
          </a:p>
          <a:p>
            <a:pPr marL="0" indent="0">
              <a:buNone/>
            </a:pPr>
            <a:endParaRPr lang="en-US" dirty="0"/>
          </a:p>
          <a:p>
            <a:pPr marL="0" indent="0" algn="ctr">
              <a:buNone/>
            </a:pPr>
            <a:r>
              <a:rPr lang="en-US" dirty="0"/>
              <a:t>Systems (Parishes) Naturally Resist Change</a:t>
            </a:r>
          </a:p>
          <a:p>
            <a:pPr marL="0" indent="0" algn="ctr">
              <a:buNone/>
            </a:pPr>
            <a:endParaRPr lang="en-US" dirty="0"/>
          </a:p>
          <a:p>
            <a:pPr marL="0" indent="0" algn="ctr">
              <a:buNone/>
            </a:pPr>
            <a:r>
              <a:rPr lang="en-US" dirty="0"/>
              <a:t>Will Circle the Wagons, Set Up Defenses</a:t>
            </a:r>
          </a:p>
          <a:p>
            <a:pPr marL="0" indent="0" algn="ctr">
              <a:buNone/>
            </a:pPr>
            <a:r>
              <a:rPr lang="en-US" dirty="0"/>
              <a:t>Draw Boundaries Tighter</a:t>
            </a:r>
          </a:p>
        </p:txBody>
      </p:sp>
      <p:sp>
        <p:nvSpPr>
          <p:cNvPr id="4" name="Slide Number Placeholder 3"/>
          <p:cNvSpPr>
            <a:spLocks noGrp="1"/>
          </p:cNvSpPr>
          <p:nvPr>
            <p:ph type="sldNum" sz="quarter" idx="12"/>
          </p:nvPr>
        </p:nvSpPr>
        <p:spPr/>
        <p:txBody>
          <a:bodyPr/>
          <a:lstStyle/>
          <a:p>
            <a:fld id="{9F6433D4-EE07-4968-AA6C-013D1C9B99ED}" type="slidenum">
              <a:rPr lang="en-US" smtClean="0"/>
              <a:pPr/>
              <a:t>40</a:t>
            </a:fld>
            <a:endParaRPr lang="en-US"/>
          </a:p>
        </p:txBody>
      </p:sp>
    </p:spTree>
    <p:extLst>
      <p:ext uri="{BB962C8B-B14F-4D97-AF65-F5344CB8AC3E}">
        <p14:creationId xmlns:p14="http://schemas.microsoft.com/office/powerpoint/2010/main" xmlns="" val="15885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Communities Working Together?</a:t>
            </a: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endParaRPr lang="en-US" dirty="0"/>
          </a:p>
          <a:p>
            <a:pPr marL="0" indent="0">
              <a:buNone/>
            </a:pPr>
            <a:r>
              <a:rPr lang="en-US" dirty="0"/>
              <a:t>“When leaders in various</a:t>
            </a:r>
          </a:p>
          <a:p>
            <a:pPr marL="0" indent="0">
              <a:buNone/>
            </a:pPr>
            <a:r>
              <a:rPr lang="en-US" dirty="0"/>
              <a:t>fields ask me for advice, my</a:t>
            </a:r>
          </a:p>
          <a:p>
            <a:pPr marL="0" indent="0">
              <a:buNone/>
            </a:pPr>
            <a:r>
              <a:rPr lang="en-US" dirty="0"/>
              <a:t>response is always the same:</a:t>
            </a:r>
          </a:p>
          <a:p>
            <a:pPr marL="0" indent="0">
              <a:buNone/>
            </a:pPr>
            <a:r>
              <a:rPr lang="en-US" i="1" dirty="0">
                <a:solidFill>
                  <a:srgbClr val="FFFF00"/>
                </a:solidFill>
              </a:rPr>
              <a:t>dialogue, dialogue, dialogue</a:t>
            </a:r>
            <a:r>
              <a:rPr lang="en-US" dirty="0"/>
              <a:t>”</a:t>
            </a:r>
          </a:p>
          <a:p>
            <a:pPr marL="0" indent="0">
              <a:buNone/>
            </a:pPr>
            <a:endParaRPr lang="en-US" dirty="0"/>
          </a:p>
          <a:p>
            <a:pPr marL="0" indent="0">
              <a:buNone/>
            </a:pPr>
            <a:endParaRPr lang="en-US" dirty="0"/>
          </a:p>
          <a:p>
            <a:pPr marL="0" indent="0">
              <a:buNone/>
            </a:pPr>
            <a:endParaRPr lang="en-US" sz="2000" dirty="0"/>
          </a:p>
          <a:p>
            <a:pPr marL="0" indent="0">
              <a:buNone/>
            </a:pPr>
            <a:r>
              <a:rPr lang="en-US" sz="2000" dirty="0"/>
              <a:t>Pope Francis – Address to Leaders in Brazil – July 27, 2013</a:t>
            </a:r>
          </a:p>
        </p:txBody>
      </p:sp>
      <p:sp>
        <p:nvSpPr>
          <p:cNvPr id="4" name="Slide Number Placeholder 3"/>
          <p:cNvSpPr>
            <a:spLocks noGrp="1"/>
          </p:cNvSpPr>
          <p:nvPr>
            <p:ph type="sldNum" sz="quarter" idx="12"/>
          </p:nvPr>
        </p:nvSpPr>
        <p:spPr/>
        <p:txBody>
          <a:bodyPr/>
          <a:lstStyle/>
          <a:p>
            <a:fld id="{9F6433D4-EE07-4968-AA6C-013D1C9B99ED}" type="slidenum">
              <a:rPr lang="en-US" smtClean="0"/>
              <a:pPr/>
              <a:t>41</a:t>
            </a:fld>
            <a:endParaRPr lang="en-US"/>
          </a:p>
        </p:txBody>
      </p:sp>
      <p:pic>
        <p:nvPicPr>
          <p:cNvPr id="5" name="Picture 2" descr="C:\Users\Mark\Documents\photo\20130403cnsbr15120_we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1981200"/>
            <a:ext cx="2566670" cy="35079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743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63157" y="1805602"/>
            <a:ext cx="2308432" cy="19739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63157" y="3946010"/>
            <a:ext cx="2272665" cy="2102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649122" y="324182"/>
            <a:ext cx="7886700" cy="1325563"/>
          </a:xfrm>
        </p:spPr>
        <p:txBody>
          <a:bodyPr>
            <a:normAutofit fontScale="90000"/>
          </a:bodyPr>
          <a:lstStyle/>
          <a:p>
            <a:r>
              <a:rPr lang="en-US" b="1" dirty="0">
                <a:solidFill>
                  <a:srgbClr val="FFFF00"/>
                </a:solidFill>
              </a:rPr>
              <a:t>Unity - Social Psychology  </a:t>
            </a:r>
            <a:br>
              <a:rPr lang="en-US" b="1" dirty="0">
                <a:solidFill>
                  <a:srgbClr val="FFFF00"/>
                </a:solidFill>
              </a:rPr>
            </a:br>
            <a:r>
              <a:rPr lang="en-US" b="1" dirty="0">
                <a:solidFill>
                  <a:srgbClr val="FFFF00"/>
                </a:solidFill>
              </a:rPr>
              <a:t>Summer Camp Study </a:t>
            </a:r>
          </a:p>
        </p:txBody>
      </p:sp>
      <p:sp>
        <p:nvSpPr>
          <p:cNvPr id="3" name="Content Placeholder 2"/>
          <p:cNvSpPr>
            <a:spLocks noGrp="1"/>
          </p:cNvSpPr>
          <p:nvPr>
            <p:ph idx="1"/>
          </p:nvPr>
        </p:nvSpPr>
        <p:spPr>
          <a:xfrm>
            <a:off x="557000" y="1738599"/>
            <a:ext cx="7886700" cy="4351339"/>
          </a:xfrm>
        </p:spPr>
        <p:txBody>
          <a:bodyPr>
            <a:normAutofit fontScale="92500" lnSpcReduction="20000"/>
          </a:bodyPr>
          <a:lstStyle/>
          <a:p>
            <a:r>
              <a:rPr lang="en-US" dirty="0"/>
              <a:t>Randomly assigned to groups</a:t>
            </a:r>
          </a:p>
          <a:p>
            <a:r>
              <a:rPr lang="en-US" dirty="0"/>
              <a:t>Formed strong identity bonds</a:t>
            </a:r>
          </a:p>
          <a:p>
            <a:r>
              <a:rPr lang="en-US" dirty="0"/>
              <a:t>Competition </a:t>
            </a:r>
          </a:p>
          <a:p>
            <a:r>
              <a:rPr lang="en-US" dirty="0"/>
              <a:t>Result – Mistrust Violence</a:t>
            </a:r>
          </a:p>
          <a:p>
            <a:r>
              <a:rPr lang="en-US" dirty="0"/>
              <a:t>Undo it? </a:t>
            </a:r>
          </a:p>
          <a:p>
            <a:r>
              <a:rPr lang="en-US" dirty="0"/>
              <a:t>Socials – No </a:t>
            </a:r>
          </a:p>
          <a:p>
            <a:r>
              <a:rPr lang="en-US" dirty="0"/>
              <a:t>Work Together – Yes!</a:t>
            </a:r>
          </a:p>
          <a:p>
            <a:pPr lvl="1"/>
            <a:r>
              <a:rPr lang="en-US" dirty="0"/>
              <a:t>Built Relationships</a:t>
            </a:r>
          </a:p>
          <a:p>
            <a:pPr lvl="1"/>
            <a:r>
              <a:rPr lang="en-US" dirty="0"/>
              <a:t>Pride in Accomplishment  </a:t>
            </a:r>
          </a:p>
        </p:txBody>
      </p:sp>
      <p:sp>
        <p:nvSpPr>
          <p:cNvPr id="4" name="TextBox 3"/>
          <p:cNvSpPr txBox="1"/>
          <p:nvPr/>
        </p:nvSpPr>
        <p:spPr>
          <a:xfrm>
            <a:off x="1965277" y="6200493"/>
            <a:ext cx="6373136" cy="369332"/>
          </a:xfrm>
          <a:prstGeom prst="rect">
            <a:avLst/>
          </a:prstGeom>
          <a:noFill/>
        </p:spPr>
        <p:txBody>
          <a:bodyPr wrap="square" rtlCol="0">
            <a:spAutoFit/>
          </a:bodyPr>
          <a:lstStyle/>
          <a:p>
            <a:pPr algn="r"/>
            <a:r>
              <a:rPr lang="en-US" dirty="0" err="1"/>
              <a:t>Mazafer</a:t>
            </a:r>
            <a:r>
              <a:rPr lang="en-US" dirty="0"/>
              <a:t> Sharif – Robbers Cave Experiment - 1961</a:t>
            </a:r>
          </a:p>
        </p:txBody>
      </p:sp>
      <p:sp>
        <p:nvSpPr>
          <p:cNvPr id="5" name="Slide Number Placeholder 4"/>
          <p:cNvSpPr>
            <a:spLocks noGrp="1"/>
          </p:cNvSpPr>
          <p:nvPr>
            <p:ph type="sldNum" sz="quarter" idx="12"/>
          </p:nvPr>
        </p:nvSpPr>
        <p:spPr/>
        <p:txBody>
          <a:bodyPr/>
          <a:lstStyle/>
          <a:p>
            <a:fld id="{E7D9DFB0-7C39-4B39-98C0-EC68FC7A556A}" type="slidenum">
              <a:rPr lang="en-US" smtClean="0"/>
              <a:pPr/>
              <a:t>42</a:t>
            </a:fld>
            <a:endParaRPr lang="en-US"/>
          </a:p>
        </p:txBody>
      </p:sp>
    </p:spTree>
    <p:extLst>
      <p:ext uri="{BB962C8B-B14F-4D97-AF65-F5344CB8AC3E}">
        <p14:creationId xmlns:p14="http://schemas.microsoft.com/office/powerpoint/2010/main" xmlns="" val="27707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Building Unity?</a:t>
            </a:r>
          </a:p>
        </p:txBody>
      </p:sp>
      <p:sp>
        <p:nvSpPr>
          <p:cNvPr id="3" name="Content Placeholder 2"/>
          <p:cNvSpPr>
            <a:spLocks noGrp="1"/>
          </p:cNvSpPr>
          <p:nvPr>
            <p:ph idx="1"/>
          </p:nvPr>
        </p:nvSpPr>
        <p:spPr/>
        <p:txBody>
          <a:bodyPr>
            <a:normAutofit fontScale="92500" lnSpcReduction="10000"/>
          </a:bodyPr>
          <a:lstStyle/>
          <a:p>
            <a:r>
              <a:rPr lang="en-US" dirty="0"/>
              <a:t>To Build Unity – </a:t>
            </a:r>
          </a:p>
          <a:p>
            <a:pPr marL="0" indent="0">
              <a:buNone/>
            </a:pPr>
            <a:endParaRPr lang="en-US" dirty="0"/>
          </a:p>
          <a:p>
            <a:pPr marL="0" indent="0">
              <a:buNone/>
            </a:pPr>
            <a:r>
              <a:rPr lang="en-US" sz="4000" b="1" i="1" dirty="0">
                <a:solidFill>
                  <a:srgbClr val="FFFF99"/>
                </a:solidFill>
              </a:rPr>
              <a:t>Help Communities </a:t>
            </a:r>
          </a:p>
          <a:p>
            <a:pPr marL="0" indent="0">
              <a:buNone/>
            </a:pPr>
            <a:r>
              <a:rPr lang="en-US" sz="4000" b="1" i="1" dirty="0">
                <a:solidFill>
                  <a:srgbClr val="FFFF99"/>
                </a:solidFill>
              </a:rPr>
              <a:t>learn to </a:t>
            </a:r>
            <a:r>
              <a:rPr lang="en-US" sz="4000" b="1" i="1" u="sng" dirty="0">
                <a:solidFill>
                  <a:srgbClr val="FFFF99"/>
                </a:solidFill>
              </a:rPr>
              <a:t>work </a:t>
            </a:r>
          </a:p>
          <a:p>
            <a:pPr marL="0" indent="0">
              <a:buNone/>
            </a:pPr>
            <a:r>
              <a:rPr lang="en-US" sz="4000" b="1" i="1" u="sng" dirty="0">
                <a:solidFill>
                  <a:srgbClr val="FFFF99"/>
                </a:solidFill>
              </a:rPr>
              <a:t>together</a:t>
            </a:r>
          </a:p>
          <a:p>
            <a:pPr marL="0" indent="0" algn="ctr">
              <a:buNone/>
            </a:pPr>
            <a:endParaRPr lang="en-US" sz="4000" b="1" dirty="0"/>
          </a:p>
          <a:p>
            <a:pPr marL="0" indent="0">
              <a:buNone/>
            </a:pPr>
            <a:r>
              <a:rPr lang="en-US" dirty="0"/>
              <a:t>The by product is relationship building and in time, a new sense of identity and </a:t>
            </a:r>
            <a:r>
              <a:rPr lang="en-US" i="1" dirty="0"/>
              <a:t>unity</a:t>
            </a:r>
          </a:p>
        </p:txBody>
      </p:sp>
      <p:sp>
        <p:nvSpPr>
          <p:cNvPr id="4" name="Slide Number Placeholder 3"/>
          <p:cNvSpPr>
            <a:spLocks noGrp="1"/>
          </p:cNvSpPr>
          <p:nvPr>
            <p:ph type="sldNum" sz="quarter" idx="12"/>
          </p:nvPr>
        </p:nvSpPr>
        <p:spPr/>
        <p:txBody>
          <a:bodyPr/>
          <a:lstStyle/>
          <a:p>
            <a:fld id="{9F6433D4-EE07-4968-AA6C-013D1C9B99ED}" type="slidenum">
              <a:rPr lang="en-US" smtClean="0"/>
              <a:pPr/>
              <a:t>43</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41193" y="2057400"/>
            <a:ext cx="3778770"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1771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fontScale="90000"/>
          </a:bodyPr>
          <a:lstStyle/>
          <a:p>
            <a:r>
              <a:rPr lang="en-US" b="1" dirty="0">
                <a:solidFill>
                  <a:srgbClr val="FFFF00"/>
                </a:solidFill>
              </a:rPr>
              <a:t>Phases – Ministries, Programs &amp; Services</a:t>
            </a:r>
          </a:p>
        </p:txBody>
      </p:sp>
      <p:sp>
        <p:nvSpPr>
          <p:cNvPr id="3" name="Content Placeholder 2"/>
          <p:cNvSpPr>
            <a:spLocks noGrp="1"/>
          </p:cNvSpPr>
          <p:nvPr>
            <p:ph idx="1"/>
          </p:nvPr>
        </p:nvSpPr>
        <p:spPr>
          <a:xfrm>
            <a:off x="457200" y="1981200"/>
            <a:ext cx="8229600" cy="4525963"/>
          </a:xfrm>
        </p:spPr>
        <p:txBody>
          <a:bodyPr>
            <a:normAutofit lnSpcReduction="10000"/>
          </a:bodyPr>
          <a:lstStyle/>
          <a:p>
            <a:r>
              <a:rPr lang="en-US" u="sng" dirty="0"/>
              <a:t>Phase I</a:t>
            </a:r>
            <a:r>
              <a:rPr lang="en-US" dirty="0"/>
              <a:t> – Each Parish – Separate </a:t>
            </a:r>
          </a:p>
          <a:p>
            <a:pPr marL="0" indent="0">
              <a:buNone/>
            </a:pPr>
            <a:r>
              <a:rPr lang="en-US" dirty="0"/>
              <a:t>		and Similar</a:t>
            </a:r>
          </a:p>
          <a:p>
            <a:endParaRPr lang="en-US" dirty="0"/>
          </a:p>
          <a:p>
            <a:r>
              <a:rPr lang="en-US" u="sng" dirty="0"/>
              <a:t>Phase II</a:t>
            </a:r>
            <a:r>
              <a:rPr lang="en-US" dirty="0"/>
              <a:t> – Some Centralized – </a:t>
            </a:r>
          </a:p>
          <a:p>
            <a:pPr marL="0" indent="0">
              <a:buNone/>
            </a:pPr>
            <a:r>
              <a:rPr lang="en-US" dirty="0"/>
              <a:t>		Some Site Specific </a:t>
            </a:r>
          </a:p>
          <a:p>
            <a:endParaRPr lang="en-US" dirty="0"/>
          </a:p>
          <a:p>
            <a:r>
              <a:rPr lang="en-US" u="sng" dirty="0"/>
              <a:t>Phase III</a:t>
            </a:r>
            <a:r>
              <a:rPr lang="en-US" dirty="0"/>
              <a:t> – All Centralized </a:t>
            </a:r>
          </a:p>
          <a:p>
            <a:pPr lvl="1"/>
            <a:r>
              <a:rPr lang="en-US" dirty="0"/>
              <a:t>Consider each site for something unique</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94364" y="2895600"/>
            <a:ext cx="3044604" cy="18520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812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Phases – Pastoral Councils </a:t>
            </a:r>
          </a:p>
        </p:txBody>
      </p:sp>
      <p:sp>
        <p:nvSpPr>
          <p:cNvPr id="3" name="Content Placeholder 2"/>
          <p:cNvSpPr>
            <a:spLocks noGrp="1"/>
          </p:cNvSpPr>
          <p:nvPr>
            <p:ph idx="1"/>
          </p:nvPr>
        </p:nvSpPr>
        <p:spPr/>
        <p:txBody>
          <a:bodyPr>
            <a:normAutofit lnSpcReduction="10000"/>
          </a:bodyPr>
          <a:lstStyle/>
          <a:p>
            <a:r>
              <a:rPr lang="en-US" u="sng" dirty="0"/>
              <a:t>Phase I</a:t>
            </a:r>
            <a:r>
              <a:rPr lang="en-US" dirty="0"/>
              <a:t> – Maintain existing councils </a:t>
            </a:r>
          </a:p>
          <a:p>
            <a:pPr lvl="1"/>
            <a:r>
              <a:rPr lang="en-US" dirty="0"/>
              <a:t> meet same night and place – </a:t>
            </a:r>
          </a:p>
          <a:p>
            <a:pPr lvl="1"/>
            <a:r>
              <a:rPr lang="en-US" dirty="0"/>
              <a:t>begin evening with common prayer and agenda</a:t>
            </a:r>
          </a:p>
          <a:p>
            <a:pPr marL="457200" lvl="1" indent="0">
              <a:buNone/>
            </a:pPr>
            <a:r>
              <a:rPr lang="en-US" dirty="0"/>
              <a:t>  </a:t>
            </a:r>
          </a:p>
          <a:p>
            <a:r>
              <a:rPr lang="en-US" u="sng" dirty="0"/>
              <a:t>Phase II</a:t>
            </a:r>
            <a:r>
              <a:rPr lang="en-US" dirty="0"/>
              <a:t> – Form Inter-parish pastoral council</a:t>
            </a:r>
          </a:p>
          <a:p>
            <a:pPr lvl="1"/>
            <a:r>
              <a:rPr lang="en-US" dirty="0"/>
              <a:t>Maintain existing councils – meet less often</a:t>
            </a:r>
          </a:p>
          <a:p>
            <a:pPr marL="457200" lvl="1" indent="0">
              <a:buNone/>
            </a:pPr>
            <a:r>
              <a:rPr lang="en-US" dirty="0"/>
              <a:t> </a:t>
            </a:r>
          </a:p>
          <a:p>
            <a:r>
              <a:rPr lang="en-US" u="sng" dirty="0"/>
              <a:t>Phase III</a:t>
            </a:r>
            <a:r>
              <a:rPr lang="en-US" dirty="0"/>
              <a:t> – Form One Pastoral Council</a:t>
            </a:r>
          </a:p>
          <a:p>
            <a:pPr lvl="1"/>
            <a:r>
              <a:rPr lang="en-US" dirty="0"/>
              <a:t>Organize local “St. Mary Society” </a:t>
            </a:r>
          </a:p>
        </p:txBody>
      </p:sp>
    </p:spTree>
    <p:extLst>
      <p:ext uri="{BB962C8B-B14F-4D97-AF65-F5344CB8AC3E}">
        <p14:creationId xmlns:p14="http://schemas.microsoft.com/office/powerpoint/2010/main" xmlns="" val="9686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Want Unity – Build Bridges</a:t>
            </a:r>
          </a:p>
        </p:txBody>
      </p:sp>
      <p:sp>
        <p:nvSpPr>
          <p:cNvPr id="3" name="Content Placeholder 2"/>
          <p:cNvSpPr>
            <a:spLocks noGrp="1"/>
          </p:cNvSpPr>
          <p:nvPr>
            <p:ph idx="1"/>
          </p:nvPr>
        </p:nvSpPr>
        <p:spPr/>
        <p:txBody>
          <a:bodyPr>
            <a:normAutofit fontScale="92500" lnSpcReduction="20000"/>
          </a:bodyPr>
          <a:lstStyle/>
          <a:p>
            <a:r>
              <a:rPr lang="en-US" dirty="0"/>
              <a:t>Shared Youth Group</a:t>
            </a:r>
          </a:p>
          <a:p>
            <a:r>
              <a:rPr lang="en-US" dirty="0"/>
              <a:t>Work on Mission Project/Trips</a:t>
            </a:r>
          </a:p>
          <a:p>
            <a:r>
              <a:rPr lang="en-US" dirty="0"/>
              <a:t>Community Service</a:t>
            </a:r>
          </a:p>
          <a:p>
            <a:r>
              <a:rPr lang="en-US" dirty="0"/>
              <a:t>Ministry Training/Formation</a:t>
            </a:r>
          </a:p>
          <a:p>
            <a:r>
              <a:rPr lang="en-US" dirty="0"/>
              <a:t>Christ Renews His Parish</a:t>
            </a:r>
          </a:p>
          <a:p>
            <a:r>
              <a:rPr lang="en-US" dirty="0"/>
              <a:t>Mixed Small Groups</a:t>
            </a:r>
          </a:p>
          <a:p>
            <a:r>
              <a:rPr lang="en-US" dirty="0"/>
              <a:t>Rotate Major </a:t>
            </a:r>
          </a:p>
          <a:p>
            <a:pPr marL="0" indent="0">
              <a:buNone/>
            </a:pPr>
            <a:r>
              <a:rPr lang="en-US" dirty="0"/>
              <a:t>      Celebrations </a:t>
            </a:r>
          </a:p>
          <a:p>
            <a:r>
              <a:rPr lang="en-US" dirty="0"/>
              <a:t>Other Ideas? </a:t>
            </a:r>
          </a:p>
          <a:p>
            <a:endParaRPr lang="en-US" dirty="0"/>
          </a:p>
        </p:txBody>
      </p:sp>
      <p:sp>
        <p:nvSpPr>
          <p:cNvPr id="4" name="Slide Number Placeholder 3"/>
          <p:cNvSpPr>
            <a:spLocks noGrp="1"/>
          </p:cNvSpPr>
          <p:nvPr>
            <p:ph type="sldNum" sz="quarter" idx="12"/>
          </p:nvPr>
        </p:nvSpPr>
        <p:spPr/>
        <p:txBody>
          <a:bodyPr/>
          <a:lstStyle/>
          <a:p>
            <a:fld id="{9F6433D4-EE07-4968-AA6C-013D1C9B99ED}" type="slidenum">
              <a:rPr lang="en-US" smtClean="0"/>
              <a:pPr/>
              <a:t>46</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4038600"/>
            <a:ext cx="4164837" cy="236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0742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Best Practice - Branding </a:t>
            </a:r>
          </a:p>
        </p:txBody>
      </p:sp>
      <p:sp>
        <p:nvSpPr>
          <p:cNvPr id="3" name="Content Placeholder 2"/>
          <p:cNvSpPr>
            <a:spLocks noGrp="1"/>
          </p:cNvSpPr>
          <p:nvPr>
            <p:ph sz="half" idx="1"/>
          </p:nvPr>
        </p:nvSpPr>
        <p:spPr/>
        <p:txBody>
          <a:bodyPr/>
          <a:lstStyle/>
          <a:p>
            <a:pPr marL="0" indent="0">
              <a:buNone/>
            </a:pPr>
            <a:r>
              <a:rPr lang="en-US" dirty="0"/>
              <a:t>“The marketing practice of creating a name, symbol or design that identifies and differentiates a product from other products”</a:t>
            </a:r>
          </a:p>
          <a:p>
            <a:pPr marL="0" indent="0">
              <a:buNone/>
            </a:pPr>
            <a:endParaRPr lang="en-US" dirty="0"/>
          </a:p>
          <a:p>
            <a:pPr marL="0" indent="0">
              <a:buNone/>
            </a:pPr>
            <a:r>
              <a:rPr lang="en-US" dirty="0"/>
              <a:t>Mission Statement or Slogan </a:t>
            </a:r>
          </a:p>
        </p:txBody>
      </p:sp>
      <p:pic>
        <p:nvPicPr>
          <p:cNvPr id="5" name="Content Placeholder 4"/>
          <p:cNvPicPr>
            <a:picLocks noGrp="1" noChangeAspect="1"/>
          </p:cNvPicPr>
          <p:nvPr>
            <p:ph sz="half" idx="2"/>
          </p:nvPr>
        </p:nvPicPr>
        <p:blipFill>
          <a:blip r:embed="rId2" cstate="print"/>
          <a:stretch>
            <a:fillRect/>
          </a:stretch>
        </p:blipFill>
        <p:spPr>
          <a:xfrm>
            <a:off x="4778619" y="1657668"/>
            <a:ext cx="3821708" cy="234362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28338" y="4499097"/>
            <a:ext cx="1587012" cy="1529822"/>
          </a:xfrm>
          <a:prstGeom prst="rect">
            <a:avLst/>
          </a:prstGeom>
        </p:spPr>
      </p:pic>
      <p:sp>
        <p:nvSpPr>
          <p:cNvPr id="6" name="AutoShape 2" descr=" "/>
          <p:cNvSpPr>
            <a:spLocks noChangeAspect="1" noChangeArrowheads="1"/>
          </p:cNvSpPr>
          <p:nvPr/>
        </p:nvSpPr>
        <p:spPr bwMode="auto">
          <a:xfrm>
            <a:off x="3571875" y="2433638"/>
            <a:ext cx="2000250" cy="19907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4" cstate="print"/>
          <a:stretch>
            <a:fillRect/>
          </a:stretch>
        </p:blipFill>
        <p:spPr>
          <a:xfrm>
            <a:off x="4778619" y="4485482"/>
            <a:ext cx="1569427" cy="1564196"/>
          </a:xfrm>
          <a:prstGeom prst="rect">
            <a:avLst/>
          </a:prstGeom>
        </p:spPr>
      </p:pic>
    </p:spTree>
    <p:extLst>
      <p:ext uri="{BB962C8B-B14F-4D97-AF65-F5344CB8AC3E}">
        <p14:creationId xmlns:p14="http://schemas.microsoft.com/office/powerpoint/2010/main" xmlns="" val="210983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rPr>
              <a:t>Best Practice – </a:t>
            </a:r>
            <a:br>
              <a:rPr lang="en-US" b="1" dirty="0">
                <a:solidFill>
                  <a:srgbClr val="FFFF00"/>
                </a:solidFill>
              </a:rPr>
            </a:br>
            <a:r>
              <a:rPr lang="en-US" b="1" dirty="0">
                <a:solidFill>
                  <a:srgbClr val="FFFF00"/>
                </a:solidFill>
              </a:rPr>
              <a:t>Random Acts of Kindness</a:t>
            </a:r>
          </a:p>
        </p:txBody>
      </p:sp>
      <p:sp>
        <p:nvSpPr>
          <p:cNvPr id="3" name="Content Placeholder 2"/>
          <p:cNvSpPr>
            <a:spLocks noGrp="1"/>
          </p:cNvSpPr>
          <p:nvPr>
            <p:ph sz="half" idx="1"/>
          </p:nvPr>
        </p:nvSpPr>
        <p:spPr>
          <a:xfrm>
            <a:off x="304800" y="2080602"/>
            <a:ext cx="4495800" cy="4351338"/>
          </a:xfrm>
        </p:spPr>
        <p:txBody>
          <a:bodyPr>
            <a:normAutofit/>
          </a:bodyPr>
          <a:lstStyle/>
          <a:p>
            <a:pPr marL="0" indent="0">
              <a:buNone/>
            </a:pPr>
            <a:r>
              <a:rPr lang="en-US" b="1" dirty="0"/>
              <a:t>“Evangelization Through 	Kindness”</a:t>
            </a:r>
          </a:p>
          <a:p>
            <a:pPr marL="0" indent="0">
              <a:buNone/>
            </a:pPr>
            <a:endParaRPr lang="en-US" dirty="0"/>
          </a:p>
          <a:p>
            <a:pPr marL="0" indent="0">
              <a:buNone/>
            </a:pPr>
            <a:r>
              <a:rPr lang="en-US" u="sng" dirty="0"/>
              <a:t>Google It! </a:t>
            </a:r>
          </a:p>
          <a:p>
            <a:pPr marL="0" indent="0">
              <a:buNone/>
            </a:pPr>
            <a:endParaRPr lang="en-US" dirty="0"/>
          </a:p>
          <a:p>
            <a:r>
              <a:rPr lang="en-US" dirty="0"/>
              <a:t>Randomactsofkindness.org </a:t>
            </a:r>
          </a:p>
          <a:p>
            <a:r>
              <a:rPr lang="en-US" dirty="0"/>
              <a:t>Kindspring.org</a:t>
            </a:r>
          </a:p>
          <a:p>
            <a:r>
              <a:rPr lang="en-US" dirty="0"/>
              <a:t>Acts10.org </a:t>
            </a:r>
          </a:p>
        </p:txBody>
      </p:sp>
      <p:sp>
        <p:nvSpPr>
          <p:cNvPr id="4" name="Content Placeholder 3"/>
          <p:cNvSpPr>
            <a:spLocks noGrp="1"/>
          </p:cNvSpPr>
          <p:nvPr>
            <p:ph sz="half" idx="2"/>
          </p:nvPr>
        </p:nvSpPr>
        <p:spPr>
          <a:xfrm>
            <a:off x="5181600" y="2080602"/>
            <a:ext cx="3886200" cy="4351338"/>
          </a:xfrm>
        </p:spPr>
        <p:txBody>
          <a:bodyPr>
            <a:normAutofit fontScale="92500" lnSpcReduction="10000"/>
          </a:bodyPr>
          <a:lstStyle/>
          <a:p>
            <a:r>
              <a:rPr lang="en-US" dirty="0"/>
              <a:t>Positive Sticky Notes </a:t>
            </a:r>
          </a:p>
          <a:p>
            <a:r>
              <a:rPr lang="en-US" dirty="0"/>
              <a:t>Clean Up Day</a:t>
            </a:r>
          </a:p>
          <a:p>
            <a:r>
              <a:rPr lang="en-US" dirty="0"/>
              <a:t>Laundromat Quarters</a:t>
            </a:r>
          </a:p>
          <a:p>
            <a:r>
              <a:rPr lang="en-US" dirty="0"/>
              <a:t>Be Kind to your Server Week</a:t>
            </a:r>
          </a:p>
          <a:p>
            <a:r>
              <a:rPr lang="en-US" dirty="0" err="1"/>
              <a:t>Amazon.smile</a:t>
            </a:r>
            <a:endParaRPr lang="en-US" dirty="0"/>
          </a:p>
          <a:p>
            <a:r>
              <a:rPr lang="en-US" dirty="0"/>
              <a:t>School Supplies</a:t>
            </a:r>
          </a:p>
          <a:p>
            <a:r>
              <a:rPr lang="en-US" dirty="0"/>
              <a:t>Flowers to Nursing Homes</a:t>
            </a:r>
          </a:p>
          <a:p>
            <a:r>
              <a:rPr lang="en-US" dirty="0"/>
              <a:t>Leave Inscribed Books</a:t>
            </a:r>
          </a:p>
        </p:txBody>
      </p:sp>
    </p:spTree>
    <p:extLst>
      <p:ext uri="{BB962C8B-B14F-4D97-AF65-F5344CB8AC3E}">
        <p14:creationId xmlns:p14="http://schemas.microsoft.com/office/powerpoint/2010/main" xmlns="" val="252445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1000"/>
                                        <p:tgtEl>
                                          <p:spTgt spid="4">
                                            <p:txEl>
                                              <p:pRg st="0" end="0"/>
                                            </p:txEl>
                                          </p:spTgt>
                                        </p:tgtEl>
                                      </p:cBhvr>
                                    </p:animEffect>
                                    <p:anim calcmode="lin" valueType="num">
                                      <p:cBhvr>
                                        <p:cTn id="3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anim calcmode="lin" valueType="num">
                                      <p:cBhvr>
                                        <p:cTn id="4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fade">
                                      <p:cBhvr>
                                        <p:cTn id="50" dur="1000"/>
                                        <p:tgtEl>
                                          <p:spTgt spid="4">
                                            <p:txEl>
                                              <p:pRg st="2" end="2"/>
                                            </p:txEl>
                                          </p:spTgt>
                                        </p:tgtEl>
                                      </p:cBhvr>
                                    </p:animEffect>
                                    <p:anim calcmode="lin" valueType="num">
                                      <p:cBhvr>
                                        <p:cTn id="5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1000"/>
                                        <p:tgtEl>
                                          <p:spTgt spid="4">
                                            <p:txEl>
                                              <p:pRg st="3" end="3"/>
                                            </p:txEl>
                                          </p:spTgt>
                                        </p:tgtEl>
                                      </p:cBhvr>
                                    </p:animEffect>
                                    <p:anim calcmode="lin" valueType="num">
                                      <p:cBhvr>
                                        <p:cTn id="5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animEffect transition="in" filter="fade">
                                      <p:cBhvr>
                                        <p:cTn id="64" dur="1000"/>
                                        <p:tgtEl>
                                          <p:spTgt spid="4">
                                            <p:txEl>
                                              <p:pRg st="4" end="4"/>
                                            </p:txEl>
                                          </p:spTgt>
                                        </p:tgtEl>
                                      </p:cBhvr>
                                    </p:animEffect>
                                    <p:anim calcmode="lin" valueType="num">
                                      <p:cBhvr>
                                        <p:cTn id="6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animEffect transition="in" filter="fade">
                                      <p:cBhvr>
                                        <p:cTn id="71" dur="1000"/>
                                        <p:tgtEl>
                                          <p:spTgt spid="4">
                                            <p:txEl>
                                              <p:pRg st="5" end="5"/>
                                            </p:txEl>
                                          </p:spTgt>
                                        </p:tgtEl>
                                      </p:cBhvr>
                                    </p:animEffect>
                                    <p:anim calcmode="lin" valueType="num">
                                      <p:cBhvr>
                                        <p:cTn id="7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4">
                                            <p:txEl>
                                              <p:pRg st="6" end="6"/>
                                            </p:txEl>
                                          </p:spTgt>
                                        </p:tgtEl>
                                        <p:attrNameLst>
                                          <p:attrName>style.visibility</p:attrName>
                                        </p:attrNameLst>
                                      </p:cBhvr>
                                      <p:to>
                                        <p:strVal val="visible"/>
                                      </p:to>
                                    </p:set>
                                    <p:animEffect transition="in" filter="fade">
                                      <p:cBhvr>
                                        <p:cTn id="78" dur="1000"/>
                                        <p:tgtEl>
                                          <p:spTgt spid="4">
                                            <p:txEl>
                                              <p:pRg st="6" end="6"/>
                                            </p:txEl>
                                          </p:spTgt>
                                        </p:tgtEl>
                                      </p:cBhvr>
                                    </p:animEffect>
                                    <p:anim calcmode="lin" valueType="num">
                                      <p:cBhvr>
                                        <p:cTn id="7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8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
                                            <p:txEl>
                                              <p:pRg st="7" end="7"/>
                                            </p:txEl>
                                          </p:spTgt>
                                        </p:tgtEl>
                                        <p:attrNameLst>
                                          <p:attrName>style.visibility</p:attrName>
                                        </p:attrNameLst>
                                      </p:cBhvr>
                                      <p:to>
                                        <p:strVal val="visible"/>
                                      </p:to>
                                    </p:set>
                                    <p:animEffect transition="in" filter="fade">
                                      <p:cBhvr>
                                        <p:cTn id="85" dur="1000"/>
                                        <p:tgtEl>
                                          <p:spTgt spid="4">
                                            <p:txEl>
                                              <p:pRg st="7" end="7"/>
                                            </p:txEl>
                                          </p:spTgt>
                                        </p:tgtEl>
                                      </p:cBhvr>
                                    </p:animEffect>
                                    <p:anim calcmode="lin" valueType="num">
                                      <p:cBhvr>
                                        <p:cTn id="8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Best Practices – Technology </a:t>
            </a:r>
          </a:p>
        </p:txBody>
      </p:sp>
      <p:sp>
        <p:nvSpPr>
          <p:cNvPr id="3" name="Content Placeholder 2"/>
          <p:cNvSpPr>
            <a:spLocks noGrp="1"/>
          </p:cNvSpPr>
          <p:nvPr>
            <p:ph sz="half" idx="1"/>
          </p:nvPr>
        </p:nvSpPr>
        <p:spPr/>
        <p:txBody>
          <a:bodyPr>
            <a:normAutofit fontScale="92500"/>
          </a:bodyPr>
          <a:lstStyle/>
          <a:p>
            <a:pPr marL="0" indent="0">
              <a:buNone/>
            </a:pPr>
            <a:r>
              <a:rPr lang="en-US" sz="3200" b="1" dirty="0"/>
              <a:t>Use of Technology &amp; Virtual Office Spaces</a:t>
            </a:r>
          </a:p>
          <a:p>
            <a:pPr marL="0" indent="0">
              <a:buNone/>
            </a:pPr>
            <a:endParaRPr lang="en-US" dirty="0"/>
          </a:p>
          <a:p>
            <a:r>
              <a:rPr lang="en-US" dirty="0"/>
              <a:t>Overcome technophobia!</a:t>
            </a:r>
          </a:p>
          <a:p>
            <a:pPr marL="0" indent="0">
              <a:buNone/>
            </a:pPr>
            <a:endParaRPr lang="en-US" dirty="0"/>
          </a:p>
          <a:p>
            <a:r>
              <a:rPr lang="en-US" dirty="0"/>
              <a:t>Explore </a:t>
            </a:r>
            <a:r>
              <a:rPr lang="en-US" dirty="0" err="1"/>
              <a:t>ChMS</a:t>
            </a:r>
            <a:r>
              <a:rPr lang="en-US" dirty="0"/>
              <a:t> – church management software</a:t>
            </a:r>
          </a:p>
          <a:p>
            <a:endParaRPr lang="en-US" dirty="0"/>
          </a:p>
          <a:p>
            <a:r>
              <a:rPr lang="en-US" dirty="0"/>
              <a:t>Parish(</a:t>
            </a:r>
            <a:r>
              <a:rPr lang="en-US" dirty="0" err="1"/>
              <a:t>es</a:t>
            </a:r>
            <a:r>
              <a:rPr lang="en-US" dirty="0"/>
              <a:t>) App</a:t>
            </a:r>
          </a:p>
        </p:txBody>
      </p:sp>
      <p:sp>
        <p:nvSpPr>
          <p:cNvPr id="4" name="Content Placeholder 3"/>
          <p:cNvSpPr>
            <a:spLocks noGrp="1"/>
          </p:cNvSpPr>
          <p:nvPr>
            <p:ph sz="half" idx="2"/>
          </p:nvPr>
        </p:nvSpPr>
        <p:spPr>
          <a:xfrm>
            <a:off x="4629150" y="1825625"/>
            <a:ext cx="3886200" cy="4786190"/>
          </a:xfrm>
        </p:spPr>
        <p:txBody>
          <a:bodyPr>
            <a:normAutofit lnSpcReduction="10000"/>
          </a:bodyPr>
          <a:lstStyle/>
          <a:p>
            <a:r>
              <a:rPr lang="en-US" dirty="0"/>
              <a:t>Accounting</a:t>
            </a:r>
          </a:p>
          <a:p>
            <a:r>
              <a:rPr lang="en-US" dirty="0"/>
              <a:t>Volunteer management</a:t>
            </a:r>
          </a:p>
          <a:p>
            <a:r>
              <a:rPr lang="en-US" dirty="0"/>
              <a:t>Supervision via SKYPE or Face Time</a:t>
            </a:r>
          </a:p>
          <a:p>
            <a:r>
              <a:rPr lang="en-US" dirty="0"/>
              <a:t>Virtual Meetings/Offices</a:t>
            </a:r>
          </a:p>
          <a:p>
            <a:r>
              <a:rPr lang="en-US" dirty="0"/>
              <a:t>Common Calendar</a:t>
            </a:r>
          </a:p>
          <a:p>
            <a:r>
              <a:rPr lang="en-US" dirty="0"/>
              <a:t>Extending Experience of Community via digital world</a:t>
            </a:r>
          </a:p>
        </p:txBody>
      </p:sp>
    </p:spTree>
    <p:extLst>
      <p:ext uri="{BB962C8B-B14F-4D97-AF65-F5344CB8AC3E}">
        <p14:creationId xmlns:p14="http://schemas.microsoft.com/office/powerpoint/2010/main" xmlns="" val="154912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anim calcmode="lin" valueType="num">
                                      <p:cBhvr>
                                        <p:cTn id="3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1000"/>
                                        <p:tgtEl>
                                          <p:spTgt spid="4">
                                            <p:txEl>
                                              <p:pRg st="3" end="3"/>
                                            </p:txEl>
                                          </p:spTgt>
                                        </p:tgtEl>
                                      </p:cBhvr>
                                    </p:animEffect>
                                    <p:anim calcmode="lin" valueType="num">
                                      <p:cBhvr>
                                        <p:cTn id="4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a:solidFill>
                  <a:srgbClr val="FFFF00"/>
                </a:solidFill>
              </a:rPr>
              <a:t>Parish Basic Vision</a:t>
            </a:r>
          </a:p>
        </p:txBody>
      </p:sp>
      <p:sp>
        <p:nvSpPr>
          <p:cNvPr id="3" name="Content Placeholder 2"/>
          <p:cNvSpPr>
            <a:spLocks noGrp="1"/>
          </p:cNvSpPr>
          <p:nvPr>
            <p:ph idx="1"/>
          </p:nvPr>
        </p:nvSpPr>
        <p:spPr>
          <a:xfrm>
            <a:off x="762000" y="1143000"/>
            <a:ext cx="7772400" cy="5578475"/>
          </a:xfrm>
        </p:spPr>
        <p:txBody>
          <a:bodyPr>
            <a:normAutofit fontScale="92500" lnSpcReduction="20000"/>
          </a:bodyPr>
          <a:lstStyle/>
          <a:p>
            <a:pPr marL="0" indent="0">
              <a:buNone/>
            </a:pPr>
            <a:r>
              <a:rPr lang="en-US" u="sng" dirty="0"/>
              <a:t>A Parish is…,</a:t>
            </a:r>
            <a:r>
              <a:rPr lang="en-US" dirty="0"/>
              <a:t>   </a:t>
            </a:r>
          </a:p>
          <a:p>
            <a:pPr marL="0" indent="0">
              <a:buNone/>
            </a:pPr>
            <a:r>
              <a:rPr lang="en-US" dirty="0"/>
              <a:t>1. A </a:t>
            </a:r>
            <a:r>
              <a:rPr lang="en-US" b="1" i="1" dirty="0">
                <a:solidFill>
                  <a:srgbClr val="FFFF00"/>
                </a:solidFill>
              </a:rPr>
              <a:t>community</a:t>
            </a:r>
            <a:r>
              <a:rPr lang="en-US" dirty="0"/>
              <a:t>, entrusted to </a:t>
            </a:r>
          </a:p>
          <a:p>
            <a:pPr marL="0" indent="0">
              <a:buNone/>
            </a:pPr>
            <a:r>
              <a:rPr lang="en-US" dirty="0"/>
              <a:t>	a pastor as shepherd</a:t>
            </a:r>
          </a:p>
          <a:p>
            <a:pPr marL="0" indent="0">
              <a:buNone/>
            </a:pPr>
            <a:r>
              <a:rPr lang="en-US" dirty="0"/>
              <a:t>2. Place where faithful gather </a:t>
            </a:r>
          </a:p>
          <a:p>
            <a:pPr marL="0" indent="0">
              <a:buNone/>
            </a:pPr>
            <a:r>
              <a:rPr lang="en-US" dirty="0"/>
              <a:t>	for </a:t>
            </a:r>
            <a:r>
              <a:rPr lang="en-US" b="1" i="1" dirty="0">
                <a:solidFill>
                  <a:srgbClr val="FFFF00"/>
                </a:solidFill>
              </a:rPr>
              <a:t>Eucharist</a:t>
            </a:r>
          </a:p>
          <a:p>
            <a:pPr marL="514350" indent="-514350">
              <a:buAutoNum type="arabicPeriod" startAt="3"/>
            </a:pPr>
            <a:r>
              <a:rPr lang="en-US" dirty="0"/>
              <a:t>Where Christ’s saving </a:t>
            </a:r>
          </a:p>
          <a:p>
            <a:pPr marL="0" indent="0">
              <a:buNone/>
            </a:pPr>
            <a:r>
              <a:rPr lang="en-US" b="1" i="1" dirty="0"/>
              <a:t>	</a:t>
            </a:r>
            <a:r>
              <a:rPr lang="en-US" b="1" i="1" dirty="0">
                <a:solidFill>
                  <a:srgbClr val="FFFF00"/>
                </a:solidFill>
              </a:rPr>
              <a:t>doctrine taught</a:t>
            </a:r>
          </a:p>
          <a:p>
            <a:pPr marL="0" indent="0">
              <a:buNone/>
            </a:pPr>
            <a:r>
              <a:rPr lang="en-US" dirty="0"/>
              <a:t>4. Where </a:t>
            </a:r>
            <a:r>
              <a:rPr lang="en-US" b="1" i="1" dirty="0">
                <a:solidFill>
                  <a:srgbClr val="FFFF00"/>
                </a:solidFill>
              </a:rPr>
              <a:t>charity</a:t>
            </a:r>
            <a:r>
              <a:rPr lang="en-US" dirty="0"/>
              <a:t>, good works </a:t>
            </a:r>
          </a:p>
          <a:p>
            <a:pPr marL="0" indent="0">
              <a:buNone/>
            </a:pPr>
            <a:r>
              <a:rPr lang="en-US" dirty="0"/>
              <a:t>	are </a:t>
            </a:r>
            <a:r>
              <a:rPr lang="en-US" b="1" i="1" dirty="0">
                <a:solidFill>
                  <a:srgbClr val="FFFF00"/>
                </a:solidFill>
              </a:rPr>
              <a:t>practiced</a:t>
            </a:r>
          </a:p>
          <a:p>
            <a:pPr marL="0" indent="0">
              <a:buNone/>
            </a:pPr>
            <a:r>
              <a:rPr lang="en-US" sz="1700" dirty="0"/>
              <a:t>			Catechism of the Catholic Church  #2179</a:t>
            </a:r>
          </a:p>
          <a:p>
            <a:pPr marL="0" indent="0">
              <a:buNone/>
            </a:pPr>
            <a:endParaRPr lang="en-US" sz="1700" dirty="0"/>
          </a:p>
          <a:p>
            <a:pPr marL="514350" indent="-514350">
              <a:buAutoNum type="arabicPeriod" startAt="5"/>
            </a:pPr>
            <a:r>
              <a:rPr lang="en-US" sz="3500" dirty="0"/>
              <a:t>Encourages and </a:t>
            </a:r>
            <a:r>
              <a:rPr lang="en-US" sz="3500" b="1" i="1" dirty="0">
                <a:solidFill>
                  <a:srgbClr val="FFFF00"/>
                </a:solidFill>
              </a:rPr>
              <a:t>trains evangelizers</a:t>
            </a:r>
          </a:p>
          <a:p>
            <a:pPr marL="0" indent="0">
              <a:buNone/>
            </a:pPr>
            <a:r>
              <a:rPr lang="en-US" sz="1600" dirty="0"/>
              <a:t>			</a:t>
            </a:r>
          </a:p>
          <a:p>
            <a:pPr marL="0" indent="0">
              <a:buNone/>
            </a:pPr>
            <a:r>
              <a:rPr lang="en-US" sz="1600" dirty="0"/>
              <a:t>			</a:t>
            </a:r>
            <a:r>
              <a:rPr lang="en-US" sz="1700" dirty="0"/>
              <a:t>Pope Frances – </a:t>
            </a:r>
            <a:r>
              <a:rPr lang="en-US" sz="1700" dirty="0" err="1"/>
              <a:t>Evangelii</a:t>
            </a:r>
            <a:r>
              <a:rPr lang="en-US" sz="1700" dirty="0"/>
              <a:t> </a:t>
            </a:r>
            <a:r>
              <a:rPr lang="en-US" sz="1700" dirty="0" err="1"/>
              <a:t>Gaudium</a:t>
            </a:r>
            <a:r>
              <a:rPr lang="en-US" sz="1700" dirty="0"/>
              <a:t> #28 </a:t>
            </a:r>
          </a:p>
        </p:txBody>
      </p:sp>
      <p:sp>
        <p:nvSpPr>
          <p:cNvPr id="4" name="Slide Number Placeholder 3"/>
          <p:cNvSpPr>
            <a:spLocks noGrp="1"/>
          </p:cNvSpPr>
          <p:nvPr>
            <p:ph type="sldNum" sz="quarter" idx="12"/>
          </p:nvPr>
        </p:nvSpPr>
        <p:spPr/>
        <p:txBody>
          <a:bodyPr/>
          <a:lstStyle/>
          <a:p>
            <a:fld id="{84385C1B-687A-4D23-A51A-F58C6720E99D}" type="slidenum">
              <a:rPr lang="en-US" smtClean="0"/>
              <a:pPr/>
              <a:t>5</a:t>
            </a:fld>
            <a:endParaRPr lang="en-US"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076081" y="1381871"/>
            <a:ext cx="2610719" cy="3647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296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 calcmode="lin" valueType="num">
                                      <p:cBhvr>
                                        <p:cTn id="60"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fade">
                                      <p:cBhvr>
                                        <p:cTn id="68" dur="1000"/>
                                        <p:tgtEl>
                                          <p:spTgt spid="3">
                                            <p:txEl>
                                              <p:pRg st="13" end="13"/>
                                            </p:txEl>
                                          </p:spTgt>
                                        </p:tgtEl>
                                      </p:cBhvr>
                                    </p:animEffect>
                                    <p:anim calcmode="lin" valueType="num">
                                      <p:cBhvr>
                                        <p:cTn id="6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Key Questions</a:t>
            </a: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a:t>What is it that is </a:t>
            </a:r>
            <a:r>
              <a:rPr lang="en-US" dirty="0">
                <a:solidFill>
                  <a:srgbClr val="FFFF00"/>
                </a:solidFill>
              </a:rPr>
              <a:t>unique</a:t>
            </a:r>
            <a:r>
              <a:rPr lang="en-US" dirty="0"/>
              <a:t> and special in each community that must be acknowledged, honored, and respected. </a:t>
            </a:r>
          </a:p>
          <a:p>
            <a:pPr marL="0" indent="0">
              <a:buNone/>
            </a:pPr>
            <a:endParaRPr lang="en-US" dirty="0"/>
          </a:p>
          <a:p>
            <a:r>
              <a:rPr lang="en-US" dirty="0"/>
              <a:t>What do we share in </a:t>
            </a:r>
            <a:r>
              <a:rPr lang="en-US" dirty="0">
                <a:solidFill>
                  <a:srgbClr val="FFFF00"/>
                </a:solidFill>
              </a:rPr>
              <a:t>common</a:t>
            </a:r>
            <a:r>
              <a:rPr lang="en-US" dirty="0"/>
              <a:t> that we can build on?</a:t>
            </a:r>
          </a:p>
          <a:p>
            <a:pPr marL="0" indent="0">
              <a:buNone/>
            </a:pPr>
            <a:endParaRPr lang="en-US" dirty="0"/>
          </a:p>
          <a:p>
            <a:r>
              <a:rPr lang="en-US" dirty="0"/>
              <a:t>What is the best way to </a:t>
            </a:r>
            <a:r>
              <a:rPr lang="en-US" dirty="0">
                <a:solidFill>
                  <a:srgbClr val="FFFF00"/>
                </a:solidFill>
              </a:rPr>
              <a:t>provide</a:t>
            </a:r>
            <a:r>
              <a:rPr lang="en-US" dirty="0"/>
              <a:t> Pastoral </a:t>
            </a:r>
            <a:r>
              <a:rPr lang="en-US" dirty="0">
                <a:solidFill>
                  <a:srgbClr val="FFFF00"/>
                </a:solidFill>
              </a:rPr>
              <a:t>Leadership</a:t>
            </a:r>
            <a:r>
              <a:rPr lang="en-US" dirty="0"/>
              <a:t> to each individual Parish/Community?</a:t>
            </a:r>
          </a:p>
          <a:p>
            <a:endParaRPr lang="en-US" dirty="0"/>
          </a:p>
          <a:p>
            <a:r>
              <a:rPr lang="en-US" dirty="0"/>
              <a:t>What are the opportunities for building </a:t>
            </a:r>
            <a:r>
              <a:rPr lang="en-US" dirty="0">
                <a:solidFill>
                  <a:srgbClr val="FFFF00"/>
                </a:solidFill>
              </a:rPr>
              <a:t>bridges</a:t>
            </a:r>
            <a:r>
              <a:rPr lang="en-US" dirty="0"/>
              <a:t> of cooperation among the communities over time? </a:t>
            </a:r>
          </a:p>
          <a:p>
            <a:pPr marL="0" indent="0">
              <a:buNone/>
            </a:pPr>
            <a:r>
              <a:rPr lang="en-US" dirty="0"/>
              <a:t> </a:t>
            </a:r>
          </a:p>
        </p:txBody>
      </p:sp>
      <p:sp>
        <p:nvSpPr>
          <p:cNvPr id="4" name="Slide Number Placeholder 3"/>
          <p:cNvSpPr>
            <a:spLocks noGrp="1"/>
          </p:cNvSpPr>
          <p:nvPr>
            <p:ph type="sldNum" sz="quarter" idx="12"/>
          </p:nvPr>
        </p:nvSpPr>
        <p:spPr/>
        <p:txBody>
          <a:bodyPr/>
          <a:lstStyle/>
          <a:p>
            <a:fld id="{9F6433D4-EE07-4968-AA6C-013D1C9B99ED}" type="slidenum">
              <a:rPr lang="en-US" smtClean="0"/>
              <a:pPr/>
              <a:t>50</a:t>
            </a:fld>
            <a:endParaRPr lang="en-US"/>
          </a:p>
        </p:txBody>
      </p:sp>
    </p:spTree>
    <p:extLst>
      <p:ext uri="{BB962C8B-B14F-4D97-AF65-F5344CB8AC3E}">
        <p14:creationId xmlns:p14="http://schemas.microsoft.com/office/powerpoint/2010/main" xmlns="" val="7015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solidFill>
                  <a:srgbClr val="FFFF00"/>
                </a:solidFill>
              </a:rPr>
              <a:t>Wrap Up</a:t>
            </a:r>
          </a:p>
        </p:txBody>
      </p:sp>
      <p:sp>
        <p:nvSpPr>
          <p:cNvPr id="3" name="Content Placeholder 2"/>
          <p:cNvSpPr>
            <a:spLocks noGrp="1"/>
          </p:cNvSpPr>
          <p:nvPr>
            <p:ph idx="1"/>
          </p:nvPr>
        </p:nvSpPr>
        <p:spPr>
          <a:xfrm>
            <a:off x="457200" y="1371600"/>
            <a:ext cx="8534400" cy="5257800"/>
          </a:xfrm>
        </p:spPr>
        <p:txBody>
          <a:bodyPr>
            <a:normAutofit lnSpcReduction="10000"/>
          </a:bodyPr>
          <a:lstStyle/>
          <a:p>
            <a:r>
              <a:rPr lang="en-US" dirty="0"/>
              <a:t>Leadership &amp; Vision for Parish Pastoring</a:t>
            </a:r>
          </a:p>
          <a:p>
            <a:endParaRPr lang="en-US" dirty="0"/>
          </a:p>
          <a:p>
            <a:r>
              <a:rPr lang="en-US" dirty="0"/>
              <a:t>Complex Pastoring </a:t>
            </a:r>
          </a:p>
          <a:p>
            <a:pPr marL="0" indent="0">
              <a:buNone/>
            </a:pPr>
            <a:endParaRPr lang="en-US" dirty="0"/>
          </a:p>
          <a:p>
            <a:r>
              <a:rPr lang="en-US" dirty="0"/>
              <a:t>Unity In Diversity</a:t>
            </a:r>
          </a:p>
          <a:p>
            <a:pPr marL="0" indent="0">
              <a:buNone/>
            </a:pPr>
            <a:endParaRPr lang="en-US" dirty="0"/>
          </a:p>
          <a:p>
            <a:r>
              <a:rPr lang="en-US" dirty="0"/>
              <a:t>Community Compatibility</a:t>
            </a:r>
          </a:p>
          <a:p>
            <a:pPr marL="0" indent="0">
              <a:buNone/>
            </a:pPr>
            <a:endParaRPr lang="en-US" dirty="0"/>
          </a:p>
          <a:p>
            <a:r>
              <a:rPr lang="en-US" dirty="0"/>
              <a:t>Building Unity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4385C1B-687A-4D23-A51A-F58C6720E99D}" type="slidenum">
              <a:rPr lang="en-US" smtClean="0"/>
              <a:pPr/>
              <a:t>51</a:t>
            </a:fld>
            <a:endParaRPr lang="en-US"/>
          </a:p>
        </p:txBody>
      </p:sp>
      <p:pic>
        <p:nvPicPr>
          <p:cNvPr id="4098" name="Picture 2" descr="https://sp.yimg.com/xj/th?id=OIP.Mebe8fc9c64da556049e1af57691510dbH0&amp;pid=15.1&amp;P=0&amp;w=300&amp;h=3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2667000"/>
            <a:ext cx="3124200" cy="312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94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33400" y="473611"/>
            <a:ext cx="8001000" cy="6247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4800" b="1" dirty="0">
                <a:solidFill>
                  <a:schemeClr val="bg1"/>
                </a:solidFill>
                <a:effectLst>
                  <a:outerShdw blurRad="38100" dist="38100" dir="2700000" algn="tl">
                    <a:srgbClr val="000000"/>
                  </a:outerShdw>
                </a:effectLst>
                <a:latin typeface="Vizier" pitchFamily="2" charset="0"/>
              </a:rPr>
              <a:t>Mark Mogilka</a:t>
            </a:r>
          </a:p>
          <a:p>
            <a:pPr algn="ctr"/>
            <a:r>
              <a:rPr lang="en-US" sz="4400" b="1" dirty="0">
                <a:solidFill>
                  <a:schemeClr val="bg1"/>
                </a:solidFill>
                <a:effectLst>
                  <a:outerShdw blurRad="38100" dist="38100" dir="2700000" algn="tl">
                    <a:srgbClr val="000000"/>
                  </a:outerShdw>
                </a:effectLst>
                <a:latin typeface="Vizier" pitchFamily="2" charset="0"/>
              </a:rPr>
              <a:t>Senior Consultant</a:t>
            </a:r>
          </a:p>
          <a:p>
            <a:pPr algn="ctr"/>
            <a:r>
              <a:rPr lang="en-US" sz="4400" b="1" dirty="0">
                <a:solidFill>
                  <a:schemeClr val="bg1"/>
                </a:solidFill>
                <a:effectLst>
                  <a:outerShdw blurRad="38100" dist="38100" dir="2700000" algn="tl">
                    <a:srgbClr val="000000"/>
                  </a:outerShdw>
                </a:effectLst>
                <a:latin typeface="Vizier" pitchFamily="2" charset="0"/>
              </a:rPr>
              <a:t> </a:t>
            </a:r>
          </a:p>
          <a:p>
            <a:pPr algn="ctr"/>
            <a:r>
              <a:rPr lang="en-US" sz="4400" b="1" dirty="0">
                <a:solidFill>
                  <a:schemeClr val="bg1"/>
                </a:solidFill>
                <a:effectLst>
                  <a:outerShdw blurRad="38100" dist="38100" dir="2700000" algn="tl">
                    <a:srgbClr val="000000"/>
                  </a:outerShdw>
                </a:effectLst>
                <a:latin typeface="Vizier" pitchFamily="2" charset="0"/>
              </a:rPr>
              <a:t>Meitler</a:t>
            </a:r>
          </a:p>
          <a:p>
            <a:pPr algn="ctr"/>
            <a:r>
              <a:rPr lang="en-US" sz="3600" i="1" dirty="0">
                <a:solidFill>
                  <a:schemeClr val="bg1"/>
                </a:solidFill>
                <a:effectLst>
                  <a:outerShdw blurRad="38100" dist="38100" dir="2700000" algn="tl">
                    <a:srgbClr val="000000"/>
                  </a:outerShdw>
                </a:effectLst>
                <a:latin typeface="Vizier" pitchFamily="2" charset="0"/>
              </a:rPr>
              <a:t>“Smarter Decisions – Stronger Mission” </a:t>
            </a:r>
          </a:p>
          <a:p>
            <a:pPr algn="ctr"/>
            <a:endParaRPr lang="en-US" sz="3600" i="1" dirty="0">
              <a:solidFill>
                <a:schemeClr val="tx1">
                  <a:lumMod val="85000"/>
                </a:schemeClr>
              </a:solidFill>
              <a:effectLst>
                <a:outerShdw blurRad="38100" dist="38100" dir="2700000" algn="tl">
                  <a:srgbClr val="000000"/>
                </a:outerShdw>
              </a:effectLst>
              <a:latin typeface="Vizier" pitchFamily="2" charset="0"/>
            </a:endParaRPr>
          </a:p>
          <a:p>
            <a:pPr algn="ctr"/>
            <a:r>
              <a:rPr lang="en-US" sz="3600" b="1" dirty="0">
                <a:solidFill>
                  <a:schemeClr val="bg1"/>
                </a:solidFill>
                <a:effectLst>
                  <a:outerShdw blurRad="38100" dist="38100" dir="2700000" algn="tl">
                    <a:srgbClr val="000000"/>
                  </a:outerShdw>
                </a:effectLst>
                <a:latin typeface="Vizier" pitchFamily="2" charset="0"/>
              </a:rPr>
              <a:t>email: </a:t>
            </a:r>
            <a:r>
              <a:rPr lang="en-US" sz="3600" b="1" dirty="0">
                <a:effectLst>
                  <a:outerShdw blurRad="38100" dist="38100" dir="2700000" algn="tl">
                    <a:srgbClr val="000000"/>
                  </a:outerShdw>
                </a:effectLst>
                <a:latin typeface="Vizier" pitchFamily="2" charset="0"/>
                <a:hlinkClick r:id="rId3"/>
              </a:rPr>
              <a:t>mmogilka@meitler.com</a:t>
            </a:r>
            <a:endParaRPr lang="en-US" sz="3600" b="1" dirty="0">
              <a:effectLst>
                <a:outerShdw blurRad="38100" dist="38100" dir="2700000" algn="tl">
                  <a:srgbClr val="000000"/>
                </a:outerShdw>
              </a:effectLst>
              <a:latin typeface="Vizier" pitchFamily="2" charset="0"/>
            </a:endParaRPr>
          </a:p>
          <a:p>
            <a:pPr algn="ctr"/>
            <a:endParaRPr lang="en-US" sz="3600" b="1" dirty="0">
              <a:effectLst>
                <a:outerShdw blurRad="38100" dist="38100" dir="2700000" algn="tl">
                  <a:srgbClr val="000000"/>
                </a:outerShdw>
              </a:effectLst>
              <a:latin typeface="Vizier" pitchFamily="2" charset="0"/>
            </a:endParaRPr>
          </a:p>
          <a:p>
            <a:pPr algn="ctr"/>
            <a:r>
              <a:rPr lang="en-US" sz="3600" b="1" dirty="0">
                <a:solidFill>
                  <a:schemeClr val="bg1"/>
                </a:solidFill>
                <a:effectLst>
                  <a:outerShdw blurRad="38100" dist="38100" dir="2700000" algn="tl">
                    <a:srgbClr val="000000"/>
                  </a:outerShdw>
                </a:effectLst>
                <a:latin typeface="Vizier" pitchFamily="2" charset="0"/>
              </a:rPr>
              <a:t>920-366-3988 (cell)</a:t>
            </a:r>
          </a:p>
          <a:p>
            <a:pPr algn="ctr"/>
            <a:endParaRPr lang="en-US" sz="2800" b="1" dirty="0">
              <a:solidFill>
                <a:schemeClr val="tx2"/>
              </a:solidFill>
              <a:effectLst>
                <a:outerShdw blurRad="38100" dist="38100" dir="2700000" algn="tl">
                  <a:srgbClr val="000000"/>
                </a:outerShdw>
              </a:effectLst>
              <a:latin typeface="Vizier" pitchFamily="2" charset="0"/>
            </a:endParaRPr>
          </a:p>
          <a:p>
            <a:pPr algn="r"/>
            <a:r>
              <a:rPr lang="en-US" sz="1200" b="1" dirty="0">
                <a:solidFill>
                  <a:schemeClr val="bg1"/>
                </a:solidFill>
                <a:effectLst>
                  <a:outerShdw blurRad="38100" dist="38100" dir="2700000" algn="tl">
                    <a:srgbClr val="000000"/>
                  </a:outerShdw>
                </a:effectLst>
                <a:latin typeface="Arial Black" pitchFamily="34" charset="0"/>
              </a:rPr>
              <a:t>Complex Pastoring 6-6-17</a:t>
            </a:r>
          </a:p>
        </p:txBody>
      </p:sp>
      <p:sp>
        <p:nvSpPr>
          <p:cNvPr id="2" name="Slide Number Placeholder 1"/>
          <p:cNvSpPr>
            <a:spLocks noGrp="1"/>
          </p:cNvSpPr>
          <p:nvPr>
            <p:ph type="sldNum" sz="quarter" idx="12"/>
          </p:nvPr>
        </p:nvSpPr>
        <p:spPr/>
        <p:txBody>
          <a:bodyPr/>
          <a:lstStyle/>
          <a:p>
            <a:fld id="{9F6433D4-EE07-4968-AA6C-013D1C9B99ED}" type="slidenum">
              <a:rPr lang="en-US" smtClean="0"/>
              <a:pPr/>
              <a:t>52</a:t>
            </a:fld>
            <a:endParaRPr lang="en-US"/>
          </a:p>
        </p:txBody>
      </p:sp>
    </p:spTree>
    <p:extLst>
      <p:ext uri="{BB962C8B-B14F-4D97-AF65-F5344CB8AC3E}">
        <p14:creationId xmlns:p14="http://schemas.microsoft.com/office/powerpoint/2010/main" xmlns="" val="40770399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19B0D6-3757-422B-823E-B340CFDA251F}"/>
              </a:ext>
            </a:extLst>
          </p:cNvPr>
          <p:cNvSpPr>
            <a:spLocks noGrp="1"/>
          </p:cNvSpPr>
          <p:nvPr>
            <p:ph type="title"/>
          </p:nvPr>
        </p:nvSpPr>
        <p:spPr/>
        <p:txBody>
          <a:bodyPr>
            <a:normAutofit fontScale="90000"/>
          </a:bodyPr>
          <a:lstStyle/>
          <a:p>
            <a:r>
              <a:rPr lang="en-US" b="1" dirty="0">
                <a:solidFill>
                  <a:srgbClr val="FFFF00"/>
                </a:solidFill>
              </a:rPr>
              <a:t>Your Parish: The Body of Christ</a:t>
            </a:r>
            <a:br>
              <a:rPr lang="en-US" b="1" dirty="0">
                <a:solidFill>
                  <a:srgbClr val="FFFF00"/>
                </a:solidFill>
              </a:rPr>
            </a:br>
            <a:r>
              <a:rPr lang="en-US" b="1" dirty="0">
                <a:solidFill>
                  <a:srgbClr val="FFFF00"/>
                </a:solidFill>
              </a:rPr>
              <a:t>Alive in Our Midst</a:t>
            </a:r>
          </a:p>
        </p:txBody>
      </p:sp>
      <p:sp>
        <p:nvSpPr>
          <p:cNvPr id="3" name="Content Placeholder 2">
            <a:extLst>
              <a:ext uri="{FF2B5EF4-FFF2-40B4-BE49-F238E27FC236}">
                <a16:creationId xmlns:a16="http://schemas.microsoft.com/office/drawing/2014/main" xmlns="" id="{7FB880A5-AD84-46B2-982B-B8383FC001CF}"/>
              </a:ext>
            </a:extLst>
          </p:cNvPr>
          <p:cNvSpPr>
            <a:spLocks noGrp="1"/>
          </p:cNvSpPr>
          <p:nvPr>
            <p:ph sz="half" idx="1"/>
          </p:nvPr>
        </p:nvSpPr>
        <p:spPr>
          <a:xfrm>
            <a:off x="152400" y="1828800"/>
            <a:ext cx="4724400" cy="4648200"/>
          </a:xfrm>
        </p:spPr>
        <p:txBody>
          <a:bodyPr>
            <a:noAutofit/>
          </a:bodyPr>
          <a:lstStyle/>
          <a:p>
            <a:pPr lvl="1"/>
            <a:r>
              <a:rPr lang="en-US" sz="3200" dirty="0"/>
              <a:t>Family of Families</a:t>
            </a:r>
          </a:p>
          <a:p>
            <a:pPr marL="457200" lvl="1" indent="0">
              <a:buNone/>
            </a:pPr>
            <a:endParaRPr lang="en-US" sz="3200" dirty="0"/>
          </a:p>
          <a:p>
            <a:pPr lvl="1"/>
            <a:r>
              <a:rPr lang="en-US" sz="3200" dirty="0"/>
              <a:t>Lifelong Formation</a:t>
            </a:r>
          </a:p>
          <a:p>
            <a:pPr lvl="2"/>
            <a:r>
              <a:rPr lang="en-US" sz="3200" dirty="0"/>
              <a:t>Adults</a:t>
            </a:r>
          </a:p>
          <a:p>
            <a:pPr lvl="2"/>
            <a:r>
              <a:rPr lang="en-US" sz="3200" dirty="0"/>
              <a:t>Youth</a:t>
            </a:r>
          </a:p>
          <a:p>
            <a:pPr lvl="2"/>
            <a:r>
              <a:rPr lang="en-US" sz="3200" dirty="0"/>
              <a:t>Children</a:t>
            </a:r>
          </a:p>
          <a:p>
            <a:pPr lvl="1"/>
            <a:endParaRPr lang="en-US" sz="3200" dirty="0"/>
          </a:p>
          <a:p>
            <a:pPr lvl="1"/>
            <a:r>
              <a:rPr lang="en-US" sz="3200" dirty="0"/>
              <a:t>Charity &amp; Social Justice</a:t>
            </a:r>
          </a:p>
        </p:txBody>
      </p:sp>
      <p:sp>
        <p:nvSpPr>
          <p:cNvPr id="5" name="Slide Number Placeholder 4">
            <a:extLst>
              <a:ext uri="{FF2B5EF4-FFF2-40B4-BE49-F238E27FC236}">
                <a16:creationId xmlns:a16="http://schemas.microsoft.com/office/drawing/2014/main" xmlns="" id="{33ECE6DA-EA87-4578-9A03-4F972014EAE3}"/>
              </a:ext>
            </a:extLst>
          </p:cNvPr>
          <p:cNvSpPr>
            <a:spLocks noGrp="1"/>
          </p:cNvSpPr>
          <p:nvPr>
            <p:ph type="sldNum" sz="quarter" idx="12"/>
          </p:nvPr>
        </p:nvSpPr>
        <p:spPr/>
        <p:txBody>
          <a:bodyPr/>
          <a:lstStyle/>
          <a:p>
            <a:fld id="{9F6433D4-EE07-4968-AA6C-013D1C9B99ED}" type="slidenum">
              <a:rPr lang="en-US" smtClean="0"/>
              <a:pPr/>
              <a:t>6</a:t>
            </a:fld>
            <a:endParaRPr lang="en-US"/>
          </a:p>
        </p:txBody>
      </p:sp>
      <p:pic>
        <p:nvPicPr>
          <p:cNvPr id="6" name="Picture 8">
            <a:extLst>
              <a:ext uri="{FF2B5EF4-FFF2-40B4-BE49-F238E27FC236}">
                <a16:creationId xmlns:a16="http://schemas.microsoft.com/office/drawing/2014/main" xmlns="" id="{7AF3FFB1-E750-40A6-A3C9-BE83F128F0E2}"/>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2514600"/>
            <a:ext cx="4137284"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9404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FB6B9BC-B761-46CF-A778-27DBC5CAD2FC}" type="slidenum">
              <a:rPr lang="en-US" smtClean="0">
                <a:latin typeface="Arial" pitchFamily="34" charset="0"/>
              </a:rPr>
              <a:pPr/>
              <a:t>7</a:t>
            </a:fld>
            <a:endParaRPr lang="en-US">
              <a:latin typeface="Arial" pitchFamily="34" charset="0"/>
            </a:endParaRPr>
          </a:p>
        </p:txBody>
      </p:sp>
      <p:sp>
        <p:nvSpPr>
          <p:cNvPr id="5123" name="Rectangle 17"/>
          <p:cNvSpPr>
            <a:spLocks noChangeArrowheads="1"/>
          </p:cNvSpPr>
          <p:nvPr/>
        </p:nvSpPr>
        <p:spPr bwMode="auto">
          <a:xfrm>
            <a:off x="2233613" y="1595438"/>
            <a:ext cx="1768475" cy="638175"/>
          </a:xfrm>
          <a:prstGeom prst="rect">
            <a:avLst/>
          </a:prstGeom>
          <a:solidFill>
            <a:srgbClr val="FFFFFF"/>
          </a:solidFill>
          <a:ln w="9525">
            <a:solidFill>
              <a:srgbClr val="000000"/>
            </a:solidFill>
            <a:miter lim="800000"/>
            <a:headEnd/>
            <a:tailEnd/>
          </a:ln>
        </p:spPr>
        <p:txBody>
          <a:bodyPr/>
          <a:lstStyle/>
          <a:p>
            <a:endParaRPr lang="en-US"/>
          </a:p>
        </p:txBody>
      </p:sp>
      <p:sp>
        <p:nvSpPr>
          <p:cNvPr id="5124" name="Text Box 15"/>
          <p:cNvSpPr txBox="1">
            <a:spLocks noChangeArrowheads="1"/>
          </p:cNvSpPr>
          <p:nvPr/>
        </p:nvSpPr>
        <p:spPr bwMode="auto">
          <a:xfrm>
            <a:off x="2233613" y="1595438"/>
            <a:ext cx="1768475" cy="638175"/>
          </a:xfrm>
          <a:prstGeom prst="rect">
            <a:avLst/>
          </a:prstGeom>
          <a:solidFill>
            <a:srgbClr val="FFFFFF"/>
          </a:solidFill>
          <a:ln w="38100">
            <a:solidFill>
              <a:srgbClr val="000000"/>
            </a:solidFill>
            <a:miter lim="800000"/>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600" b="1" dirty="0">
                <a:solidFill>
                  <a:schemeClr val="bg1"/>
                </a:solidFill>
                <a:latin typeface="Calibri" pitchFamily="34" charset="0"/>
                <a:ea typeface="Calibri" pitchFamily="34" charset="0"/>
                <a:cs typeface="Times New Roman" pitchFamily="18" charset="0"/>
              </a:rPr>
              <a:t>Pastor</a:t>
            </a:r>
            <a:endParaRPr lang="en-US" dirty="0">
              <a:solidFill>
                <a:schemeClr val="bg1"/>
              </a:solidFill>
              <a:ea typeface="Calibri" pitchFamily="34" charset="0"/>
              <a:cs typeface="Times New Roman" pitchFamily="18" charset="0"/>
            </a:endParaRPr>
          </a:p>
        </p:txBody>
      </p:sp>
      <p:sp>
        <p:nvSpPr>
          <p:cNvPr id="5125" name="Text Box 14"/>
          <p:cNvSpPr txBox="1">
            <a:spLocks noChangeArrowheads="1"/>
          </p:cNvSpPr>
          <p:nvPr/>
        </p:nvSpPr>
        <p:spPr bwMode="auto">
          <a:xfrm>
            <a:off x="2622550" y="3027363"/>
            <a:ext cx="1120775" cy="768350"/>
          </a:xfrm>
          <a:prstGeom prst="rect">
            <a:avLst/>
          </a:prstGeom>
          <a:solidFill>
            <a:srgbClr val="FFFFFF"/>
          </a:solidFill>
          <a:ln w="25400">
            <a:solidFill>
              <a:srgbClr val="000000"/>
            </a:solidFill>
            <a:miter lim="800000"/>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000" b="1" i="1" dirty="0">
                <a:solidFill>
                  <a:schemeClr val="bg1"/>
                </a:solidFill>
                <a:latin typeface="Calibri" pitchFamily="34" charset="0"/>
                <a:ea typeface="Calibri" pitchFamily="34" charset="0"/>
                <a:cs typeface="Times New Roman" pitchFamily="18" charset="0"/>
              </a:rPr>
              <a:t>Finance Council</a:t>
            </a:r>
            <a:endParaRPr lang="en-US" i="1" dirty="0">
              <a:solidFill>
                <a:schemeClr val="bg1"/>
              </a:solidFill>
              <a:ea typeface="Calibri" pitchFamily="34" charset="0"/>
              <a:cs typeface="Times New Roman" pitchFamily="18" charset="0"/>
            </a:endParaRPr>
          </a:p>
        </p:txBody>
      </p:sp>
      <p:sp>
        <p:nvSpPr>
          <p:cNvPr id="5126" name="Text Box 13"/>
          <p:cNvSpPr txBox="1">
            <a:spLocks noChangeArrowheads="1"/>
          </p:cNvSpPr>
          <p:nvPr/>
        </p:nvSpPr>
        <p:spPr bwMode="auto">
          <a:xfrm>
            <a:off x="966788" y="3027363"/>
            <a:ext cx="1266825" cy="768350"/>
          </a:xfrm>
          <a:prstGeom prst="rect">
            <a:avLst/>
          </a:prstGeom>
          <a:solidFill>
            <a:srgbClr val="FFFFFF"/>
          </a:solidFill>
          <a:ln w="25400">
            <a:solidFill>
              <a:srgbClr val="000000"/>
            </a:solidFill>
            <a:miter lim="800000"/>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000" b="1" dirty="0">
                <a:solidFill>
                  <a:schemeClr val="bg1"/>
                </a:solidFill>
                <a:latin typeface="Calibri" pitchFamily="34" charset="0"/>
                <a:ea typeface="Calibri" pitchFamily="34" charset="0"/>
                <a:cs typeface="Times New Roman" pitchFamily="18" charset="0"/>
              </a:rPr>
              <a:t>Pastoral Council</a:t>
            </a:r>
            <a:endParaRPr lang="en-US" dirty="0">
              <a:solidFill>
                <a:schemeClr val="bg1"/>
              </a:solidFill>
              <a:ea typeface="Calibri" pitchFamily="34" charset="0"/>
              <a:cs typeface="Times New Roman" pitchFamily="18" charset="0"/>
            </a:endParaRPr>
          </a:p>
        </p:txBody>
      </p:sp>
      <p:sp>
        <p:nvSpPr>
          <p:cNvPr id="5127" name="Text Box 19"/>
          <p:cNvSpPr txBox="1">
            <a:spLocks noChangeArrowheads="1"/>
          </p:cNvSpPr>
          <p:nvPr/>
        </p:nvSpPr>
        <p:spPr bwMode="auto">
          <a:xfrm>
            <a:off x="4231878" y="3093242"/>
            <a:ext cx="1112838" cy="768350"/>
          </a:xfrm>
          <a:prstGeom prst="rect">
            <a:avLst/>
          </a:prstGeom>
          <a:solidFill>
            <a:srgbClr val="FFFFFF"/>
          </a:solidFill>
          <a:ln w="9525">
            <a:solidFill>
              <a:srgbClr val="000000"/>
            </a:solidFill>
            <a:miter lim="800000"/>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000" dirty="0">
                <a:solidFill>
                  <a:schemeClr val="bg1"/>
                </a:solidFill>
                <a:latin typeface="Calibri" pitchFamily="34" charset="0"/>
                <a:ea typeface="Calibri" pitchFamily="34" charset="0"/>
                <a:cs typeface="Times New Roman" pitchFamily="18" charset="0"/>
              </a:rPr>
              <a:t>Staff</a:t>
            </a:r>
            <a:endParaRPr lang="en-US" dirty="0">
              <a:solidFill>
                <a:schemeClr val="bg1"/>
              </a:solidFill>
              <a:ea typeface="Calibri" pitchFamily="34" charset="0"/>
              <a:cs typeface="Times New Roman" pitchFamily="18" charset="0"/>
            </a:endParaRPr>
          </a:p>
        </p:txBody>
      </p:sp>
      <p:cxnSp>
        <p:nvCxnSpPr>
          <p:cNvPr id="5128" name="AutoShape 11"/>
          <p:cNvCxnSpPr>
            <a:cxnSpLocks noChangeShapeType="1"/>
          </p:cNvCxnSpPr>
          <p:nvPr/>
        </p:nvCxnSpPr>
        <p:spPr bwMode="auto">
          <a:xfrm>
            <a:off x="3122613" y="2233613"/>
            <a:ext cx="0" cy="319087"/>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5129" name="AutoShape 10"/>
          <p:cNvCxnSpPr>
            <a:cxnSpLocks noChangeShapeType="1"/>
          </p:cNvCxnSpPr>
          <p:nvPr/>
        </p:nvCxnSpPr>
        <p:spPr bwMode="auto">
          <a:xfrm>
            <a:off x="1535113" y="2552700"/>
            <a:ext cx="0" cy="474663"/>
          </a:xfrm>
          <a:prstGeom prst="straightConnector1">
            <a:avLst/>
          </a:prstGeom>
          <a:noFill/>
          <a:ln w="38100">
            <a:solidFill>
              <a:srgbClr val="000000"/>
            </a:solidFill>
            <a:round/>
            <a:headEnd/>
            <a:tailEnd/>
          </a:ln>
          <a:extLst>
            <a:ext uri="{909E8E84-426E-40DD-AFC4-6F175D3DCCD1}">
              <a14:hiddenFill xmlns:a14="http://schemas.microsoft.com/office/drawing/2010/main" xmlns="">
                <a:noFill/>
              </a14:hiddenFill>
            </a:ext>
          </a:extLst>
        </p:spPr>
      </p:cxnSp>
      <p:cxnSp>
        <p:nvCxnSpPr>
          <p:cNvPr id="5130" name="AutoShape 9"/>
          <p:cNvCxnSpPr>
            <a:cxnSpLocks noChangeShapeType="1"/>
          </p:cNvCxnSpPr>
          <p:nvPr/>
        </p:nvCxnSpPr>
        <p:spPr bwMode="auto">
          <a:xfrm>
            <a:off x="3105150" y="2238375"/>
            <a:ext cx="17463" cy="793750"/>
          </a:xfrm>
          <a:prstGeom prst="straightConnector1">
            <a:avLst/>
          </a:prstGeom>
          <a:noFill/>
          <a:ln w="38100">
            <a:solidFill>
              <a:srgbClr val="000000"/>
            </a:solidFill>
            <a:round/>
            <a:headEnd/>
            <a:tailEnd/>
          </a:ln>
          <a:extLst>
            <a:ext uri="{909E8E84-426E-40DD-AFC4-6F175D3DCCD1}">
              <a14:hiddenFill xmlns:a14="http://schemas.microsoft.com/office/drawing/2010/main" xmlns="">
                <a:noFill/>
              </a14:hiddenFill>
            </a:ext>
          </a:extLst>
        </p:spPr>
      </p:cxnSp>
      <p:sp>
        <p:nvSpPr>
          <p:cNvPr id="5131" name="Text Box 8"/>
          <p:cNvSpPr txBox="1">
            <a:spLocks noChangeArrowheads="1"/>
          </p:cNvSpPr>
          <p:nvPr/>
        </p:nvSpPr>
        <p:spPr bwMode="auto">
          <a:xfrm>
            <a:off x="990600" y="4114799"/>
            <a:ext cx="2838450" cy="396875"/>
          </a:xfrm>
          <a:prstGeom prst="rect">
            <a:avLst/>
          </a:prstGeom>
          <a:solidFill>
            <a:srgbClr val="FFFFFF"/>
          </a:solidFill>
          <a:ln w="12700">
            <a:solidFill>
              <a:srgbClr val="000000"/>
            </a:solidFill>
            <a:miter lim="800000"/>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000" dirty="0">
                <a:solidFill>
                  <a:schemeClr val="accent2"/>
                </a:solidFill>
                <a:latin typeface="Calibri" pitchFamily="34" charset="0"/>
                <a:ea typeface="Calibri" pitchFamily="34" charset="0"/>
                <a:cs typeface="Times New Roman" pitchFamily="18" charset="0"/>
              </a:rPr>
              <a:t>Parish Committees</a:t>
            </a:r>
            <a:endParaRPr lang="en-US" dirty="0">
              <a:solidFill>
                <a:schemeClr val="accent2"/>
              </a:solidFill>
              <a:ea typeface="Calibri" pitchFamily="34" charset="0"/>
              <a:cs typeface="Times New Roman" pitchFamily="18" charset="0"/>
            </a:endParaRPr>
          </a:p>
        </p:txBody>
      </p:sp>
      <p:sp>
        <p:nvSpPr>
          <p:cNvPr id="5132" name="Text Box 7"/>
          <p:cNvSpPr txBox="1">
            <a:spLocks noChangeArrowheads="1"/>
          </p:cNvSpPr>
          <p:nvPr/>
        </p:nvSpPr>
        <p:spPr bwMode="auto">
          <a:xfrm>
            <a:off x="976313" y="5105400"/>
            <a:ext cx="2838450" cy="4826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000" dirty="0">
                <a:solidFill>
                  <a:schemeClr val="accent3">
                    <a:lumMod val="50000"/>
                  </a:schemeClr>
                </a:solidFill>
                <a:latin typeface="Calibri" pitchFamily="34" charset="0"/>
                <a:ea typeface="Calibri" pitchFamily="34" charset="0"/>
                <a:cs typeface="Times New Roman" pitchFamily="18" charset="0"/>
              </a:rPr>
              <a:t>Parishioners</a:t>
            </a:r>
            <a:endParaRPr lang="en-US" dirty="0">
              <a:solidFill>
                <a:schemeClr val="accent3">
                  <a:lumMod val="50000"/>
                </a:schemeClr>
              </a:solidFill>
              <a:ea typeface="Calibri" pitchFamily="34" charset="0"/>
              <a:cs typeface="Times New Roman" pitchFamily="18" charset="0"/>
            </a:endParaRPr>
          </a:p>
        </p:txBody>
      </p:sp>
      <p:cxnSp>
        <p:nvCxnSpPr>
          <p:cNvPr id="5133" name="AutoShape 6"/>
          <p:cNvCxnSpPr>
            <a:cxnSpLocks noChangeShapeType="1"/>
          </p:cNvCxnSpPr>
          <p:nvPr/>
        </p:nvCxnSpPr>
        <p:spPr bwMode="auto">
          <a:xfrm>
            <a:off x="1785938" y="3795713"/>
            <a:ext cx="0" cy="35401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5134" name="AutoShape 5"/>
          <p:cNvCxnSpPr>
            <a:cxnSpLocks noChangeShapeType="1"/>
          </p:cNvCxnSpPr>
          <p:nvPr/>
        </p:nvCxnSpPr>
        <p:spPr bwMode="auto">
          <a:xfrm>
            <a:off x="2933700" y="3795713"/>
            <a:ext cx="7938" cy="35401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5135" name="AutoShape 4"/>
          <p:cNvSpPr>
            <a:spLocks noChangeArrowheads="1"/>
          </p:cNvSpPr>
          <p:nvPr/>
        </p:nvSpPr>
        <p:spPr bwMode="auto">
          <a:xfrm>
            <a:off x="2157413" y="4546600"/>
            <a:ext cx="284162" cy="431800"/>
          </a:xfrm>
          <a:prstGeom prst="upArrow">
            <a:avLst>
              <a:gd name="adj1" fmla="val 50000"/>
              <a:gd name="adj2" fmla="val 37989"/>
            </a:avLst>
          </a:prstGeom>
          <a:solidFill>
            <a:srgbClr val="FFFFFF"/>
          </a:solidFill>
          <a:ln w="9525">
            <a:solidFill>
              <a:srgbClr val="000000"/>
            </a:solidFill>
            <a:miter lim="800000"/>
            <a:headEnd/>
            <a:tailEnd/>
          </a:ln>
        </p:spPr>
        <p:txBody>
          <a:bodyPr/>
          <a:lstStyle/>
          <a:p>
            <a:endParaRPr lang="en-US"/>
          </a:p>
        </p:txBody>
      </p:sp>
      <p:cxnSp>
        <p:nvCxnSpPr>
          <p:cNvPr id="5136" name="AutoShape 1"/>
          <p:cNvCxnSpPr>
            <a:cxnSpLocks noChangeShapeType="1"/>
          </p:cNvCxnSpPr>
          <p:nvPr/>
        </p:nvCxnSpPr>
        <p:spPr bwMode="auto">
          <a:xfrm>
            <a:off x="1524000" y="2590800"/>
            <a:ext cx="1570038" cy="0"/>
          </a:xfrm>
          <a:prstGeom prst="straightConnector1">
            <a:avLst/>
          </a:prstGeom>
          <a:noFill/>
          <a:ln w="38100">
            <a:solidFill>
              <a:srgbClr val="000000"/>
            </a:solidFill>
            <a:round/>
            <a:headEnd/>
            <a:tailEnd/>
          </a:ln>
          <a:extLst>
            <a:ext uri="{909E8E84-426E-40DD-AFC4-6F175D3DCCD1}">
              <a14:hiddenFill xmlns:a14="http://schemas.microsoft.com/office/drawing/2010/main" xmlns="">
                <a:noFill/>
              </a14:hiddenFill>
            </a:ext>
          </a:extLst>
        </p:spPr>
      </p:cxnSp>
      <p:cxnSp>
        <p:nvCxnSpPr>
          <p:cNvPr id="5137" name="AutoShape 3"/>
          <p:cNvCxnSpPr>
            <a:cxnSpLocks noChangeShapeType="1"/>
          </p:cNvCxnSpPr>
          <p:nvPr/>
        </p:nvCxnSpPr>
        <p:spPr bwMode="auto">
          <a:xfrm flipH="1">
            <a:off x="3124200" y="2590800"/>
            <a:ext cx="1552575" cy="0"/>
          </a:xfrm>
          <a:prstGeom prst="straightConnector1">
            <a:avLst/>
          </a:prstGeom>
          <a:noFill/>
          <a:ln w="38100">
            <a:solidFill>
              <a:srgbClr val="000000"/>
            </a:solidFill>
            <a:round/>
            <a:headEnd/>
            <a:tailEnd/>
          </a:ln>
          <a:extLst>
            <a:ext uri="{909E8E84-426E-40DD-AFC4-6F175D3DCCD1}">
              <a14:hiddenFill xmlns:a14="http://schemas.microsoft.com/office/drawing/2010/main" xmlns="">
                <a:noFill/>
              </a14:hiddenFill>
            </a:ext>
          </a:extLst>
        </p:spPr>
      </p:cxnSp>
      <p:sp>
        <p:nvSpPr>
          <p:cNvPr id="5138" name="Rectangle 2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5139" name="Rectangle 27"/>
          <p:cNvSpPr>
            <a:spLocks noChangeArrowheads="1"/>
          </p:cNvSpPr>
          <p:nvPr/>
        </p:nvSpPr>
        <p:spPr bwMode="auto">
          <a:xfrm>
            <a:off x="0" y="-649288"/>
            <a:ext cx="184150" cy="175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sz="900"/>
          </a:p>
          <a:p>
            <a:endParaRPr lang="en-US" sz="900"/>
          </a:p>
          <a:p>
            <a:endParaRPr lang="en-US" sz="900"/>
          </a:p>
          <a:p>
            <a:endParaRPr lang="en-US" sz="900"/>
          </a:p>
          <a:p>
            <a:endParaRPr lang="en-US" sz="900"/>
          </a:p>
          <a:p>
            <a:endParaRPr lang="en-US" sz="900"/>
          </a:p>
          <a:p>
            <a:endParaRPr lang="en-US" sz="900"/>
          </a:p>
          <a:p>
            <a:endParaRPr lang="en-US" sz="900"/>
          </a:p>
          <a:p>
            <a:endParaRPr lang="en-US" sz="900"/>
          </a:p>
          <a:p>
            <a:endParaRPr lang="en-US" sz="900"/>
          </a:p>
          <a:p>
            <a:endParaRPr lang="en-US"/>
          </a:p>
        </p:txBody>
      </p:sp>
      <p:sp>
        <p:nvSpPr>
          <p:cNvPr id="5140" name="Rectangle 28"/>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tabLst>
                <a:tab pos="2466975" algn="l"/>
              </a:tabLst>
            </a:pPr>
            <a:r>
              <a:rPr lang="en-US" sz="1100">
                <a:latin typeface="Calibri" pitchFamily="34" charset="0"/>
                <a:ea typeface="Calibri" pitchFamily="34" charset="0"/>
                <a:cs typeface="Times New Roman" pitchFamily="18" charset="0"/>
              </a:rPr>
              <a:t>	</a:t>
            </a:r>
            <a:endParaRPr lang="en-US" sz="900">
              <a:ea typeface="Calibri" pitchFamily="34" charset="0"/>
              <a:cs typeface="Times New Roman" pitchFamily="18" charset="0"/>
            </a:endParaRPr>
          </a:p>
          <a:p>
            <a:pPr>
              <a:tabLst>
                <a:tab pos="2466975" algn="l"/>
              </a:tabLst>
            </a:pPr>
            <a:endParaRPr lang="en-US">
              <a:ea typeface="Calibri" pitchFamily="34" charset="0"/>
              <a:cs typeface="Times New Roman" pitchFamily="18" charset="0"/>
            </a:endParaRPr>
          </a:p>
        </p:txBody>
      </p:sp>
      <p:sp>
        <p:nvSpPr>
          <p:cNvPr id="5141" name="TextBox 26"/>
          <p:cNvSpPr txBox="1">
            <a:spLocks noChangeArrowheads="1"/>
          </p:cNvSpPr>
          <p:nvPr/>
        </p:nvSpPr>
        <p:spPr bwMode="auto">
          <a:xfrm>
            <a:off x="5181600" y="838200"/>
            <a:ext cx="36576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4400" b="1" dirty="0">
                <a:solidFill>
                  <a:srgbClr val="FFFF00"/>
                </a:solidFill>
              </a:rPr>
              <a:t>Typical Parish Structure</a:t>
            </a:r>
          </a:p>
        </p:txBody>
      </p:sp>
      <p:cxnSp>
        <p:nvCxnSpPr>
          <p:cNvPr id="5142" name="Straight Connector 28"/>
          <p:cNvCxnSpPr>
            <a:cxnSpLocks noChangeShapeType="1"/>
          </p:cNvCxnSpPr>
          <p:nvPr/>
        </p:nvCxnSpPr>
        <p:spPr bwMode="auto">
          <a:xfrm>
            <a:off x="4676777" y="2590800"/>
            <a:ext cx="111520" cy="502442"/>
          </a:xfrm>
          <a:prstGeom prst="line">
            <a:avLst/>
          </a:prstGeom>
          <a:noFill/>
          <a:ln w="38100" algn="ctr">
            <a:solidFill>
              <a:schemeClr val="bg1"/>
            </a:solidFill>
            <a:round/>
            <a:headEnd/>
            <a:tailEnd/>
          </a:ln>
          <a:extLst>
            <a:ext uri="{909E8E84-426E-40DD-AFC4-6F175D3DCCD1}">
              <a14:hiddenFill xmlns:a14="http://schemas.microsoft.com/office/drawing/2010/main" xmlns="">
                <a:noFill/>
              </a14:hiddenFill>
            </a:ext>
          </a:extLst>
        </p:spPr>
      </p:cxnSp>
      <p:pic>
        <p:nvPicPr>
          <p:cNvPr id="23" name="Picture 16" descr="http://www.smcdsb.on.ca/UserFiles/Servers/Server_6/Image/Clipart%20Image%20Gallery/Faith%20Images/FaithChurch.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620992"/>
            <a:ext cx="1965642" cy="312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751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467600" cy="4648200"/>
          </a:xfrm>
        </p:spPr>
        <p:txBody>
          <a:bodyPr>
            <a:normAutofit fontScale="85000" lnSpcReduction="20000"/>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  1965					2017+</a:t>
            </a:r>
          </a:p>
        </p:txBody>
      </p:sp>
      <p:sp>
        <p:nvSpPr>
          <p:cNvPr id="4" name="Slide Number Placeholder 3"/>
          <p:cNvSpPr>
            <a:spLocks noGrp="1"/>
          </p:cNvSpPr>
          <p:nvPr>
            <p:ph type="sldNum" sz="quarter" idx="12"/>
          </p:nvPr>
        </p:nvSpPr>
        <p:spPr/>
        <p:txBody>
          <a:bodyPr/>
          <a:lstStyle/>
          <a:p>
            <a:fld id="{EAD8C93B-315F-4AEC-802D-77446697F627}" type="slidenum">
              <a:rPr lang="en-US" smtClean="0"/>
              <a:pPr/>
              <a:t>8</a:t>
            </a:fld>
            <a:endParaRPr lang="en-US"/>
          </a:p>
        </p:txBody>
      </p:sp>
      <p:sp>
        <p:nvSpPr>
          <p:cNvPr id="2" name="Title 1"/>
          <p:cNvSpPr>
            <a:spLocks noGrp="1"/>
          </p:cNvSpPr>
          <p:nvPr>
            <p:ph type="title"/>
          </p:nvPr>
        </p:nvSpPr>
        <p:spPr/>
        <p:txBody>
          <a:bodyPr>
            <a:normAutofit/>
          </a:bodyPr>
          <a:lstStyle/>
          <a:p>
            <a:r>
              <a:rPr lang="en-US" b="1" dirty="0">
                <a:solidFill>
                  <a:srgbClr val="FFFF00"/>
                </a:solidFill>
              </a:rPr>
              <a:t>Changing Realities in Parish Life</a:t>
            </a:r>
          </a:p>
        </p:txBody>
      </p:sp>
      <p:cxnSp>
        <p:nvCxnSpPr>
          <p:cNvPr id="5" name="Straight Connector 4"/>
          <p:cNvCxnSpPr/>
          <p:nvPr/>
        </p:nvCxnSpPr>
        <p:spPr>
          <a:xfrm>
            <a:off x="838200" y="1981200"/>
            <a:ext cx="0" cy="3429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5410200"/>
            <a:ext cx="571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0851" y="3761533"/>
            <a:ext cx="4419600" cy="304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1290851" y="3144290"/>
            <a:ext cx="4182077" cy="58615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290851" y="3766066"/>
            <a:ext cx="4267200" cy="1066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38800" y="2343834"/>
            <a:ext cx="2057400" cy="646331"/>
          </a:xfrm>
          <a:prstGeom prst="rect">
            <a:avLst/>
          </a:prstGeom>
          <a:noFill/>
        </p:spPr>
        <p:txBody>
          <a:bodyPr wrap="square" rtlCol="0">
            <a:spAutoFit/>
          </a:bodyPr>
          <a:lstStyle/>
          <a:p>
            <a:r>
              <a:rPr lang="en-US" dirty="0"/>
              <a:t>Catholic</a:t>
            </a:r>
          </a:p>
          <a:p>
            <a:r>
              <a:rPr lang="en-US" dirty="0"/>
              <a:t>Population</a:t>
            </a:r>
          </a:p>
        </p:txBody>
      </p:sp>
      <p:sp>
        <p:nvSpPr>
          <p:cNvPr id="20" name="TextBox 19"/>
          <p:cNvSpPr txBox="1"/>
          <p:nvPr/>
        </p:nvSpPr>
        <p:spPr>
          <a:xfrm>
            <a:off x="5791200" y="4648200"/>
            <a:ext cx="1676400" cy="369332"/>
          </a:xfrm>
          <a:prstGeom prst="rect">
            <a:avLst/>
          </a:prstGeom>
          <a:noFill/>
        </p:spPr>
        <p:txBody>
          <a:bodyPr wrap="square" rtlCol="0">
            <a:spAutoFit/>
          </a:bodyPr>
          <a:lstStyle/>
          <a:p>
            <a:r>
              <a:rPr lang="en-US" dirty="0"/>
              <a:t>Priests</a:t>
            </a:r>
          </a:p>
        </p:txBody>
      </p:sp>
      <p:sp>
        <p:nvSpPr>
          <p:cNvPr id="21" name="TextBox 20"/>
          <p:cNvSpPr txBox="1"/>
          <p:nvPr/>
        </p:nvSpPr>
        <p:spPr>
          <a:xfrm>
            <a:off x="6019800" y="3853934"/>
            <a:ext cx="1295400" cy="369332"/>
          </a:xfrm>
          <a:prstGeom prst="rect">
            <a:avLst/>
          </a:prstGeom>
          <a:noFill/>
        </p:spPr>
        <p:txBody>
          <a:bodyPr wrap="square" rtlCol="0">
            <a:spAutoFit/>
          </a:bodyPr>
          <a:lstStyle/>
          <a:p>
            <a:r>
              <a:rPr lang="en-US" dirty="0"/>
              <a:t>Parishes</a:t>
            </a:r>
          </a:p>
        </p:txBody>
      </p:sp>
    </p:spTree>
    <p:extLst>
      <p:ext uri="{BB962C8B-B14F-4D97-AF65-F5344CB8AC3E}">
        <p14:creationId xmlns:p14="http://schemas.microsoft.com/office/powerpoint/2010/main" xmlns="" val="71253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3241" t="35520" r="24297" b="22227"/>
          <a:stretch/>
        </p:blipFill>
        <p:spPr>
          <a:xfrm>
            <a:off x="677928" y="533400"/>
            <a:ext cx="7971746" cy="5194131"/>
          </a:xfrm>
          <a:prstGeom prst="rect">
            <a:avLst/>
          </a:prstGeom>
        </p:spPr>
      </p:pic>
      <p:sp>
        <p:nvSpPr>
          <p:cNvPr id="3" name="TextBox 2"/>
          <p:cNvSpPr txBox="1"/>
          <p:nvPr/>
        </p:nvSpPr>
        <p:spPr>
          <a:xfrm>
            <a:off x="5105400" y="6096000"/>
            <a:ext cx="3276600" cy="369332"/>
          </a:xfrm>
          <a:prstGeom prst="rect">
            <a:avLst/>
          </a:prstGeom>
          <a:noFill/>
        </p:spPr>
        <p:txBody>
          <a:bodyPr wrap="square" rtlCol="0">
            <a:spAutoFit/>
          </a:bodyPr>
          <a:lstStyle/>
          <a:p>
            <a:pPr algn="r"/>
            <a:r>
              <a:rPr lang="en-US" dirty="0"/>
              <a:t>CARA Research </a:t>
            </a:r>
          </a:p>
        </p:txBody>
      </p:sp>
      <p:sp>
        <p:nvSpPr>
          <p:cNvPr id="4" name="Rectangle 3"/>
          <p:cNvSpPr/>
          <p:nvPr/>
        </p:nvSpPr>
        <p:spPr>
          <a:xfrm>
            <a:off x="762000" y="5257800"/>
            <a:ext cx="7772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0" y="4876800"/>
            <a:ext cx="7772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4495800"/>
            <a:ext cx="7772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4114800"/>
            <a:ext cx="7772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0" y="3733800"/>
            <a:ext cx="7772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3352800"/>
            <a:ext cx="7772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1715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7"/>
                                        </p:tgtEl>
                                      </p:cBhvr>
                                    </p:animEffect>
                                    <p:anim calcmode="lin" valueType="num">
                                      <p:cBhvr>
                                        <p:cTn id="28" dur="1000"/>
                                        <p:tgtEl>
                                          <p:spTgt spid="7"/>
                                        </p:tgtEl>
                                        <p:attrNameLst>
                                          <p:attrName>ppt_x</p:attrName>
                                        </p:attrNameLst>
                                      </p:cBhvr>
                                      <p:tavLst>
                                        <p:tav tm="0">
                                          <p:val>
                                            <p:strVal val="ppt_x"/>
                                          </p:val>
                                        </p:tav>
                                        <p:tav tm="100000">
                                          <p:val>
                                            <p:strVal val="ppt_x"/>
                                          </p:val>
                                        </p:tav>
                                      </p:tavLst>
                                    </p:anim>
                                    <p:anim calcmode="lin" valueType="num">
                                      <p:cBhvr>
                                        <p:cTn id="29" dur="1000"/>
                                        <p:tgtEl>
                                          <p:spTgt spid="7"/>
                                        </p:tgtEl>
                                        <p:attrNameLst>
                                          <p:attrName>ppt_y</p:attrName>
                                        </p:attrNameLst>
                                      </p:cBhvr>
                                      <p:tavLst>
                                        <p:tav tm="0">
                                          <p:val>
                                            <p:strVal val="ppt_y"/>
                                          </p:val>
                                        </p:tav>
                                        <p:tav tm="100000">
                                          <p:val>
                                            <p:strVal val="ppt_y+.1"/>
                                          </p:val>
                                        </p:tav>
                                      </p:tavLst>
                                    </p:anim>
                                    <p:set>
                                      <p:cBhvr>
                                        <p:cTn id="30" dur="1" fill="hold">
                                          <p:stCondLst>
                                            <p:cond delay="9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8"/>
                                        </p:tgtEl>
                                      </p:cBhvr>
                                    </p:animEffect>
                                    <p:anim calcmode="lin" valueType="num">
                                      <p:cBhvr>
                                        <p:cTn id="35" dur="1000"/>
                                        <p:tgtEl>
                                          <p:spTgt spid="8"/>
                                        </p:tgtEl>
                                        <p:attrNameLst>
                                          <p:attrName>ppt_x</p:attrName>
                                        </p:attrNameLst>
                                      </p:cBhvr>
                                      <p:tavLst>
                                        <p:tav tm="0">
                                          <p:val>
                                            <p:strVal val="ppt_x"/>
                                          </p:val>
                                        </p:tav>
                                        <p:tav tm="100000">
                                          <p:val>
                                            <p:strVal val="ppt_x"/>
                                          </p:val>
                                        </p:tav>
                                      </p:tavLst>
                                    </p:anim>
                                    <p:anim calcmode="lin" valueType="num">
                                      <p:cBhvr>
                                        <p:cTn id="36" dur="1000"/>
                                        <p:tgtEl>
                                          <p:spTgt spid="8"/>
                                        </p:tgtEl>
                                        <p:attrNameLst>
                                          <p:attrName>ppt_y</p:attrName>
                                        </p:attrNameLst>
                                      </p:cBhvr>
                                      <p:tavLst>
                                        <p:tav tm="0">
                                          <p:val>
                                            <p:strVal val="ppt_y"/>
                                          </p:val>
                                        </p:tav>
                                        <p:tav tm="100000">
                                          <p:val>
                                            <p:strVal val="ppt_y+.1"/>
                                          </p:val>
                                        </p:tav>
                                      </p:tavLst>
                                    </p:anim>
                                    <p:set>
                                      <p:cBhvr>
                                        <p:cTn id="37" dur="1" fill="hold">
                                          <p:stCondLst>
                                            <p:cond delay="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9"/>
                                        </p:tgtEl>
                                      </p:cBhvr>
                                    </p:animEffect>
                                    <p:anim calcmode="lin" valueType="num">
                                      <p:cBhvr>
                                        <p:cTn id="42" dur="1000"/>
                                        <p:tgtEl>
                                          <p:spTgt spid="9"/>
                                        </p:tgtEl>
                                        <p:attrNameLst>
                                          <p:attrName>ppt_x</p:attrName>
                                        </p:attrNameLst>
                                      </p:cBhvr>
                                      <p:tavLst>
                                        <p:tav tm="0">
                                          <p:val>
                                            <p:strVal val="ppt_x"/>
                                          </p:val>
                                        </p:tav>
                                        <p:tav tm="100000">
                                          <p:val>
                                            <p:strVal val="ppt_x"/>
                                          </p:val>
                                        </p:tav>
                                      </p:tavLst>
                                    </p:anim>
                                    <p:anim calcmode="lin" valueType="num">
                                      <p:cBhvr>
                                        <p:cTn id="43" dur="1000"/>
                                        <p:tgtEl>
                                          <p:spTgt spid="9"/>
                                        </p:tgtEl>
                                        <p:attrNameLst>
                                          <p:attrName>ppt_y</p:attrName>
                                        </p:attrNameLst>
                                      </p:cBhvr>
                                      <p:tavLst>
                                        <p:tav tm="0">
                                          <p:val>
                                            <p:strVal val="ppt_y"/>
                                          </p:val>
                                        </p:tav>
                                        <p:tav tm="100000">
                                          <p:val>
                                            <p:strVal val="ppt_y+.1"/>
                                          </p:val>
                                        </p:tav>
                                      </p:tavLst>
                                    </p:anim>
                                    <p:set>
                                      <p:cBhvr>
                                        <p:cTn id="4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4193</TotalTime>
  <Words>1602</Words>
  <Application>Microsoft Office PowerPoint</Application>
  <PresentationFormat>On-screen Show (4:3)</PresentationFormat>
  <Paragraphs>495</Paragraphs>
  <Slides>52</Slides>
  <Notes>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Leadership In  Complex  Pastoring   Situations </vt:lpstr>
      <vt:lpstr>Overview</vt:lpstr>
      <vt:lpstr>Leadership</vt:lpstr>
      <vt:lpstr>Pastoral Leadership</vt:lpstr>
      <vt:lpstr>Parish Basic Vision</vt:lpstr>
      <vt:lpstr>Your Parish: The Body of Christ Alive in Our Midst</vt:lpstr>
      <vt:lpstr>Slide 7</vt:lpstr>
      <vt:lpstr>Changing Realities in Parish Life</vt:lpstr>
      <vt:lpstr>Slide 9</vt:lpstr>
      <vt:lpstr>Complex Pastoring </vt:lpstr>
      <vt:lpstr>Changing Complexity of Parishes</vt:lpstr>
      <vt:lpstr>Models – Multiple Parish Pastoring/Ministry (The Mogilka Circles) </vt:lpstr>
      <vt:lpstr>Multiple Parish Ministry </vt:lpstr>
      <vt:lpstr>The Pastor</vt:lpstr>
      <vt:lpstr>Maintenance – Management Leadership </vt:lpstr>
      <vt:lpstr>What Kinds of Leaders Needed? </vt:lpstr>
      <vt:lpstr>Pope Benedict XVI</vt:lpstr>
      <vt:lpstr>The Church in America</vt:lpstr>
      <vt:lpstr>The Seven Last Words of the Church </vt:lpstr>
      <vt:lpstr>Complex Pastoring Vision – Question #1</vt:lpstr>
      <vt:lpstr>Dominant Ecclesiology – Unity </vt:lpstr>
      <vt:lpstr>Complex Pastoring Vision  Question #2</vt:lpstr>
      <vt:lpstr>Body of Christ  </vt:lpstr>
      <vt:lpstr>Council of Jerusalem – 50 AD</vt:lpstr>
      <vt:lpstr>Slide 25</vt:lpstr>
      <vt:lpstr>The Church in America</vt:lpstr>
      <vt:lpstr>Slide 27</vt:lpstr>
      <vt:lpstr>Clarify Unity In Diversity</vt:lpstr>
      <vt:lpstr>Vision - Unity In Diversity</vt:lpstr>
      <vt:lpstr>How do you know? </vt:lpstr>
      <vt:lpstr>Parishioner Evaluations Traditional vs. MPM Parishes</vt:lpstr>
      <vt:lpstr>Parish Compatibility Variables (Community Cultural Exegesis) </vt:lpstr>
      <vt:lpstr>Parishes (Communities)  Compatibility Variables</vt:lpstr>
      <vt:lpstr>Can’t Force Community</vt:lpstr>
      <vt:lpstr>Business – Mergers &amp; Acquisitions Literature</vt:lpstr>
      <vt:lpstr>Each Parish/Community   Has a Unique Culture</vt:lpstr>
      <vt:lpstr>Slide 37</vt:lpstr>
      <vt:lpstr>Parenting a Form of  Complex Pastoring</vt:lpstr>
      <vt:lpstr>An Observation</vt:lpstr>
      <vt:lpstr>Stumbling Block to Unity</vt:lpstr>
      <vt:lpstr>Communities Working Together?</vt:lpstr>
      <vt:lpstr>Unity - Social Psychology   Summer Camp Study </vt:lpstr>
      <vt:lpstr>Building Unity?</vt:lpstr>
      <vt:lpstr>Phases – Ministries, Programs &amp; Services</vt:lpstr>
      <vt:lpstr>Phases – Pastoral Councils </vt:lpstr>
      <vt:lpstr>Want Unity – Build Bridges</vt:lpstr>
      <vt:lpstr>Best Practice - Branding </vt:lpstr>
      <vt:lpstr>Best Practice –  Random Acts of Kindness</vt:lpstr>
      <vt:lpstr>Best Practices – Technology </vt:lpstr>
      <vt:lpstr>Key Questions</vt:lpstr>
      <vt:lpstr>Wrap Up</vt:lpstr>
      <vt:lpstr>Slide 52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Parish  Pastoring &amp; Ministry</dc:title>
  <dc:creator>Mark</dc:creator>
  <cp:lastModifiedBy>sal della bella</cp:lastModifiedBy>
  <cp:revision>132</cp:revision>
  <cp:lastPrinted>2017-06-12T01:55:24Z</cp:lastPrinted>
  <dcterms:created xsi:type="dcterms:W3CDTF">2012-01-10T04:44:12Z</dcterms:created>
  <dcterms:modified xsi:type="dcterms:W3CDTF">2017-06-12T13:06:53Z</dcterms:modified>
</cp:coreProperties>
</file>